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64" r:id="rId12"/>
    <p:sldId id="261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8488C4"/>
            </a:gs>
            <a:gs pos="59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s00.infourok.ru/images/doc/202/230172/hello_html_76810017.png" TargetMode="External"/><Relationship Id="rId2" Type="http://schemas.openxmlformats.org/officeDocument/2006/relationships/hyperlink" Target="http://uchportfolio.ru/articles/read/127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3168352"/>
          </a:xfrm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Презентация к выступлению на методическом объединении воспитателей по теме: </a:t>
            </a:r>
            <a:br>
              <a:rPr lang="ru-RU" sz="2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sz="2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«Использование</a:t>
            </a:r>
            <a:r>
              <a:rPr lang="ru-RU" sz="2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 мультимедиа презентации во внеурочной деятельности в начальной школе в рамках реализации и введении федеральных государственных образовательных стандартов на примере специальной коррекционной школы – интерната №</a:t>
            </a:r>
            <a:r>
              <a:rPr lang="ru-RU" sz="2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4»</a:t>
            </a:r>
            <a:r>
              <a:rPr lang="ru-RU" dirty="0">
                <a:effectLst/>
                <a:latin typeface="Georgia" panose="02040502050405020303" pitchFamily="18" charset="0"/>
              </a:rPr>
              <a:t/>
            </a:r>
            <a:br>
              <a:rPr lang="ru-RU" dirty="0">
                <a:effectLst/>
                <a:latin typeface="Georgia" panose="02040502050405020303" pitchFamily="18" charset="0"/>
              </a:rPr>
            </a:b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3861048"/>
            <a:ext cx="5544616" cy="1512168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Автор – составитель: Чубаева </a:t>
            </a:r>
            <a:r>
              <a:rPr lang="ru-RU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Наталья </a:t>
            </a:r>
            <a:r>
              <a:rPr lang="ru-RU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Николаевна, </a:t>
            </a:r>
          </a:p>
          <a:p>
            <a:r>
              <a:rPr lang="ru-RU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воспитатель группы продлённого дня</a:t>
            </a:r>
            <a:r>
              <a:rPr lang="ru-RU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, </a:t>
            </a:r>
            <a:endParaRPr lang="ru-RU" sz="1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r>
              <a:rPr lang="ru-RU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1 </a:t>
            </a:r>
            <a:r>
              <a:rPr lang="ru-RU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квалификационной категории</a:t>
            </a:r>
            <a:br>
              <a:rPr lang="ru-RU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МОУ «С(К)ОШИ №4» города Магнитогорска Челябинской области</a:t>
            </a:r>
            <a:endParaRPr lang="ru-RU" sz="1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026" name="Picture 2" descr="C:\Users\user\Desktop\Мастер класс\Фоны для презентации\897a51c22dd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3067819" cy="298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115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32656"/>
            <a:ext cx="8183880" cy="1584176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Основные 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требования к презентации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32856"/>
            <a:ext cx="8363272" cy="453650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-Звуковое </a:t>
            </a:r>
            <a:r>
              <a:rPr lang="ru-RU" sz="2400" dirty="0">
                <a:latin typeface="Georgia" panose="02040502050405020303" pitchFamily="18" charset="0"/>
              </a:rPr>
              <a:t>сопровождение слайдов не должно быть резким, отвлекающим.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- На </a:t>
            </a:r>
            <a:r>
              <a:rPr lang="ru-RU" sz="2400" dirty="0">
                <a:latin typeface="Georgia" panose="02040502050405020303" pitchFamily="18" charset="0"/>
              </a:rPr>
              <a:t>просмотр одного слайда следует отводить достаточно времени (2-3 мин.), чтобы учащиеся могли сконцентрировать внимание на экранном изображении, проследить последовательность действий, рассмотреть все элементы слайда, зафиксировать конечный результат.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509120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373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ru-RU" sz="3200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ru-RU" sz="3200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latin typeface="Georgia" panose="02040502050405020303" pitchFamily="18" charset="0"/>
              </a:rPr>
              <a:t>Положительные моменты использования презентации в воспитательном процессе</a:t>
            </a:r>
            <a:endParaRPr lang="ru-RU" sz="3200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2400" dirty="0">
                <a:latin typeface="Georgia" panose="02040502050405020303" pitchFamily="18" charset="0"/>
              </a:rPr>
              <a:t>•</a:t>
            </a:r>
            <a:r>
              <a:rPr lang="ru-RU" dirty="0"/>
              <a:t> </a:t>
            </a:r>
            <a:r>
              <a:rPr lang="ru-RU" dirty="0">
                <a:latin typeface="Georgia" panose="02040502050405020303" pitchFamily="18" charset="0"/>
              </a:rPr>
              <a:t>придаёт занятию эмоциональную окрашенность;</a:t>
            </a:r>
            <a:br>
              <a:rPr lang="ru-RU" dirty="0">
                <a:latin typeface="Georgia" panose="02040502050405020303" pitchFamily="18" charset="0"/>
              </a:rPr>
            </a:br>
            <a:r>
              <a:rPr lang="ru-RU" dirty="0">
                <a:latin typeface="Georgia" panose="02040502050405020303" pitchFamily="18" charset="0"/>
              </a:rPr>
              <a:t>• психологически облегчает процесс усвоения;</a:t>
            </a:r>
            <a:br>
              <a:rPr lang="ru-RU" dirty="0">
                <a:latin typeface="Georgia" panose="02040502050405020303" pitchFamily="18" charset="0"/>
              </a:rPr>
            </a:br>
            <a:r>
              <a:rPr lang="ru-RU" dirty="0">
                <a:latin typeface="Georgia" panose="02040502050405020303" pitchFamily="18" charset="0"/>
              </a:rPr>
              <a:t>• возбуждает живой интерес к предмету познания;</a:t>
            </a:r>
            <a:br>
              <a:rPr lang="ru-RU" dirty="0">
                <a:latin typeface="Georgia" panose="02040502050405020303" pitchFamily="18" charset="0"/>
              </a:rPr>
            </a:br>
            <a:r>
              <a:rPr lang="ru-RU" dirty="0">
                <a:latin typeface="Georgia" panose="02040502050405020303" pitchFamily="18" charset="0"/>
              </a:rPr>
              <a:t>• расширяет общий кругозор;</a:t>
            </a:r>
            <a:br>
              <a:rPr lang="ru-RU" dirty="0">
                <a:latin typeface="Georgia" panose="02040502050405020303" pitchFamily="18" charset="0"/>
              </a:rPr>
            </a:br>
            <a:r>
              <a:rPr lang="ru-RU" dirty="0">
                <a:latin typeface="Georgia" panose="02040502050405020303" pitchFamily="18" charset="0"/>
              </a:rPr>
              <a:t>• повышается производительность труда учителя.</a:t>
            </a:r>
            <a:endParaRPr lang="ru-RU" dirty="0">
              <a:latin typeface="Georgia" panose="02040502050405020303" pitchFamily="18" charset="0"/>
            </a:endParaRPr>
          </a:p>
        </p:txBody>
      </p:sp>
      <p:pic>
        <p:nvPicPr>
          <p:cNvPr id="4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31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108012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Georgia" panose="02040502050405020303" pitchFamily="18" charset="0"/>
              </a:rPr>
              <a:t>Выводы:</a:t>
            </a:r>
            <a:endParaRPr lang="ru-RU" sz="3200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Georgia" panose="02040502050405020303" pitchFamily="18" charset="0"/>
              </a:rPr>
              <a:t>Моя работа как 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dirty="0">
                <a:latin typeface="Georgia" panose="02040502050405020303" pitchFamily="18" charset="0"/>
              </a:rPr>
              <a:t>воспитателя построена с применением ИКТ. Все открытые </a:t>
            </a:r>
            <a:r>
              <a:rPr lang="ru-RU" dirty="0" smtClean="0">
                <a:latin typeface="Georgia" panose="02040502050405020303" pitchFamily="18" charset="0"/>
              </a:rPr>
              <a:t>внеклассные </a:t>
            </a:r>
            <a:r>
              <a:rPr lang="ru-RU" dirty="0">
                <a:latin typeface="Georgia" panose="02040502050405020303" pitchFamily="18" charset="0"/>
              </a:rPr>
              <a:t>мероприятия, выступления я провожу с применением информационных технологий. </a:t>
            </a:r>
            <a:endParaRPr lang="ru-RU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Благодаря </a:t>
            </a:r>
            <a:r>
              <a:rPr lang="ru-RU" dirty="0">
                <a:latin typeface="Georgia" panose="02040502050405020303" pitchFamily="18" charset="0"/>
              </a:rPr>
              <a:t>электронным образовательным ресурсам, я могу подготовить мультимедийное сопровождение </a:t>
            </a:r>
            <a:r>
              <a:rPr lang="ru-RU" dirty="0" smtClean="0">
                <a:latin typeface="Georgia" panose="02040502050405020303" pitchFamily="18" charset="0"/>
              </a:rPr>
              <a:t>любого внеклассного мероприятия, которое провожу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93096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210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Georgia" panose="02040502050405020303" pitchFamily="18" charset="0"/>
              </a:rPr>
              <a:t>Источники</a:t>
            </a:r>
            <a:endParaRPr lang="ru-RU" sz="3200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32856"/>
            <a:ext cx="8363272" cy="453650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hlinkClick r:id="rId2"/>
              </a:rPr>
              <a:t>http://</a:t>
            </a:r>
            <a:r>
              <a:rPr lang="en-US" dirty="0" smtClean="0">
                <a:solidFill>
                  <a:srgbClr val="7030A0"/>
                </a:solidFill>
                <a:hlinkClick r:id="rId2"/>
              </a:rPr>
              <a:t>uchportfolio.ru/articles/read/1279</a:t>
            </a:r>
            <a:endParaRPr lang="ru-RU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fs00.infourok.ru/images/doc/202/230172/hello_html_76810017.png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38178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59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12961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Georgia" panose="02040502050405020303" pitchFamily="18" charset="0"/>
              </a:rPr>
              <a:t>Вступление</a:t>
            </a:r>
            <a:endParaRPr lang="ru-RU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Georgia" panose="02040502050405020303" pitchFamily="18" charset="0"/>
              </a:rPr>
              <a:t>В </a:t>
            </a:r>
            <a:r>
              <a:rPr lang="ru-RU" sz="2200" dirty="0">
                <a:latin typeface="Georgia" panose="02040502050405020303" pitchFamily="18" charset="0"/>
              </a:rPr>
              <a:t>условиях коррекционного образовательного учреждения на сегодняшний день невозможно представить внеурочную деятельность  без  </a:t>
            </a:r>
            <a:r>
              <a:rPr lang="ru-RU" sz="2200" dirty="0" smtClean="0">
                <a:latin typeface="Georgia" panose="02040502050405020303" pitchFamily="18" charset="0"/>
              </a:rPr>
              <a:t>использования информационных</a:t>
            </a:r>
            <a:r>
              <a:rPr lang="ru-RU" sz="2200" dirty="0">
                <a:latin typeface="Georgia" panose="02040502050405020303" pitchFamily="18" charset="0"/>
              </a:rPr>
              <a:t>  </a:t>
            </a:r>
            <a:endParaRPr lang="ru-RU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Georgia" panose="02040502050405020303" pitchFamily="18" charset="0"/>
              </a:rPr>
              <a:t>технологий</a:t>
            </a:r>
            <a:r>
              <a:rPr lang="ru-RU" sz="2200" dirty="0">
                <a:latin typeface="Georgia" panose="02040502050405020303" pitchFamily="18" charset="0"/>
              </a:rPr>
              <a:t>. </a:t>
            </a:r>
            <a:endParaRPr lang="ru-RU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Georgia" panose="02040502050405020303" pitchFamily="18" charset="0"/>
              </a:rPr>
              <a:t>Внеурочная </a:t>
            </a:r>
            <a:r>
              <a:rPr lang="ru-RU" sz="2200" dirty="0">
                <a:latin typeface="Georgia" panose="02040502050405020303" pitchFamily="18" charset="0"/>
              </a:rPr>
              <a:t>деятельность с использованием  ИКТ обеспечивает широкую  творческую деятельность учащегося в информационной среде, положительный  эмоциональный настрой, способствует созданию ситуацию успеха. </a:t>
            </a:r>
            <a:endParaRPr lang="ru-RU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Georgia" panose="02040502050405020303" pitchFamily="18" charset="0"/>
              </a:rPr>
              <a:t>Информационные</a:t>
            </a:r>
            <a:r>
              <a:rPr lang="ru-RU" sz="2200" dirty="0">
                <a:latin typeface="Georgia" panose="02040502050405020303" pitchFamily="18" charset="0"/>
              </a:rPr>
              <a:t>  технологии позволяют разнообразить формы работы с учащимися, сделать их  творческими, интересными, разнообразными</a:t>
            </a:r>
            <a:r>
              <a:rPr lang="ru-RU" dirty="0">
                <a:latin typeface="Georgia" panose="02040502050405020303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341" y="4645025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58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5040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18388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>
                <a:latin typeface="Georgia" panose="02040502050405020303" pitchFamily="18" charset="0"/>
              </a:rPr>
              <a:t> </a:t>
            </a:r>
            <a:r>
              <a:rPr lang="ru-RU" sz="2200" dirty="0" smtClean="0">
                <a:latin typeface="Georgia" panose="02040502050405020303" pitchFamily="18" charset="0"/>
              </a:rPr>
              <a:t>Использование </a:t>
            </a:r>
            <a:r>
              <a:rPr lang="ru-RU" sz="2200" dirty="0">
                <a:latin typeface="Georgia" panose="02040502050405020303" pitchFamily="18" charset="0"/>
              </a:rPr>
              <a:t>ИКТ, безусловно, внесло изменение во внеурочную деятельность.  </a:t>
            </a:r>
            <a:endParaRPr lang="ru-RU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Georgia" panose="02040502050405020303" pitchFamily="18" charset="0"/>
              </a:rPr>
              <a:t>Во-первых</a:t>
            </a:r>
            <a:r>
              <a:rPr lang="ru-RU" sz="2200" dirty="0">
                <a:latin typeface="Georgia" panose="02040502050405020303" pitchFamily="18" charset="0"/>
              </a:rPr>
              <a:t>, дети другие. Ребёнок  стал более активным участником учебно-воспитательного процесса, превратился в помощника учителя. У детей  повысился интерес к учебе и внеклассным мероприятиям. </a:t>
            </a:r>
            <a:endParaRPr lang="ru-RU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Georgia" panose="02040502050405020303" pitchFamily="18" charset="0"/>
              </a:rPr>
              <a:t>Во-вторых</a:t>
            </a:r>
            <a:r>
              <a:rPr lang="ru-RU" sz="2200" dirty="0">
                <a:latin typeface="Georgia" panose="02040502050405020303" pitchFamily="18" charset="0"/>
              </a:rPr>
              <a:t>, изменилась и роль самого учителя. Использование ИКТ, несомненно, дало толчок его самосовершенствованию, самореализации, появилось больше возможностях проявить себя творчески. Сегодня педагоги свободно используют компьютерные технологии как на уроках, так и во внеурочной деятельности.</a:t>
            </a:r>
            <a:br>
              <a:rPr lang="ru-RU" sz="2200" dirty="0">
                <a:latin typeface="Georgia" panose="02040502050405020303" pitchFamily="18" charset="0"/>
              </a:rPr>
            </a:br>
            <a:r>
              <a:rPr lang="ru-RU" sz="2200" dirty="0">
                <a:latin typeface="Georgia" panose="02040502050405020303" pitchFamily="18" charset="0"/>
              </a:rPr>
              <a:t>Одним из самых распространённых и  широко применяемых во внеурочной деятельности ИКТ является </a:t>
            </a:r>
            <a:r>
              <a:rPr lang="ru-RU" sz="2200" b="1" dirty="0">
                <a:latin typeface="Georgia" panose="02040502050405020303" pitchFamily="18" charset="0"/>
              </a:rPr>
              <a:t>мультимедийная презентация.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54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12241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Georgia" panose="02040502050405020303" pitchFamily="18" charset="0"/>
              </a:rPr>
              <a:t>Понятие о презентации</a:t>
            </a:r>
            <a:endParaRPr lang="ru-RU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579296" cy="5184576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latin typeface="Georgia" panose="02040502050405020303" pitchFamily="18" charset="0"/>
              </a:rPr>
              <a:t>Мультимедийная презентация </a:t>
            </a:r>
            <a:r>
              <a:rPr lang="ru-RU" sz="2400" dirty="0">
                <a:latin typeface="Georgia" panose="02040502050405020303" pitchFamily="18" charset="0"/>
              </a:rPr>
              <a:t>– </a:t>
            </a:r>
            <a:r>
              <a:rPr lang="ru-RU" sz="2400" dirty="0" smtClean="0">
                <a:latin typeface="Georgia" panose="02040502050405020303" pitchFamily="18" charset="0"/>
              </a:rPr>
              <a:t>это мультимедийный </a:t>
            </a:r>
            <a:r>
              <a:rPr lang="ru-RU" sz="2400" dirty="0">
                <a:latin typeface="Georgia" panose="02040502050405020303" pitchFamily="18" charset="0"/>
              </a:rPr>
              <a:t>продукт, который представляет собой набор слайдов, содержащий различные наглядные, текстовые, информационные объекты. Процесс демонстрации осуществляется при помощи компьютера и проектора.</a:t>
            </a:r>
          </a:p>
          <a:p>
            <a:pPr marL="0" indent="0">
              <a:buNone/>
            </a:pPr>
            <a:r>
              <a:rPr lang="ru-RU" sz="2400" dirty="0">
                <a:latin typeface="Georgia" panose="02040502050405020303" pitchFamily="18" charset="0"/>
              </a:rPr>
              <a:t>Слайд (несколько слайдов) – это учебный эпизод. Слайды можно подготовить для каждого этапа урока.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61576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24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158417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</a:br>
            <a:r>
              <a:rPr lang="ru-RU" sz="280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ru-RU" sz="280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</a:br>
            <a:r>
              <a:rPr lang="ru-RU" sz="2800" dirty="0" smtClean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</a:br>
            <a:r>
              <a:rPr lang="ru-RU" sz="2800" dirty="0" smtClean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Рекомендации </a:t>
            </a:r>
            <a:r>
              <a:rPr lang="ru-RU" sz="280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к здоровьесберегающей деятельности учителя применяющего мультимедийную презентацию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363272" cy="345638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 Строго </a:t>
            </a:r>
            <a:r>
              <a:rPr lang="ru-RU" sz="2400" dirty="0">
                <a:latin typeface="Georgia" panose="02040502050405020303" pitchFamily="18" charset="0"/>
              </a:rPr>
              <a:t>соблюдать санитарные требования организации рабочего места в </a:t>
            </a:r>
            <a:r>
              <a:rPr lang="ru-RU" sz="2400" dirty="0" smtClean="0">
                <a:latin typeface="Georgia" panose="02040502050405020303" pitchFamily="18" charset="0"/>
              </a:rPr>
              <a:t>кабинете.</a:t>
            </a:r>
            <a:endParaRPr lang="ru-RU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 Проводить </a:t>
            </a:r>
            <a:r>
              <a:rPr lang="ru-RU" sz="2400" dirty="0">
                <a:latin typeface="Georgia" panose="02040502050405020303" pitchFamily="18" charset="0"/>
              </a:rPr>
              <a:t>мультимедийную презентацию с использованием проектор и экрана. Увеличивается время работы с презентацией,  так как перед экраном монитора продолжение непрерывных занятий для детей 6-11 лет не более 15 минут.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77072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493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129614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Рекомендации к здоровьесберегающей деятельности учителя применяющего мультимедийную презентацию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363272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 Организация </a:t>
            </a:r>
            <a:r>
              <a:rPr lang="ru-RU" sz="2400" dirty="0">
                <a:latin typeface="Georgia" panose="02040502050405020303" pitchFamily="18" charset="0"/>
              </a:rPr>
              <a:t>физкультминуток и психологических пауз, для профилактики зрительного и общего утомления детей.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- Соблюдать </a:t>
            </a:r>
            <a:r>
              <a:rPr lang="ru-RU" sz="2400" dirty="0">
                <a:latin typeface="Georgia" panose="02040502050405020303" pitchFamily="18" charset="0"/>
              </a:rPr>
              <a:t>основные требования для создания презентаций.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4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61048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79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1296144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Основные </a:t>
            </a:r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требования 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 презентации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363272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 Минимально </a:t>
            </a:r>
            <a:r>
              <a:rPr lang="ru-RU" sz="2400" dirty="0">
                <a:latin typeface="Georgia" panose="02040502050405020303" pitchFamily="18" charset="0"/>
              </a:rPr>
              <a:t>возможное количество слов (кратко и по существу).</a:t>
            </a:r>
          </a:p>
          <a:p>
            <a:pPr marL="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 Для </a:t>
            </a:r>
            <a:r>
              <a:rPr lang="ru-RU" sz="2400" dirty="0">
                <a:latin typeface="Georgia" panose="02040502050405020303" pitchFamily="18" charset="0"/>
              </a:rPr>
              <a:t>надписей и заголовков  - крупный шрифт, ограниченное использование текста.</a:t>
            </a:r>
          </a:p>
          <a:p>
            <a:pPr marL="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 Лаконичность</a:t>
            </a:r>
            <a:r>
              <a:rPr lang="ru-RU" sz="2400" dirty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 Выносить </a:t>
            </a:r>
            <a:r>
              <a:rPr lang="ru-RU" sz="2400" dirty="0">
                <a:latin typeface="Georgia" panose="02040502050405020303" pitchFamily="18" charset="0"/>
              </a:rPr>
              <a:t>на слайд предложения, определения, слова, термины, которые учащиеся должны  будут записывать в тетради, прочитывать их вслух, во время демонстрации презентации.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124" y="4645025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7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1512168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Основные требования 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 презентации.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3312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 Размер </a:t>
            </a:r>
            <a:r>
              <a:rPr lang="ru-RU" sz="2400" dirty="0">
                <a:latin typeface="Georgia" panose="02040502050405020303" pitchFamily="18" charset="0"/>
              </a:rPr>
              <a:t>букв, цифр, знаков, их контрастность определяются возможностью прочтения с последнего ряда парт.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- Заливка </a:t>
            </a:r>
            <a:r>
              <a:rPr lang="ru-RU" sz="2400" dirty="0">
                <a:latin typeface="Georgia" panose="02040502050405020303" pitchFamily="18" charset="0"/>
              </a:rPr>
              <a:t>фона, букв, линий краской спокойного «неядовитого цвета», не должны  вызывать раздражения и утомления глаз (холодные тона: зелёный, фиолетовый, синий).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- Для </a:t>
            </a:r>
            <a:r>
              <a:rPr lang="ru-RU" sz="2400" dirty="0">
                <a:latin typeface="Georgia" panose="02040502050405020303" pitchFamily="18" charset="0"/>
              </a:rPr>
              <a:t>оформления фона важно  использовать картинки, но так, чтобы фоновый рисунок не отвлекал от текста.</a:t>
            </a:r>
            <a:br>
              <a:rPr lang="ru-RU" sz="2400" dirty="0">
                <a:latin typeface="Georgia" panose="02040502050405020303" pitchFamily="18" charset="0"/>
              </a:rPr>
            </a:b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4" name="Picture 2" descr="C:\Users\user\Desktop\Мастер класс\Фоны для презентации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63" y="4645025"/>
            <a:ext cx="2382837" cy="221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45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32656"/>
            <a:ext cx="8183880" cy="1296144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Основные 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требования к презентации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248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dirty="0" smtClean="0">
                <a:latin typeface="Georgia" panose="02040502050405020303" pitchFamily="18" charset="0"/>
              </a:rPr>
              <a:t>- Чертежи</a:t>
            </a:r>
            <a:r>
              <a:rPr lang="ru-RU" sz="2600" dirty="0">
                <a:latin typeface="Georgia" panose="02040502050405020303" pitchFamily="18" charset="0"/>
              </a:rPr>
              <a:t>, рисунки, фотографии и другие иллюстративные материалы должны по возможности иметь максимальный размер, равномерно заполнять всё экранное поле.</a:t>
            </a:r>
            <a:br>
              <a:rPr lang="ru-RU" sz="2600" dirty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- Нельзя </a:t>
            </a:r>
            <a:r>
              <a:rPr lang="ru-RU" sz="2600" dirty="0">
                <a:latin typeface="Georgia" panose="02040502050405020303" pitchFamily="18" charset="0"/>
              </a:rPr>
              <a:t>перегружать слайды зрительной информацией.</a:t>
            </a:r>
            <a:br>
              <a:rPr lang="ru-RU" sz="2600" dirty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- Для </a:t>
            </a:r>
            <a:r>
              <a:rPr lang="ru-RU" sz="2600" dirty="0">
                <a:latin typeface="Georgia" panose="02040502050405020303" pitchFamily="18" charset="0"/>
              </a:rPr>
              <a:t>текста не использовать ярких тонов, приемлемыми являются коричневый, бордовый цвета.</a:t>
            </a:r>
            <a:br>
              <a:rPr lang="ru-RU" sz="2600" dirty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- Для </a:t>
            </a:r>
            <a:r>
              <a:rPr lang="ru-RU" sz="2600" dirty="0">
                <a:latin typeface="Georgia" panose="02040502050405020303" pitchFamily="18" charset="0"/>
              </a:rPr>
              <a:t>лучшего усвоения учащимися знаний следует предлагать слайды, оформленные в одном тоне, но только не в белом, белый цвет действует на детей угнетающе и их зрительная активность снижается.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277498"/>
            <a:ext cx="4896544" cy="1319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9819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230</TotalTime>
  <Words>309</Words>
  <Application>Microsoft Office PowerPoint</Application>
  <PresentationFormat>Экран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Презентация к выступлению на методическом объединении воспитателей по теме:  «Использование мультимедиа презентации во внеурочной деятельности в начальной школе в рамках реализации и введении федеральных государственных образовательных стандартов на примере специальной коррекционной школы – интерната №4» </vt:lpstr>
      <vt:lpstr>Вступление</vt:lpstr>
      <vt:lpstr>Презентация PowerPoint</vt:lpstr>
      <vt:lpstr>Понятие о презентации</vt:lpstr>
      <vt:lpstr>   Рекомендации к здоровьесберегающей деятельности учителя применяющего мультимедийную презентацию</vt:lpstr>
      <vt:lpstr>Рекомендации к здоровьесберегающей деятельности учителя применяющего мультимедийную презентацию</vt:lpstr>
      <vt:lpstr>      Основные требования к презентации </vt:lpstr>
      <vt:lpstr>Основные требования к презентации. </vt:lpstr>
      <vt:lpstr>Основные требования к презентации </vt:lpstr>
      <vt:lpstr>Основные требования к презентации </vt:lpstr>
      <vt:lpstr>  Положительные моменты использования презентации в воспитательном процессе</vt:lpstr>
      <vt:lpstr>Выводы: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2016-06-17T06:24:25Z</dcterms:created>
  <dcterms:modified xsi:type="dcterms:W3CDTF">2016-06-17T10:25:12Z</dcterms:modified>
</cp:coreProperties>
</file>