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9" r:id="rId3"/>
    <p:sldId id="333" r:id="rId4"/>
    <p:sldId id="316" r:id="rId5"/>
    <p:sldId id="317" r:id="rId6"/>
    <p:sldId id="302" r:id="rId7"/>
    <p:sldId id="318" r:id="rId8"/>
    <p:sldId id="303" r:id="rId9"/>
    <p:sldId id="264" r:id="rId10"/>
    <p:sldId id="265" r:id="rId11"/>
    <p:sldId id="285" r:id="rId12"/>
    <p:sldId id="319" r:id="rId13"/>
    <p:sldId id="320" r:id="rId14"/>
    <p:sldId id="321" r:id="rId15"/>
    <p:sldId id="305" r:id="rId16"/>
    <p:sldId id="306" r:id="rId17"/>
    <p:sldId id="307" r:id="rId18"/>
    <p:sldId id="308" r:id="rId19"/>
    <p:sldId id="309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260" r:id="rId31"/>
    <p:sldId id="310" r:id="rId32"/>
    <p:sldId id="311" r:id="rId33"/>
    <p:sldId id="312" r:id="rId34"/>
    <p:sldId id="313" r:id="rId35"/>
    <p:sldId id="332" r:id="rId36"/>
    <p:sldId id="270" r:id="rId37"/>
    <p:sldId id="334" r:id="rId3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A91"/>
    <a:srgbClr val="DCDBB6"/>
    <a:srgbClr val="BCBA74"/>
    <a:srgbClr val="3C705B"/>
    <a:srgbClr val="8A9779"/>
    <a:srgbClr val="FF0000"/>
    <a:srgbClr val="2C5243"/>
    <a:srgbClr val="333300"/>
    <a:srgbClr val="767300"/>
    <a:srgbClr val="2A2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245" autoAdjust="0"/>
    <p:restoredTop sz="94660"/>
  </p:normalViewPr>
  <p:slideViewPr>
    <p:cSldViewPr>
      <p:cViewPr varScale="1">
        <p:scale>
          <a:sx n="69" d="100"/>
          <a:sy n="69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F0ACB7-74C6-406D-B9F1-D45324450E10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1104D19-B7F6-4597-AD4D-050E26AAB81E}">
      <dgm:prSet phldrT="[Текст]" custT="1"/>
      <dgm:spPr/>
      <dgm:t>
        <a:bodyPr/>
        <a:lstStyle/>
        <a:p>
          <a:r>
            <a:rPr lang="ru-RU" altLang="ja-JP" sz="2700" b="1" dirty="0" smtClean="0">
              <a:latin typeface="Calibri" pitchFamily="34" charset="0"/>
            </a:rPr>
            <a:t>определение аспектов компетентности</a:t>
          </a:r>
          <a:endParaRPr lang="ru-RU" sz="2700" dirty="0">
            <a:latin typeface="Calibri" pitchFamily="34" charset="0"/>
          </a:endParaRPr>
        </a:p>
      </dgm:t>
    </dgm:pt>
    <dgm:pt modelId="{F6EF3C0B-4CED-4F8B-960A-EC5D9CE60C99}" type="parTrans" cxnId="{11C33643-3B3B-4CC4-914C-A5D317E90EC4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7CE2F1A6-BB2F-4135-9116-F4956C5D5E8F}" type="sibTrans" cxnId="{11C33643-3B3B-4CC4-914C-A5D317E90EC4}">
      <dgm:prSet custT="1"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629435C8-729F-47C7-9F58-B1CE764E63EA}">
      <dgm:prSet phldrT="[Текст]" custT="1"/>
      <dgm:spPr/>
      <dgm:t>
        <a:bodyPr/>
        <a:lstStyle/>
        <a:p>
          <a:r>
            <a:rPr lang="ru-RU" altLang="ja-JP" sz="2700" b="1" smtClean="0">
              <a:latin typeface="Calibri" pitchFamily="34" charset="0"/>
            </a:rPr>
            <a:t>формулирование задачной формулировки </a:t>
          </a:r>
          <a:endParaRPr lang="ru-RU" sz="2700" dirty="0">
            <a:latin typeface="Calibri" pitchFamily="34" charset="0"/>
          </a:endParaRPr>
        </a:p>
      </dgm:t>
    </dgm:pt>
    <dgm:pt modelId="{14C7419B-DEED-4089-873F-C61141FC9E4F}" type="parTrans" cxnId="{CF140606-B969-4839-B555-4EAC6410A2E2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B5B4849E-9FBE-4D77-B56B-61665A7640C2}" type="sibTrans" cxnId="{CF140606-B969-4839-B555-4EAC6410A2E2}">
      <dgm:prSet custT="1"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C710DA9A-CB37-4801-8076-2E5C60CE1E7C}">
      <dgm:prSet phldrT="[Текст]" custT="1"/>
      <dgm:spPr/>
      <dgm:t>
        <a:bodyPr/>
        <a:lstStyle/>
        <a:p>
          <a:r>
            <a:rPr lang="ru-RU" altLang="ja-JP" sz="2700" b="1" smtClean="0">
              <a:latin typeface="Calibri" pitchFamily="34" charset="0"/>
            </a:rPr>
            <a:t>поиск источников</a:t>
          </a:r>
          <a:endParaRPr lang="ru-RU" sz="2700" dirty="0">
            <a:latin typeface="Calibri" pitchFamily="34" charset="0"/>
          </a:endParaRPr>
        </a:p>
      </dgm:t>
    </dgm:pt>
    <dgm:pt modelId="{79BC0DB0-25A7-42AD-B24B-34833DC455CE}" type="parTrans" cxnId="{1C99893B-9B9D-4B84-922A-5D5BC36849AB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FCF0C70B-54B6-494B-ABE2-530C6130FAF9}" type="sibTrans" cxnId="{1C99893B-9B9D-4B84-922A-5D5BC36849AB}">
      <dgm:prSet custT="1"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5297CCCC-4EEA-4029-841E-C2CADEF03380}">
      <dgm:prSet phldrT="[Текст]" custT="1"/>
      <dgm:spPr/>
      <dgm:t>
        <a:bodyPr/>
        <a:lstStyle/>
        <a:p>
          <a:r>
            <a:rPr lang="ru-RU" altLang="ja-JP" sz="2700" b="1" smtClean="0">
              <a:latin typeface="Calibri" pitchFamily="34" charset="0"/>
            </a:rPr>
            <a:t>формулирование стимула</a:t>
          </a:r>
          <a:endParaRPr lang="ru-RU" sz="2700" dirty="0">
            <a:latin typeface="Calibri" pitchFamily="34" charset="0"/>
          </a:endParaRPr>
        </a:p>
      </dgm:t>
    </dgm:pt>
    <dgm:pt modelId="{50088EDA-E2B3-4240-8CAA-15EB265C9790}" type="parTrans" cxnId="{6EEFEC2D-57BA-43A8-8B9C-BCC2E4B21866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40BE3286-1FC4-4206-8E89-EC2A900A3E29}" type="sibTrans" cxnId="{6EEFEC2D-57BA-43A8-8B9C-BCC2E4B21866}">
      <dgm:prSet custT="1"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B8A65A2A-0072-4A3B-8F6C-8CFB059D01FF}">
      <dgm:prSet phldrT="[Текст]" custT="1"/>
      <dgm:spPr/>
      <dgm:t>
        <a:bodyPr/>
        <a:lstStyle/>
        <a:p>
          <a:r>
            <a:rPr lang="ru-RU" altLang="ja-JP" sz="2700" b="1" dirty="0" smtClean="0">
              <a:latin typeface="Calibri" pitchFamily="34" charset="0"/>
            </a:rPr>
            <a:t>создание ключей, модельных ответов</a:t>
          </a:r>
          <a:endParaRPr lang="ru-RU" sz="2700" dirty="0">
            <a:latin typeface="Calibri" pitchFamily="34" charset="0"/>
          </a:endParaRPr>
        </a:p>
      </dgm:t>
    </dgm:pt>
    <dgm:pt modelId="{05420F95-1F31-4F21-8EFB-F16A23FBB093}" type="parTrans" cxnId="{7AB4D022-6D54-4AEC-9DB5-14DBA2A71C7F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CBEB8737-4F4F-450F-98DD-D23A3BE3F8E2}" type="sibTrans" cxnId="{7AB4D022-6D54-4AEC-9DB5-14DBA2A71C7F}">
      <dgm:prSet/>
      <dgm:spPr/>
      <dgm:t>
        <a:bodyPr/>
        <a:lstStyle/>
        <a:p>
          <a:endParaRPr lang="ru-RU" sz="2700">
            <a:solidFill>
              <a:schemeClr val="tx1"/>
            </a:solidFill>
            <a:latin typeface="Calibri" pitchFamily="34" charset="0"/>
          </a:endParaRPr>
        </a:p>
      </dgm:t>
    </dgm:pt>
    <dgm:pt modelId="{A9B4C984-A3CD-4DD7-AFBB-FA4A07ED0A1E}" type="pres">
      <dgm:prSet presAssocID="{68F0ACB7-74C6-406D-B9F1-D45324450E1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4DB87C-B8B2-4B8F-983C-B6AD388DDB0C}" type="pres">
      <dgm:prSet presAssocID="{68F0ACB7-74C6-406D-B9F1-D45324450E10}" presName="dummyMaxCanvas" presStyleCnt="0">
        <dgm:presLayoutVars/>
      </dgm:prSet>
      <dgm:spPr/>
    </dgm:pt>
    <dgm:pt modelId="{A14660DE-C05E-44A8-8BB9-B9E09250F769}" type="pres">
      <dgm:prSet presAssocID="{68F0ACB7-74C6-406D-B9F1-D45324450E1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1992B-F060-4AFF-BC15-C1B59ED0A13E}" type="pres">
      <dgm:prSet presAssocID="{68F0ACB7-74C6-406D-B9F1-D45324450E1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A0F3A6-ED3F-4E35-B5DF-2E6AB4531587}" type="pres">
      <dgm:prSet presAssocID="{68F0ACB7-74C6-406D-B9F1-D45324450E1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F1781-D866-4EE0-ACA9-3A961A977082}" type="pres">
      <dgm:prSet presAssocID="{68F0ACB7-74C6-406D-B9F1-D45324450E1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0D917-6A89-4C80-BBE0-BBC5D0465B67}" type="pres">
      <dgm:prSet presAssocID="{68F0ACB7-74C6-406D-B9F1-D45324450E1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BB99C8-0887-4395-BE02-FEFF20BEE89B}" type="pres">
      <dgm:prSet presAssocID="{68F0ACB7-74C6-406D-B9F1-D45324450E1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1E487-E169-499E-9AA4-59B7E44D866F}" type="pres">
      <dgm:prSet presAssocID="{68F0ACB7-74C6-406D-B9F1-D45324450E1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219B55-5CDA-4BF0-B4AD-747BBA9F458C}" type="pres">
      <dgm:prSet presAssocID="{68F0ACB7-74C6-406D-B9F1-D45324450E1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EB1D0-4387-4D21-8E18-8A3B59638E66}" type="pres">
      <dgm:prSet presAssocID="{68F0ACB7-74C6-406D-B9F1-D45324450E1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C9AFE-26ED-46BB-8493-7B02066DA109}" type="pres">
      <dgm:prSet presAssocID="{68F0ACB7-74C6-406D-B9F1-D45324450E1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6517E-EAA7-481B-9F59-89501E405B88}" type="pres">
      <dgm:prSet presAssocID="{68F0ACB7-74C6-406D-B9F1-D45324450E1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C6FCDF-5FBA-4062-8768-7C7E3872914C}" type="pres">
      <dgm:prSet presAssocID="{68F0ACB7-74C6-406D-B9F1-D45324450E1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4A8859-C7B3-4DA9-8485-7432F5DD549E}" type="pres">
      <dgm:prSet presAssocID="{68F0ACB7-74C6-406D-B9F1-D45324450E1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80944-9982-4252-BC28-593C35DCE38F}" type="pres">
      <dgm:prSet presAssocID="{68F0ACB7-74C6-406D-B9F1-D45324450E1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C33643-3B3B-4CC4-914C-A5D317E90EC4}" srcId="{68F0ACB7-74C6-406D-B9F1-D45324450E10}" destId="{91104D19-B7F6-4597-AD4D-050E26AAB81E}" srcOrd="0" destOrd="0" parTransId="{F6EF3C0B-4CED-4F8B-960A-EC5D9CE60C99}" sibTransId="{7CE2F1A6-BB2F-4135-9116-F4956C5D5E8F}"/>
    <dgm:cxn modelId="{AAA6C42D-0555-4473-AF12-7A07F2F1AA30}" type="presOf" srcId="{5297CCCC-4EEA-4029-841E-C2CADEF03380}" destId="{E34A8859-C7B3-4DA9-8485-7432F5DD549E}" srcOrd="1" destOrd="0" presId="urn:microsoft.com/office/officeart/2005/8/layout/vProcess5"/>
    <dgm:cxn modelId="{CF140606-B969-4839-B555-4EAC6410A2E2}" srcId="{68F0ACB7-74C6-406D-B9F1-D45324450E10}" destId="{629435C8-729F-47C7-9F58-B1CE764E63EA}" srcOrd="1" destOrd="0" parTransId="{14C7419B-DEED-4089-873F-C61141FC9E4F}" sibTransId="{B5B4849E-9FBE-4D77-B56B-61665A7640C2}"/>
    <dgm:cxn modelId="{7AB4D022-6D54-4AEC-9DB5-14DBA2A71C7F}" srcId="{68F0ACB7-74C6-406D-B9F1-D45324450E10}" destId="{B8A65A2A-0072-4A3B-8F6C-8CFB059D01FF}" srcOrd="4" destOrd="0" parTransId="{05420F95-1F31-4F21-8EFB-F16A23FBB093}" sibTransId="{CBEB8737-4F4F-450F-98DD-D23A3BE3F8E2}"/>
    <dgm:cxn modelId="{BA7A2623-C779-4923-8E47-B9F09F4C5A42}" type="presOf" srcId="{629435C8-729F-47C7-9F58-B1CE764E63EA}" destId="{BBA1992B-F060-4AFF-BC15-C1B59ED0A13E}" srcOrd="0" destOrd="0" presId="urn:microsoft.com/office/officeart/2005/8/layout/vProcess5"/>
    <dgm:cxn modelId="{97751362-225F-490C-A530-5BB4635F377B}" type="presOf" srcId="{40BE3286-1FC4-4206-8E89-EC2A900A3E29}" destId="{546EB1D0-4387-4D21-8E18-8A3B59638E66}" srcOrd="0" destOrd="0" presId="urn:microsoft.com/office/officeart/2005/8/layout/vProcess5"/>
    <dgm:cxn modelId="{80446A46-310F-480A-BB5A-58E80CFE56D3}" type="presOf" srcId="{7CE2F1A6-BB2F-4135-9116-F4956C5D5E8F}" destId="{89BB99C8-0887-4395-BE02-FEFF20BEE89B}" srcOrd="0" destOrd="0" presId="urn:microsoft.com/office/officeart/2005/8/layout/vProcess5"/>
    <dgm:cxn modelId="{6EEFEC2D-57BA-43A8-8B9C-BCC2E4B21866}" srcId="{68F0ACB7-74C6-406D-B9F1-D45324450E10}" destId="{5297CCCC-4EEA-4029-841E-C2CADEF03380}" srcOrd="3" destOrd="0" parTransId="{50088EDA-E2B3-4240-8CAA-15EB265C9790}" sibTransId="{40BE3286-1FC4-4206-8E89-EC2A900A3E29}"/>
    <dgm:cxn modelId="{B0202549-1815-4F99-B96D-06219033E092}" type="presOf" srcId="{B8A65A2A-0072-4A3B-8F6C-8CFB059D01FF}" destId="{0C60D917-6A89-4C80-BBE0-BBC5D0465B67}" srcOrd="0" destOrd="0" presId="urn:microsoft.com/office/officeart/2005/8/layout/vProcess5"/>
    <dgm:cxn modelId="{F663A645-7E94-4AE1-920F-E462D2B11539}" type="presOf" srcId="{629435C8-729F-47C7-9F58-B1CE764E63EA}" destId="{AB76517E-EAA7-481B-9F59-89501E405B88}" srcOrd="1" destOrd="0" presId="urn:microsoft.com/office/officeart/2005/8/layout/vProcess5"/>
    <dgm:cxn modelId="{0A84A09B-ABD8-4D94-9BA6-6BCAB1F4221A}" type="presOf" srcId="{68F0ACB7-74C6-406D-B9F1-D45324450E10}" destId="{A9B4C984-A3CD-4DD7-AFBB-FA4A07ED0A1E}" srcOrd="0" destOrd="0" presId="urn:microsoft.com/office/officeart/2005/8/layout/vProcess5"/>
    <dgm:cxn modelId="{21E42FAD-5B58-45D2-85C2-4B5AB722B047}" type="presOf" srcId="{B5B4849E-9FBE-4D77-B56B-61665A7640C2}" destId="{34D1E487-E169-499E-9AA4-59B7E44D866F}" srcOrd="0" destOrd="0" presId="urn:microsoft.com/office/officeart/2005/8/layout/vProcess5"/>
    <dgm:cxn modelId="{E1BFA572-4AF8-4BC3-93A5-DA554978A3F8}" type="presOf" srcId="{C710DA9A-CB37-4801-8076-2E5C60CE1E7C}" destId="{A4A0F3A6-ED3F-4E35-B5DF-2E6AB4531587}" srcOrd="0" destOrd="0" presId="urn:microsoft.com/office/officeart/2005/8/layout/vProcess5"/>
    <dgm:cxn modelId="{A72506C7-E809-486C-8AD1-93B92ABD1DF9}" type="presOf" srcId="{91104D19-B7F6-4597-AD4D-050E26AAB81E}" destId="{5FCC9AFE-26ED-46BB-8493-7B02066DA109}" srcOrd="1" destOrd="0" presId="urn:microsoft.com/office/officeart/2005/8/layout/vProcess5"/>
    <dgm:cxn modelId="{492FD664-449B-4C36-BC9F-D950DFAF16AB}" type="presOf" srcId="{91104D19-B7F6-4597-AD4D-050E26AAB81E}" destId="{A14660DE-C05E-44A8-8BB9-B9E09250F769}" srcOrd="0" destOrd="0" presId="urn:microsoft.com/office/officeart/2005/8/layout/vProcess5"/>
    <dgm:cxn modelId="{AF5A05C2-48D9-4DAF-816C-A8F72D49FC8C}" type="presOf" srcId="{5297CCCC-4EEA-4029-841E-C2CADEF03380}" destId="{28AF1781-D866-4EE0-ACA9-3A961A977082}" srcOrd="0" destOrd="0" presId="urn:microsoft.com/office/officeart/2005/8/layout/vProcess5"/>
    <dgm:cxn modelId="{E1753547-F001-4C6C-8715-813F06E6F305}" type="presOf" srcId="{B8A65A2A-0072-4A3B-8F6C-8CFB059D01FF}" destId="{77D80944-9982-4252-BC28-593C35DCE38F}" srcOrd="1" destOrd="0" presId="urn:microsoft.com/office/officeart/2005/8/layout/vProcess5"/>
    <dgm:cxn modelId="{1C99893B-9B9D-4B84-922A-5D5BC36849AB}" srcId="{68F0ACB7-74C6-406D-B9F1-D45324450E10}" destId="{C710DA9A-CB37-4801-8076-2E5C60CE1E7C}" srcOrd="2" destOrd="0" parTransId="{79BC0DB0-25A7-42AD-B24B-34833DC455CE}" sibTransId="{FCF0C70B-54B6-494B-ABE2-530C6130FAF9}"/>
    <dgm:cxn modelId="{F97B1A12-054A-4E61-94C5-937569BFCC04}" type="presOf" srcId="{C710DA9A-CB37-4801-8076-2E5C60CE1E7C}" destId="{01C6FCDF-5FBA-4062-8768-7C7E3872914C}" srcOrd="1" destOrd="0" presId="urn:microsoft.com/office/officeart/2005/8/layout/vProcess5"/>
    <dgm:cxn modelId="{3E0663CD-8A87-42EA-B19A-752E3AE09FF4}" type="presOf" srcId="{FCF0C70B-54B6-494B-ABE2-530C6130FAF9}" destId="{84219B55-5CDA-4BF0-B4AD-747BBA9F458C}" srcOrd="0" destOrd="0" presId="urn:microsoft.com/office/officeart/2005/8/layout/vProcess5"/>
    <dgm:cxn modelId="{F0751D12-710D-40D2-A46F-D07C897BC7E5}" type="presParOf" srcId="{A9B4C984-A3CD-4DD7-AFBB-FA4A07ED0A1E}" destId="{7E4DB87C-B8B2-4B8F-983C-B6AD388DDB0C}" srcOrd="0" destOrd="0" presId="urn:microsoft.com/office/officeart/2005/8/layout/vProcess5"/>
    <dgm:cxn modelId="{F3B8D00D-58B6-49D8-BC43-F4D468AE078F}" type="presParOf" srcId="{A9B4C984-A3CD-4DD7-AFBB-FA4A07ED0A1E}" destId="{A14660DE-C05E-44A8-8BB9-B9E09250F769}" srcOrd="1" destOrd="0" presId="urn:microsoft.com/office/officeart/2005/8/layout/vProcess5"/>
    <dgm:cxn modelId="{E103F876-5483-4836-8BA3-5F626ED3D96C}" type="presParOf" srcId="{A9B4C984-A3CD-4DD7-AFBB-FA4A07ED0A1E}" destId="{BBA1992B-F060-4AFF-BC15-C1B59ED0A13E}" srcOrd="2" destOrd="0" presId="urn:microsoft.com/office/officeart/2005/8/layout/vProcess5"/>
    <dgm:cxn modelId="{4F328D53-5998-4C46-8C10-04932CF72DC9}" type="presParOf" srcId="{A9B4C984-A3CD-4DD7-AFBB-FA4A07ED0A1E}" destId="{A4A0F3A6-ED3F-4E35-B5DF-2E6AB4531587}" srcOrd="3" destOrd="0" presId="urn:microsoft.com/office/officeart/2005/8/layout/vProcess5"/>
    <dgm:cxn modelId="{0D40C933-967C-454F-9D22-527B8687462A}" type="presParOf" srcId="{A9B4C984-A3CD-4DD7-AFBB-FA4A07ED0A1E}" destId="{28AF1781-D866-4EE0-ACA9-3A961A977082}" srcOrd="4" destOrd="0" presId="urn:microsoft.com/office/officeart/2005/8/layout/vProcess5"/>
    <dgm:cxn modelId="{9A70AE2D-C309-453E-81F8-40CA6CF1B32D}" type="presParOf" srcId="{A9B4C984-A3CD-4DD7-AFBB-FA4A07ED0A1E}" destId="{0C60D917-6A89-4C80-BBE0-BBC5D0465B67}" srcOrd="5" destOrd="0" presId="urn:microsoft.com/office/officeart/2005/8/layout/vProcess5"/>
    <dgm:cxn modelId="{79B4E0E8-3654-4920-87D2-2D990AD31A2E}" type="presParOf" srcId="{A9B4C984-A3CD-4DD7-AFBB-FA4A07ED0A1E}" destId="{89BB99C8-0887-4395-BE02-FEFF20BEE89B}" srcOrd="6" destOrd="0" presId="urn:microsoft.com/office/officeart/2005/8/layout/vProcess5"/>
    <dgm:cxn modelId="{C2DCB578-3E99-4E6A-934F-9B8273D8FCE8}" type="presParOf" srcId="{A9B4C984-A3CD-4DD7-AFBB-FA4A07ED0A1E}" destId="{34D1E487-E169-499E-9AA4-59B7E44D866F}" srcOrd="7" destOrd="0" presId="urn:microsoft.com/office/officeart/2005/8/layout/vProcess5"/>
    <dgm:cxn modelId="{DBDEB007-D4DE-4749-8F20-8142E306FA6E}" type="presParOf" srcId="{A9B4C984-A3CD-4DD7-AFBB-FA4A07ED0A1E}" destId="{84219B55-5CDA-4BF0-B4AD-747BBA9F458C}" srcOrd="8" destOrd="0" presId="urn:microsoft.com/office/officeart/2005/8/layout/vProcess5"/>
    <dgm:cxn modelId="{7FB2F7F9-2F6C-41CE-AABE-A6419185618A}" type="presParOf" srcId="{A9B4C984-A3CD-4DD7-AFBB-FA4A07ED0A1E}" destId="{546EB1D0-4387-4D21-8E18-8A3B59638E66}" srcOrd="9" destOrd="0" presId="urn:microsoft.com/office/officeart/2005/8/layout/vProcess5"/>
    <dgm:cxn modelId="{419C9B5E-1DEA-44AA-8651-5D56EA271FFB}" type="presParOf" srcId="{A9B4C984-A3CD-4DD7-AFBB-FA4A07ED0A1E}" destId="{5FCC9AFE-26ED-46BB-8493-7B02066DA109}" srcOrd="10" destOrd="0" presId="urn:microsoft.com/office/officeart/2005/8/layout/vProcess5"/>
    <dgm:cxn modelId="{58B56421-8677-424A-881E-DD72D661E63C}" type="presParOf" srcId="{A9B4C984-A3CD-4DD7-AFBB-FA4A07ED0A1E}" destId="{AB76517E-EAA7-481B-9F59-89501E405B88}" srcOrd="11" destOrd="0" presId="urn:microsoft.com/office/officeart/2005/8/layout/vProcess5"/>
    <dgm:cxn modelId="{A18174BB-D016-44AD-93B9-F43D369BF4EC}" type="presParOf" srcId="{A9B4C984-A3CD-4DD7-AFBB-FA4A07ED0A1E}" destId="{01C6FCDF-5FBA-4062-8768-7C7E3872914C}" srcOrd="12" destOrd="0" presId="urn:microsoft.com/office/officeart/2005/8/layout/vProcess5"/>
    <dgm:cxn modelId="{01848EB8-C1BA-4521-955F-B6131B686212}" type="presParOf" srcId="{A9B4C984-A3CD-4DD7-AFBB-FA4A07ED0A1E}" destId="{E34A8859-C7B3-4DA9-8485-7432F5DD549E}" srcOrd="13" destOrd="0" presId="urn:microsoft.com/office/officeart/2005/8/layout/vProcess5"/>
    <dgm:cxn modelId="{F10DC09A-B2B2-4497-AEDF-55544C4F9189}" type="presParOf" srcId="{A9B4C984-A3CD-4DD7-AFBB-FA4A07ED0A1E}" destId="{77D80944-9982-4252-BC28-593C35DCE38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B24B05-9DFE-43D1-85CA-1E626F87A521}" type="doc">
      <dgm:prSet loTypeId="urn:microsoft.com/office/officeart/2005/8/layout/hierarchy3" loCatId="hierarchy" qsTypeId="urn:microsoft.com/office/officeart/2005/8/quickstyle/3d5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01BD0DD-8E1D-4E46-AE94-79D94B543C4C}">
      <dgm:prSet phldrT="[Текст]" custT="1"/>
      <dgm:spPr>
        <a:solidFill>
          <a:srgbClr val="8A9779"/>
        </a:solidFill>
      </dgm:spPr>
      <dgm:t>
        <a:bodyPr/>
        <a:lstStyle/>
        <a:p>
          <a:pPr algn="ctr"/>
          <a:r>
            <a:rPr lang="ru-RU" sz="3200" b="1" dirty="0" smtClean="0">
              <a:latin typeface="Calibri" pitchFamily="34" charset="0"/>
            </a:rPr>
            <a:t>на уроках</a:t>
          </a:r>
          <a:endParaRPr lang="ru-RU" sz="3200" b="1" dirty="0">
            <a:latin typeface="Calibri" pitchFamily="34" charset="0"/>
          </a:endParaRPr>
        </a:p>
      </dgm:t>
    </dgm:pt>
    <dgm:pt modelId="{9C35BCD8-CC99-482F-8CDB-A5FF03170E32}" type="parTrans" cxnId="{A75A0C4F-3DCF-4FBA-AEBA-23D883EB5506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082C5E2D-DA6F-4D97-A429-8CF7E952FD54}" type="sibTrans" cxnId="{A75A0C4F-3DCF-4FBA-AEBA-23D883EB5506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BB15D01A-8D10-4896-BBAB-EBAE2E8D72F8}">
      <dgm:prSet phldrT="[Текст]" custT="1"/>
      <dgm:spPr/>
      <dgm:t>
        <a:bodyPr/>
        <a:lstStyle/>
        <a:p>
          <a:pPr algn="l"/>
          <a:r>
            <a:rPr lang="ru-RU" sz="2400" b="1" smtClean="0">
              <a:latin typeface="Calibri" pitchFamily="34" charset="0"/>
            </a:rPr>
            <a:t>изучение нового материала</a:t>
          </a:r>
          <a:endParaRPr lang="ru-RU" sz="2400" b="1" dirty="0">
            <a:latin typeface="Calibri" pitchFamily="34" charset="0"/>
          </a:endParaRPr>
        </a:p>
      </dgm:t>
    </dgm:pt>
    <dgm:pt modelId="{933C02AF-4F69-4836-A903-5097B9CE1AA6}" type="parTrans" cxnId="{A71422DD-9B45-4051-9488-D3202CFA007A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CF150357-9CD5-49F6-8BBD-713109618983}" type="sibTrans" cxnId="{A71422DD-9B45-4051-9488-D3202CFA007A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BCBEE843-88D4-4A6D-A781-C904B55B9DE5}">
      <dgm:prSet phldrT="[Текст]" custT="1"/>
      <dgm:spPr/>
      <dgm:t>
        <a:bodyPr/>
        <a:lstStyle/>
        <a:p>
          <a:pPr algn="l"/>
          <a:r>
            <a:rPr lang="ru-RU" sz="2400" b="1" dirty="0" smtClean="0">
              <a:latin typeface="Calibri" pitchFamily="34" charset="0"/>
            </a:rPr>
            <a:t>закрепление знаний</a:t>
          </a:r>
          <a:endParaRPr lang="ru-RU" sz="2400" b="1" dirty="0">
            <a:latin typeface="Calibri" pitchFamily="34" charset="0"/>
          </a:endParaRPr>
        </a:p>
      </dgm:t>
    </dgm:pt>
    <dgm:pt modelId="{34E9FEB8-37C2-4BAF-9C6F-528B5D565B71}" type="parTrans" cxnId="{AB01CC12-D53C-4659-9E28-0E6C143F97E7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754922A4-8496-4BD9-8FEE-CEE9BA298CDA}" type="sibTrans" cxnId="{AB01CC12-D53C-4659-9E28-0E6C143F97E7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32AD39C4-4542-42BF-9B71-F950BE08EA09}">
      <dgm:prSet phldrT="[Текст]" custT="1"/>
      <dgm:spPr>
        <a:solidFill>
          <a:srgbClr val="8A9779"/>
        </a:solidFill>
      </dgm:spPr>
      <dgm:t>
        <a:bodyPr/>
        <a:lstStyle/>
        <a:p>
          <a:pPr algn="ctr"/>
          <a:r>
            <a:rPr lang="ru-RU" sz="3200" b="1" dirty="0" err="1" smtClean="0">
              <a:latin typeface="Calibri" pitchFamily="34" charset="0"/>
            </a:rPr>
            <a:t>д</a:t>
          </a:r>
          <a:r>
            <a:rPr lang="ru-RU" sz="3200" b="1" dirty="0" smtClean="0">
              <a:latin typeface="Calibri" pitchFamily="34" charset="0"/>
            </a:rPr>
            <a:t>/</a:t>
          </a:r>
          <a:r>
            <a:rPr lang="ru-RU" sz="3200" b="1" dirty="0" err="1" smtClean="0">
              <a:latin typeface="Calibri" pitchFamily="34" charset="0"/>
            </a:rPr>
            <a:t>з</a:t>
          </a:r>
          <a:endParaRPr lang="ru-RU" sz="3200" b="1" dirty="0">
            <a:latin typeface="Calibri" pitchFamily="34" charset="0"/>
          </a:endParaRPr>
        </a:p>
      </dgm:t>
    </dgm:pt>
    <dgm:pt modelId="{D40A1EAE-E866-4CAD-88FB-F592B36A8100}" type="parTrans" cxnId="{61B1AD2A-AC38-499F-9054-87E3935BCD6B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56F131A9-9F01-4637-9038-7B8DB474EFB6}" type="sibTrans" cxnId="{61B1AD2A-AC38-499F-9054-87E3935BCD6B}">
      <dgm:prSet/>
      <dgm:spPr/>
      <dgm:t>
        <a:bodyPr/>
        <a:lstStyle/>
        <a:p>
          <a:pPr algn="l"/>
          <a:endParaRPr lang="ru-RU" sz="2400" b="1">
            <a:solidFill>
              <a:schemeClr val="tx1"/>
            </a:solidFill>
            <a:latin typeface="Calibri" pitchFamily="34" charset="0"/>
          </a:endParaRPr>
        </a:p>
      </dgm:t>
    </dgm:pt>
    <dgm:pt modelId="{EC4AF086-4147-4CAE-B895-7181993DFA67}">
      <dgm:prSet custT="1"/>
      <dgm:spPr/>
      <dgm:t>
        <a:bodyPr/>
        <a:lstStyle/>
        <a:p>
          <a:pPr algn="l"/>
          <a:r>
            <a:rPr lang="ru-RU" sz="2400" b="1" dirty="0" smtClean="0">
              <a:latin typeface="Calibri" pitchFamily="34" charset="0"/>
            </a:rPr>
            <a:t>комплексное применение знаний</a:t>
          </a:r>
          <a:endParaRPr lang="ru-RU" sz="2400" b="1" dirty="0">
            <a:latin typeface="Calibri" pitchFamily="34" charset="0"/>
          </a:endParaRPr>
        </a:p>
      </dgm:t>
    </dgm:pt>
    <dgm:pt modelId="{B9861A19-D92A-40A4-A844-2400036D0ED7}" type="parTrans" cxnId="{BC99FAAD-1A72-4872-A9FE-C66E61C238DF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815D6796-CB4F-4C64-8C53-0D843A042867}" type="sibTrans" cxnId="{BC99FAAD-1A72-4872-A9FE-C66E61C238DF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7D093F04-01D0-4731-B826-9019FA7568F3}">
      <dgm:prSet custT="1"/>
      <dgm:spPr/>
      <dgm:t>
        <a:bodyPr/>
        <a:lstStyle/>
        <a:p>
          <a:pPr algn="l"/>
          <a:r>
            <a:rPr lang="ru-RU" sz="2400" b="1" dirty="0" smtClean="0">
              <a:latin typeface="Calibri" pitchFamily="34" charset="0"/>
            </a:rPr>
            <a:t>обобщение и систематизация знаний</a:t>
          </a:r>
          <a:endParaRPr lang="ru-RU" sz="2400" b="1" dirty="0">
            <a:latin typeface="Calibri" pitchFamily="34" charset="0"/>
          </a:endParaRPr>
        </a:p>
      </dgm:t>
    </dgm:pt>
    <dgm:pt modelId="{9411FA3E-A43A-45E6-9F76-6F86F7A27C4F}" type="parTrans" cxnId="{6EF3FC47-1D67-4A6D-AB87-5F1EE7521ABD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4A2D72CF-6B2B-46B2-8428-8970E8384C72}" type="sibTrans" cxnId="{6EF3FC47-1D67-4A6D-AB87-5F1EE7521ABD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392BC189-43DB-4026-B5EC-48E81FD9500B}">
      <dgm:prSet custT="1"/>
      <dgm:spPr/>
      <dgm:t>
        <a:bodyPr/>
        <a:lstStyle/>
        <a:p>
          <a:pPr algn="l"/>
          <a:r>
            <a:rPr lang="ru-RU" sz="2400" b="1" dirty="0" smtClean="0">
              <a:latin typeface="Calibri" pitchFamily="34" charset="0"/>
            </a:rPr>
            <a:t>контроль, оценка и коррекция</a:t>
          </a:r>
          <a:endParaRPr lang="ru-RU" sz="2400" b="1" dirty="0">
            <a:latin typeface="Calibri" pitchFamily="34" charset="0"/>
          </a:endParaRPr>
        </a:p>
      </dgm:t>
    </dgm:pt>
    <dgm:pt modelId="{28CDA1A9-8ED4-4DF0-BF1A-4245D575B687}" type="parTrans" cxnId="{C67424FE-AA36-4C6C-92BA-BF980B33BECB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686BA03D-1DBB-4E15-AB67-51D4DD77DE12}" type="sibTrans" cxnId="{C67424FE-AA36-4C6C-92BA-BF980B33BECB}">
      <dgm:prSet/>
      <dgm:spPr/>
      <dgm:t>
        <a:bodyPr/>
        <a:lstStyle/>
        <a:p>
          <a:pPr algn="l"/>
          <a:endParaRPr lang="ru-RU" sz="2400">
            <a:latin typeface="Calibri" pitchFamily="34" charset="0"/>
          </a:endParaRPr>
        </a:p>
      </dgm:t>
    </dgm:pt>
    <dgm:pt modelId="{943C4D01-A811-4913-854A-3C551CA90F54}" type="pres">
      <dgm:prSet presAssocID="{36B24B05-9DFE-43D1-85CA-1E626F87A52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995635F-88D7-42C7-998C-0C4D0534EA23}" type="pres">
      <dgm:prSet presAssocID="{C01BD0DD-8E1D-4E46-AE94-79D94B543C4C}" presName="root" presStyleCnt="0"/>
      <dgm:spPr/>
    </dgm:pt>
    <dgm:pt modelId="{8BFDFE36-F69F-43D5-AF8D-6B3DFA984B4D}" type="pres">
      <dgm:prSet presAssocID="{C01BD0DD-8E1D-4E46-AE94-79D94B543C4C}" presName="rootComposite" presStyleCnt="0"/>
      <dgm:spPr/>
    </dgm:pt>
    <dgm:pt modelId="{C319DFB6-8105-4190-A2AA-34D013D42E7C}" type="pres">
      <dgm:prSet presAssocID="{C01BD0DD-8E1D-4E46-AE94-79D94B543C4C}" presName="rootText" presStyleLbl="node1" presStyleIdx="0" presStyleCnt="2" custScaleX="126596" custScaleY="135365" custLinFactNeighborX="-30262" custLinFactNeighborY="-2222"/>
      <dgm:spPr/>
      <dgm:t>
        <a:bodyPr/>
        <a:lstStyle/>
        <a:p>
          <a:endParaRPr lang="ru-RU"/>
        </a:p>
      </dgm:t>
    </dgm:pt>
    <dgm:pt modelId="{1FBB0349-B2B4-49C9-B5A1-3037E2640933}" type="pres">
      <dgm:prSet presAssocID="{C01BD0DD-8E1D-4E46-AE94-79D94B543C4C}" presName="rootConnector" presStyleLbl="node1" presStyleIdx="0" presStyleCnt="2"/>
      <dgm:spPr/>
      <dgm:t>
        <a:bodyPr/>
        <a:lstStyle/>
        <a:p>
          <a:endParaRPr lang="ru-RU"/>
        </a:p>
      </dgm:t>
    </dgm:pt>
    <dgm:pt modelId="{7F3B1E49-31EA-4D0A-8DC6-37319B66EE4D}" type="pres">
      <dgm:prSet presAssocID="{C01BD0DD-8E1D-4E46-AE94-79D94B543C4C}" presName="childShape" presStyleCnt="0"/>
      <dgm:spPr/>
    </dgm:pt>
    <dgm:pt modelId="{7CD9C1EE-5921-454A-AB51-9532C61ED2C4}" type="pres">
      <dgm:prSet presAssocID="{933C02AF-4F69-4836-A903-5097B9CE1AA6}" presName="Name13" presStyleLbl="parChTrans1D2" presStyleIdx="0" presStyleCnt="5"/>
      <dgm:spPr/>
      <dgm:t>
        <a:bodyPr/>
        <a:lstStyle/>
        <a:p>
          <a:endParaRPr lang="ru-RU"/>
        </a:p>
      </dgm:t>
    </dgm:pt>
    <dgm:pt modelId="{70D9BC69-B8F5-430C-A7DA-1DBAD7E1AF26}" type="pres">
      <dgm:prSet presAssocID="{BB15D01A-8D10-4896-BBAB-EBAE2E8D72F8}" presName="childText" presStyleLbl="bgAcc1" presStyleIdx="0" presStyleCnt="5" custScaleX="390695" custScaleY="112657" custLinFactNeighborX="-25907" custLinFactNeighborY="-2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3EC21-DDD3-45CC-B562-FFDE42666C64}" type="pres">
      <dgm:prSet presAssocID="{34E9FEB8-37C2-4BAF-9C6F-528B5D565B71}" presName="Name13" presStyleLbl="parChTrans1D2" presStyleIdx="1" presStyleCnt="5"/>
      <dgm:spPr/>
      <dgm:t>
        <a:bodyPr/>
        <a:lstStyle/>
        <a:p>
          <a:endParaRPr lang="ru-RU"/>
        </a:p>
      </dgm:t>
    </dgm:pt>
    <dgm:pt modelId="{27568846-FFF2-4900-970C-7CA23D318BB1}" type="pres">
      <dgm:prSet presAssocID="{BCBEE843-88D4-4A6D-A781-C904B55B9DE5}" presName="childText" presStyleLbl="bgAcc1" presStyleIdx="1" presStyleCnt="5" custScaleX="384299" custLinFactNeighborX="-25907" custLinFactNeighborY="-9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6FA0C-C233-42A0-BF96-A95BBDA5B641}" type="pres">
      <dgm:prSet presAssocID="{B9861A19-D92A-40A4-A844-2400036D0ED7}" presName="Name13" presStyleLbl="parChTrans1D2" presStyleIdx="2" presStyleCnt="5"/>
      <dgm:spPr/>
      <dgm:t>
        <a:bodyPr/>
        <a:lstStyle/>
        <a:p>
          <a:endParaRPr lang="ru-RU"/>
        </a:p>
      </dgm:t>
    </dgm:pt>
    <dgm:pt modelId="{16578713-A4F2-4155-8DB8-4058950C07C2}" type="pres">
      <dgm:prSet presAssocID="{EC4AF086-4147-4CAE-B895-7181993DFA67}" presName="childText" presStyleLbl="bgAcc1" presStyleIdx="2" presStyleCnt="5" custScaleX="382365" custLinFactNeighborX="-20936" custLinFactNeighborY="2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4A7F3D-5680-49F6-A7E1-BB64631B29FB}" type="pres">
      <dgm:prSet presAssocID="{9411FA3E-A43A-45E6-9F76-6F86F7A27C4F}" presName="Name13" presStyleLbl="parChTrans1D2" presStyleIdx="3" presStyleCnt="5"/>
      <dgm:spPr/>
      <dgm:t>
        <a:bodyPr/>
        <a:lstStyle/>
        <a:p>
          <a:endParaRPr lang="ru-RU"/>
        </a:p>
      </dgm:t>
    </dgm:pt>
    <dgm:pt modelId="{6A7CD4BE-EFCC-4162-9B37-E4927335F365}" type="pres">
      <dgm:prSet presAssocID="{7D093F04-01D0-4731-B826-9019FA7568F3}" presName="childText" presStyleLbl="bgAcc1" presStyleIdx="3" presStyleCnt="5" custScaleX="385186" custLinFactNeighborX="-20936" custLinFactNeighborY="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85621-6606-4612-A754-22C295628DAE}" type="pres">
      <dgm:prSet presAssocID="{28CDA1A9-8ED4-4DF0-BF1A-4245D575B687}" presName="Name13" presStyleLbl="parChTrans1D2" presStyleIdx="4" presStyleCnt="5"/>
      <dgm:spPr/>
      <dgm:t>
        <a:bodyPr/>
        <a:lstStyle/>
        <a:p>
          <a:endParaRPr lang="ru-RU"/>
        </a:p>
      </dgm:t>
    </dgm:pt>
    <dgm:pt modelId="{FF68F92D-12D6-44B4-AD28-ED85432532E2}" type="pres">
      <dgm:prSet presAssocID="{392BC189-43DB-4026-B5EC-48E81FD9500B}" presName="childText" presStyleLbl="bgAcc1" presStyleIdx="4" presStyleCnt="5" custScaleX="388362" custLinFactNeighborX="-20936" custLinFactNeighborY="-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1A68C-04D2-46FF-8807-0615833118F6}" type="pres">
      <dgm:prSet presAssocID="{32AD39C4-4542-42BF-9B71-F950BE08EA09}" presName="root" presStyleCnt="0"/>
      <dgm:spPr/>
    </dgm:pt>
    <dgm:pt modelId="{8888306C-C28D-40A9-A295-5921C28E834B}" type="pres">
      <dgm:prSet presAssocID="{32AD39C4-4542-42BF-9B71-F950BE08EA09}" presName="rootComposite" presStyleCnt="0"/>
      <dgm:spPr/>
    </dgm:pt>
    <dgm:pt modelId="{761C2A62-A47E-457B-86FB-EDD2303AD6A8}" type="pres">
      <dgm:prSet presAssocID="{32AD39C4-4542-42BF-9B71-F950BE08EA09}" presName="rootText" presStyleLbl="node1" presStyleIdx="1" presStyleCnt="2" custScaleX="100000" custScaleY="122408" custLinFactX="23862" custLinFactNeighborX="100000" custLinFactNeighborY="-267"/>
      <dgm:spPr/>
      <dgm:t>
        <a:bodyPr/>
        <a:lstStyle/>
        <a:p>
          <a:endParaRPr lang="ru-RU"/>
        </a:p>
      </dgm:t>
    </dgm:pt>
    <dgm:pt modelId="{5C97EA72-D373-4E85-916D-F72F6B2C98DD}" type="pres">
      <dgm:prSet presAssocID="{32AD39C4-4542-42BF-9B71-F950BE08EA09}" presName="rootConnector" presStyleLbl="node1" presStyleIdx="1" presStyleCnt="2"/>
      <dgm:spPr/>
      <dgm:t>
        <a:bodyPr/>
        <a:lstStyle/>
        <a:p>
          <a:endParaRPr lang="ru-RU"/>
        </a:p>
      </dgm:t>
    </dgm:pt>
    <dgm:pt modelId="{501D5B56-0579-4B56-ABF4-B04DF00FCB21}" type="pres">
      <dgm:prSet presAssocID="{32AD39C4-4542-42BF-9B71-F950BE08EA09}" presName="childShape" presStyleCnt="0"/>
      <dgm:spPr/>
    </dgm:pt>
  </dgm:ptLst>
  <dgm:cxnLst>
    <dgm:cxn modelId="{1918EC0A-D8AB-4D16-8162-35B32F1E8A03}" type="presOf" srcId="{32AD39C4-4542-42BF-9B71-F950BE08EA09}" destId="{5C97EA72-D373-4E85-916D-F72F6B2C98DD}" srcOrd="1" destOrd="0" presId="urn:microsoft.com/office/officeart/2005/8/layout/hierarchy3"/>
    <dgm:cxn modelId="{C67424FE-AA36-4C6C-92BA-BF980B33BECB}" srcId="{C01BD0DD-8E1D-4E46-AE94-79D94B543C4C}" destId="{392BC189-43DB-4026-B5EC-48E81FD9500B}" srcOrd="4" destOrd="0" parTransId="{28CDA1A9-8ED4-4DF0-BF1A-4245D575B687}" sibTransId="{686BA03D-1DBB-4E15-AB67-51D4DD77DE12}"/>
    <dgm:cxn modelId="{F7937213-E4BE-4AD8-BA80-1C744281AF62}" type="presOf" srcId="{C01BD0DD-8E1D-4E46-AE94-79D94B543C4C}" destId="{1FBB0349-B2B4-49C9-B5A1-3037E2640933}" srcOrd="1" destOrd="0" presId="urn:microsoft.com/office/officeart/2005/8/layout/hierarchy3"/>
    <dgm:cxn modelId="{267AAF58-4276-4F53-889F-F2912DCB43C6}" type="presOf" srcId="{9411FA3E-A43A-45E6-9F76-6F86F7A27C4F}" destId="{5A4A7F3D-5680-49F6-A7E1-BB64631B29FB}" srcOrd="0" destOrd="0" presId="urn:microsoft.com/office/officeart/2005/8/layout/hierarchy3"/>
    <dgm:cxn modelId="{C20F4531-FC51-473E-9185-C28E5E1811C9}" type="presOf" srcId="{BCBEE843-88D4-4A6D-A781-C904B55B9DE5}" destId="{27568846-FFF2-4900-970C-7CA23D318BB1}" srcOrd="0" destOrd="0" presId="urn:microsoft.com/office/officeart/2005/8/layout/hierarchy3"/>
    <dgm:cxn modelId="{AB01CC12-D53C-4659-9E28-0E6C143F97E7}" srcId="{C01BD0DD-8E1D-4E46-AE94-79D94B543C4C}" destId="{BCBEE843-88D4-4A6D-A781-C904B55B9DE5}" srcOrd="1" destOrd="0" parTransId="{34E9FEB8-37C2-4BAF-9C6F-528B5D565B71}" sibTransId="{754922A4-8496-4BD9-8FEE-CEE9BA298CDA}"/>
    <dgm:cxn modelId="{3AE366AD-2B7E-48C0-A257-10A5FE0B6EE1}" type="presOf" srcId="{32AD39C4-4542-42BF-9B71-F950BE08EA09}" destId="{761C2A62-A47E-457B-86FB-EDD2303AD6A8}" srcOrd="0" destOrd="0" presId="urn:microsoft.com/office/officeart/2005/8/layout/hierarchy3"/>
    <dgm:cxn modelId="{EC69C0DC-E4E1-4099-BC61-C6E7D799DA81}" type="presOf" srcId="{7D093F04-01D0-4731-B826-9019FA7568F3}" destId="{6A7CD4BE-EFCC-4162-9B37-E4927335F365}" srcOrd="0" destOrd="0" presId="urn:microsoft.com/office/officeart/2005/8/layout/hierarchy3"/>
    <dgm:cxn modelId="{BD86569F-D733-42A4-B38B-531229DC25B8}" type="presOf" srcId="{BB15D01A-8D10-4896-BBAB-EBAE2E8D72F8}" destId="{70D9BC69-B8F5-430C-A7DA-1DBAD7E1AF26}" srcOrd="0" destOrd="0" presId="urn:microsoft.com/office/officeart/2005/8/layout/hierarchy3"/>
    <dgm:cxn modelId="{5F686958-10A5-42EE-B0D6-7CA7AFB6C81F}" type="presOf" srcId="{28CDA1A9-8ED4-4DF0-BF1A-4245D575B687}" destId="{13785621-6606-4612-A754-22C295628DAE}" srcOrd="0" destOrd="0" presId="urn:microsoft.com/office/officeart/2005/8/layout/hierarchy3"/>
    <dgm:cxn modelId="{33A90AF4-F208-4ACD-AE60-14EABABE7967}" type="presOf" srcId="{C01BD0DD-8E1D-4E46-AE94-79D94B543C4C}" destId="{C319DFB6-8105-4190-A2AA-34D013D42E7C}" srcOrd="0" destOrd="0" presId="urn:microsoft.com/office/officeart/2005/8/layout/hierarchy3"/>
    <dgm:cxn modelId="{047AAA78-8B39-40C1-ACC6-3AA242E1CDA4}" type="presOf" srcId="{933C02AF-4F69-4836-A903-5097B9CE1AA6}" destId="{7CD9C1EE-5921-454A-AB51-9532C61ED2C4}" srcOrd="0" destOrd="0" presId="urn:microsoft.com/office/officeart/2005/8/layout/hierarchy3"/>
    <dgm:cxn modelId="{A75A0C4F-3DCF-4FBA-AEBA-23D883EB5506}" srcId="{36B24B05-9DFE-43D1-85CA-1E626F87A521}" destId="{C01BD0DD-8E1D-4E46-AE94-79D94B543C4C}" srcOrd="0" destOrd="0" parTransId="{9C35BCD8-CC99-482F-8CDB-A5FF03170E32}" sibTransId="{082C5E2D-DA6F-4D97-A429-8CF7E952FD54}"/>
    <dgm:cxn modelId="{EF22F0C5-6A2C-44A2-8435-53CCF2261F4C}" type="presOf" srcId="{392BC189-43DB-4026-B5EC-48E81FD9500B}" destId="{FF68F92D-12D6-44B4-AD28-ED85432532E2}" srcOrd="0" destOrd="0" presId="urn:microsoft.com/office/officeart/2005/8/layout/hierarchy3"/>
    <dgm:cxn modelId="{6CFB24B5-C0A9-4C40-8052-106A62C97C54}" type="presOf" srcId="{36B24B05-9DFE-43D1-85CA-1E626F87A521}" destId="{943C4D01-A811-4913-854A-3C551CA90F54}" srcOrd="0" destOrd="0" presId="urn:microsoft.com/office/officeart/2005/8/layout/hierarchy3"/>
    <dgm:cxn modelId="{A71422DD-9B45-4051-9488-D3202CFA007A}" srcId="{C01BD0DD-8E1D-4E46-AE94-79D94B543C4C}" destId="{BB15D01A-8D10-4896-BBAB-EBAE2E8D72F8}" srcOrd="0" destOrd="0" parTransId="{933C02AF-4F69-4836-A903-5097B9CE1AA6}" sibTransId="{CF150357-9CD5-49F6-8BBD-713109618983}"/>
    <dgm:cxn modelId="{D5B02771-3852-4600-8DAE-C67AF53C00AD}" type="presOf" srcId="{EC4AF086-4147-4CAE-B895-7181993DFA67}" destId="{16578713-A4F2-4155-8DB8-4058950C07C2}" srcOrd="0" destOrd="0" presId="urn:microsoft.com/office/officeart/2005/8/layout/hierarchy3"/>
    <dgm:cxn modelId="{A6D75CD2-206B-4074-8F89-EA36DA775E99}" type="presOf" srcId="{B9861A19-D92A-40A4-A844-2400036D0ED7}" destId="{19C6FA0C-C233-42A0-BF96-A95BBDA5B641}" srcOrd="0" destOrd="0" presId="urn:microsoft.com/office/officeart/2005/8/layout/hierarchy3"/>
    <dgm:cxn modelId="{BC99FAAD-1A72-4872-A9FE-C66E61C238DF}" srcId="{C01BD0DD-8E1D-4E46-AE94-79D94B543C4C}" destId="{EC4AF086-4147-4CAE-B895-7181993DFA67}" srcOrd="2" destOrd="0" parTransId="{B9861A19-D92A-40A4-A844-2400036D0ED7}" sibTransId="{815D6796-CB4F-4C64-8C53-0D843A042867}"/>
    <dgm:cxn modelId="{61B1AD2A-AC38-499F-9054-87E3935BCD6B}" srcId="{36B24B05-9DFE-43D1-85CA-1E626F87A521}" destId="{32AD39C4-4542-42BF-9B71-F950BE08EA09}" srcOrd="1" destOrd="0" parTransId="{D40A1EAE-E866-4CAD-88FB-F592B36A8100}" sibTransId="{56F131A9-9F01-4637-9038-7B8DB474EFB6}"/>
    <dgm:cxn modelId="{49E8726D-0BE8-4206-89B8-1041636207EC}" type="presOf" srcId="{34E9FEB8-37C2-4BAF-9C6F-528B5D565B71}" destId="{00A3EC21-DDD3-45CC-B562-FFDE42666C64}" srcOrd="0" destOrd="0" presId="urn:microsoft.com/office/officeart/2005/8/layout/hierarchy3"/>
    <dgm:cxn modelId="{6EF3FC47-1D67-4A6D-AB87-5F1EE7521ABD}" srcId="{C01BD0DD-8E1D-4E46-AE94-79D94B543C4C}" destId="{7D093F04-01D0-4731-B826-9019FA7568F3}" srcOrd="3" destOrd="0" parTransId="{9411FA3E-A43A-45E6-9F76-6F86F7A27C4F}" sibTransId="{4A2D72CF-6B2B-46B2-8428-8970E8384C72}"/>
    <dgm:cxn modelId="{C41CA974-56B0-4404-89CC-B13BD22C4FAD}" type="presParOf" srcId="{943C4D01-A811-4913-854A-3C551CA90F54}" destId="{D995635F-88D7-42C7-998C-0C4D0534EA23}" srcOrd="0" destOrd="0" presId="urn:microsoft.com/office/officeart/2005/8/layout/hierarchy3"/>
    <dgm:cxn modelId="{AE32F4BB-3F19-4D7B-8CB4-1EF2050C867E}" type="presParOf" srcId="{D995635F-88D7-42C7-998C-0C4D0534EA23}" destId="{8BFDFE36-F69F-43D5-AF8D-6B3DFA984B4D}" srcOrd="0" destOrd="0" presId="urn:microsoft.com/office/officeart/2005/8/layout/hierarchy3"/>
    <dgm:cxn modelId="{DA5C62EA-5BFB-478F-9637-CAA797E5727B}" type="presParOf" srcId="{8BFDFE36-F69F-43D5-AF8D-6B3DFA984B4D}" destId="{C319DFB6-8105-4190-A2AA-34D013D42E7C}" srcOrd="0" destOrd="0" presId="urn:microsoft.com/office/officeart/2005/8/layout/hierarchy3"/>
    <dgm:cxn modelId="{D4D6F656-F3D8-41AC-9EAB-FF79BF6D9267}" type="presParOf" srcId="{8BFDFE36-F69F-43D5-AF8D-6B3DFA984B4D}" destId="{1FBB0349-B2B4-49C9-B5A1-3037E2640933}" srcOrd="1" destOrd="0" presId="urn:microsoft.com/office/officeart/2005/8/layout/hierarchy3"/>
    <dgm:cxn modelId="{90D19AF7-34A8-4039-81D7-8282460D059B}" type="presParOf" srcId="{D995635F-88D7-42C7-998C-0C4D0534EA23}" destId="{7F3B1E49-31EA-4D0A-8DC6-37319B66EE4D}" srcOrd="1" destOrd="0" presId="urn:microsoft.com/office/officeart/2005/8/layout/hierarchy3"/>
    <dgm:cxn modelId="{0B0BBACF-1169-4011-99AC-4EC2A18805E0}" type="presParOf" srcId="{7F3B1E49-31EA-4D0A-8DC6-37319B66EE4D}" destId="{7CD9C1EE-5921-454A-AB51-9532C61ED2C4}" srcOrd="0" destOrd="0" presId="urn:microsoft.com/office/officeart/2005/8/layout/hierarchy3"/>
    <dgm:cxn modelId="{2ACE8F34-B512-405B-8D6A-7C4FE45DF7E3}" type="presParOf" srcId="{7F3B1E49-31EA-4D0A-8DC6-37319B66EE4D}" destId="{70D9BC69-B8F5-430C-A7DA-1DBAD7E1AF26}" srcOrd="1" destOrd="0" presId="urn:microsoft.com/office/officeart/2005/8/layout/hierarchy3"/>
    <dgm:cxn modelId="{8D041AF3-A28F-441A-87F5-B2BE8F345FAB}" type="presParOf" srcId="{7F3B1E49-31EA-4D0A-8DC6-37319B66EE4D}" destId="{00A3EC21-DDD3-45CC-B562-FFDE42666C64}" srcOrd="2" destOrd="0" presId="urn:microsoft.com/office/officeart/2005/8/layout/hierarchy3"/>
    <dgm:cxn modelId="{09CD32E5-2161-4181-825D-28CA5C10595A}" type="presParOf" srcId="{7F3B1E49-31EA-4D0A-8DC6-37319B66EE4D}" destId="{27568846-FFF2-4900-970C-7CA23D318BB1}" srcOrd="3" destOrd="0" presId="urn:microsoft.com/office/officeart/2005/8/layout/hierarchy3"/>
    <dgm:cxn modelId="{04605562-E89B-4462-AD94-6F1AFDF2E537}" type="presParOf" srcId="{7F3B1E49-31EA-4D0A-8DC6-37319B66EE4D}" destId="{19C6FA0C-C233-42A0-BF96-A95BBDA5B641}" srcOrd="4" destOrd="0" presId="urn:microsoft.com/office/officeart/2005/8/layout/hierarchy3"/>
    <dgm:cxn modelId="{8D5B0F6F-5551-4DC3-BEE5-55E2501E7EBA}" type="presParOf" srcId="{7F3B1E49-31EA-4D0A-8DC6-37319B66EE4D}" destId="{16578713-A4F2-4155-8DB8-4058950C07C2}" srcOrd="5" destOrd="0" presId="urn:microsoft.com/office/officeart/2005/8/layout/hierarchy3"/>
    <dgm:cxn modelId="{E90F40D4-B28C-4F46-961C-1797679F2ED1}" type="presParOf" srcId="{7F3B1E49-31EA-4D0A-8DC6-37319B66EE4D}" destId="{5A4A7F3D-5680-49F6-A7E1-BB64631B29FB}" srcOrd="6" destOrd="0" presId="urn:microsoft.com/office/officeart/2005/8/layout/hierarchy3"/>
    <dgm:cxn modelId="{86ECBE17-A598-4129-AEE8-DB0F2F7B0B9C}" type="presParOf" srcId="{7F3B1E49-31EA-4D0A-8DC6-37319B66EE4D}" destId="{6A7CD4BE-EFCC-4162-9B37-E4927335F365}" srcOrd="7" destOrd="0" presId="urn:microsoft.com/office/officeart/2005/8/layout/hierarchy3"/>
    <dgm:cxn modelId="{F1BB694F-D085-4072-A4E2-84436AF36B10}" type="presParOf" srcId="{7F3B1E49-31EA-4D0A-8DC6-37319B66EE4D}" destId="{13785621-6606-4612-A754-22C295628DAE}" srcOrd="8" destOrd="0" presId="urn:microsoft.com/office/officeart/2005/8/layout/hierarchy3"/>
    <dgm:cxn modelId="{3874A7F5-CDBE-4E0F-9341-277BA5DDA231}" type="presParOf" srcId="{7F3B1E49-31EA-4D0A-8DC6-37319B66EE4D}" destId="{FF68F92D-12D6-44B4-AD28-ED85432532E2}" srcOrd="9" destOrd="0" presId="urn:microsoft.com/office/officeart/2005/8/layout/hierarchy3"/>
    <dgm:cxn modelId="{60F469D6-D192-4CC4-8928-B3E40D72CB97}" type="presParOf" srcId="{943C4D01-A811-4913-854A-3C551CA90F54}" destId="{AEB1A68C-04D2-46FF-8807-0615833118F6}" srcOrd="1" destOrd="0" presId="urn:microsoft.com/office/officeart/2005/8/layout/hierarchy3"/>
    <dgm:cxn modelId="{DB499CC2-BD0A-4EA5-8751-F94CE4995870}" type="presParOf" srcId="{AEB1A68C-04D2-46FF-8807-0615833118F6}" destId="{8888306C-C28D-40A9-A295-5921C28E834B}" srcOrd="0" destOrd="0" presId="urn:microsoft.com/office/officeart/2005/8/layout/hierarchy3"/>
    <dgm:cxn modelId="{06CE44E9-F2FC-4688-A32E-FC4B07460178}" type="presParOf" srcId="{8888306C-C28D-40A9-A295-5921C28E834B}" destId="{761C2A62-A47E-457B-86FB-EDD2303AD6A8}" srcOrd="0" destOrd="0" presId="urn:microsoft.com/office/officeart/2005/8/layout/hierarchy3"/>
    <dgm:cxn modelId="{2C29768E-C1BD-48F9-957C-1DCD102E2ED5}" type="presParOf" srcId="{8888306C-C28D-40A9-A295-5921C28E834B}" destId="{5C97EA72-D373-4E85-916D-F72F6B2C98DD}" srcOrd="1" destOrd="0" presId="urn:microsoft.com/office/officeart/2005/8/layout/hierarchy3"/>
    <dgm:cxn modelId="{6A779CB1-8E1E-4FD5-BAEB-69CF42361BF6}" type="presParOf" srcId="{AEB1A68C-04D2-46FF-8807-0615833118F6}" destId="{501D5B56-0579-4B56-ABF4-B04DF00FCB2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660DE-C05E-44A8-8BB9-B9E09250F769}">
      <dsp:nvSpPr>
        <dsp:cNvPr id="0" name=""/>
        <dsp:cNvSpPr/>
      </dsp:nvSpPr>
      <dsp:spPr>
        <a:xfrm>
          <a:off x="0" y="0"/>
          <a:ext cx="5339334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ja-JP" sz="2700" b="1" kern="1200" dirty="0" smtClean="0">
              <a:latin typeface="Calibri" pitchFamily="34" charset="0"/>
            </a:rPr>
            <a:t>определение аспектов компетентности</a:t>
          </a:r>
          <a:endParaRPr lang="ru-RU" sz="2700" kern="1200" dirty="0">
            <a:latin typeface="Calibri" pitchFamily="34" charset="0"/>
          </a:endParaRPr>
        </a:p>
      </dsp:txBody>
      <dsp:txXfrm>
        <a:off x="25711" y="25711"/>
        <a:ext cx="4289387" cy="826402"/>
      </dsp:txXfrm>
    </dsp:sp>
    <dsp:sp modelId="{BBA1992B-F060-4AFF-BC15-C1B59ED0A13E}">
      <dsp:nvSpPr>
        <dsp:cNvPr id="0" name=""/>
        <dsp:cNvSpPr/>
      </dsp:nvSpPr>
      <dsp:spPr>
        <a:xfrm>
          <a:off x="398716" y="999744"/>
          <a:ext cx="5339334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600000"/>
                <a:satOff val="-12501"/>
                <a:lumOff val="15000"/>
                <a:alphaOff val="0"/>
                <a:tint val="50000"/>
                <a:satMod val="300000"/>
              </a:schemeClr>
            </a:gs>
            <a:gs pos="35000">
              <a:schemeClr val="accent2">
                <a:hueOff val="-3600000"/>
                <a:satOff val="-12501"/>
                <a:lumOff val="15000"/>
                <a:alphaOff val="0"/>
                <a:tint val="37000"/>
                <a:satMod val="300000"/>
              </a:schemeClr>
            </a:gs>
            <a:gs pos="100000">
              <a:schemeClr val="accent2">
                <a:hueOff val="-3600000"/>
                <a:satOff val="-12501"/>
                <a:lumOff val="15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ja-JP" sz="2700" b="1" kern="1200" smtClean="0">
              <a:latin typeface="Calibri" pitchFamily="34" charset="0"/>
            </a:rPr>
            <a:t>формулирование задачной формулировки </a:t>
          </a:r>
          <a:endParaRPr lang="ru-RU" sz="2700" kern="1200" dirty="0">
            <a:latin typeface="Calibri" pitchFamily="34" charset="0"/>
          </a:endParaRPr>
        </a:p>
      </dsp:txBody>
      <dsp:txXfrm>
        <a:off x="424427" y="1025455"/>
        <a:ext cx="4318609" cy="826402"/>
      </dsp:txXfrm>
    </dsp:sp>
    <dsp:sp modelId="{A4A0F3A6-ED3F-4E35-B5DF-2E6AB4531587}">
      <dsp:nvSpPr>
        <dsp:cNvPr id="0" name=""/>
        <dsp:cNvSpPr/>
      </dsp:nvSpPr>
      <dsp:spPr>
        <a:xfrm>
          <a:off x="797432" y="1999488"/>
          <a:ext cx="5339334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00000"/>
                <a:satOff val="-25001"/>
                <a:lumOff val="30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25001"/>
                <a:lumOff val="3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25001"/>
                <a:lumOff val="3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ja-JP" sz="2700" b="1" kern="1200" smtClean="0">
              <a:latin typeface="Calibri" pitchFamily="34" charset="0"/>
            </a:rPr>
            <a:t>поиск источников</a:t>
          </a:r>
          <a:endParaRPr lang="ru-RU" sz="2700" kern="1200" dirty="0">
            <a:latin typeface="Calibri" pitchFamily="34" charset="0"/>
          </a:endParaRPr>
        </a:p>
      </dsp:txBody>
      <dsp:txXfrm>
        <a:off x="823143" y="2025199"/>
        <a:ext cx="4318609" cy="826402"/>
      </dsp:txXfrm>
    </dsp:sp>
    <dsp:sp modelId="{28AF1781-D866-4EE0-ACA9-3A961A977082}">
      <dsp:nvSpPr>
        <dsp:cNvPr id="0" name=""/>
        <dsp:cNvSpPr/>
      </dsp:nvSpPr>
      <dsp:spPr>
        <a:xfrm>
          <a:off x="1196149" y="2999232"/>
          <a:ext cx="5339334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0800000"/>
                <a:satOff val="-37502"/>
                <a:lumOff val="45001"/>
                <a:alphaOff val="0"/>
                <a:tint val="50000"/>
                <a:satMod val="300000"/>
              </a:schemeClr>
            </a:gs>
            <a:gs pos="35000">
              <a:schemeClr val="accent2">
                <a:hueOff val="-10800000"/>
                <a:satOff val="-37502"/>
                <a:lumOff val="45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0800000"/>
                <a:satOff val="-37502"/>
                <a:lumOff val="45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ja-JP" sz="2700" b="1" kern="1200" smtClean="0">
              <a:latin typeface="Calibri" pitchFamily="34" charset="0"/>
            </a:rPr>
            <a:t>формулирование стимула</a:t>
          </a:r>
          <a:endParaRPr lang="ru-RU" sz="2700" kern="1200" dirty="0">
            <a:latin typeface="Calibri" pitchFamily="34" charset="0"/>
          </a:endParaRPr>
        </a:p>
      </dsp:txBody>
      <dsp:txXfrm>
        <a:off x="1221860" y="3024943"/>
        <a:ext cx="4318609" cy="826402"/>
      </dsp:txXfrm>
    </dsp:sp>
    <dsp:sp modelId="{0C60D917-6A89-4C80-BBE0-BBC5D0465B67}">
      <dsp:nvSpPr>
        <dsp:cNvPr id="0" name=""/>
        <dsp:cNvSpPr/>
      </dsp:nvSpPr>
      <dsp:spPr>
        <a:xfrm>
          <a:off x="1594865" y="3998976"/>
          <a:ext cx="5339334" cy="877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tint val="50000"/>
                <a:satMod val="300000"/>
              </a:schemeClr>
            </a:gs>
            <a:gs pos="35000">
              <a:schemeClr val="accent2">
                <a:hueOff val="-14400000"/>
                <a:satOff val="-50003"/>
                <a:lumOff val="6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ja-JP" sz="2700" b="1" kern="1200" dirty="0" smtClean="0">
              <a:latin typeface="Calibri" pitchFamily="34" charset="0"/>
            </a:rPr>
            <a:t>создание ключей, модельных ответов</a:t>
          </a:r>
          <a:endParaRPr lang="ru-RU" sz="2700" kern="1200" dirty="0">
            <a:latin typeface="Calibri" pitchFamily="34" charset="0"/>
          </a:endParaRPr>
        </a:p>
      </dsp:txBody>
      <dsp:txXfrm>
        <a:off x="1620576" y="4024687"/>
        <a:ext cx="4318609" cy="826402"/>
      </dsp:txXfrm>
    </dsp:sp>
    <dsp:sp modelId="{89BB99C8-0887-4395-BE02-FEFF20BEE89B}">
      <dsp:nvSpPr>
        <dsp:cNvPr id="0" name=""/>
        <dsp:cNvSpPr/>
      </dsp:nvSpPr>
      <dsp:spPr>
        <a:xfrm>
          <a:off x="4768748" y="641299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>
            <a:solidFill>
              <a:schemeClr val="tx1"/>
            </a:solidFill>
            <a:latin typeface="Calibri" pitchFamily="34" charset="0"/>
          </a:endParaRPr>
        </a:p>
      </dsp:txBody>
      <dsp:txXfrm>
        <a:off x="4897130" y="641299"/>
        <a:ext cx="313821" cy="429365"/>
      </dsp:txXfrm>
    </dsp:sp>
    <dsp:sp modelId="{34D1E487-E169-499E-9AA4-59B7E44D866F}">
      <dsp:nvSpPr>
        <dsp:cNvPr id="0" name=""/>
        <dsp:cNvSpPr/>
      </dsp:nvSpPr>
      <dsp:spPr>
        <a:xfrm>
          <a:off x="5167464" y="1641043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800000"/>
            <a:satOff val="-6498"/>
            <a:lumOff val="542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800000"/>
              <a:satOff val="-6498"/>
              <a:lumOff val="54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>
            <a:solidFill>
              <a:schemeClr val="tx1"/>
            </a:solidFill>
            <a:latin typeface="Calibri" pitchFamily="34" charset="0"/>
          </a:endParaRPr>
        </a:p>
      </dsp:txBody>
      <dsp:txXfrm>
        <a:off x="5295846" y="1641043"/>
        <a:ext cx="313821" cy="429365"/>
      </dsp:txXfrm>
    </dsp:sp>
    <dsp:sp modelId="{84219B55-5CDA-4BF0-B4AD-747BBA9F458C}">
      <dsp:nvSpPr>
        <dsp:cNvPr id="0" name=""/>
        <dsp:cNvSpPr/>
      </dsp:nvSpPr>
      <dsp:spPr>
        <a:xfrm>
          <a:off x="5566181" y="2626156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9600000"/>
            <a:satOff val="-12996"/>
            <a:lumOff val="1085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9600000"/>
              <a:satOff val="-12996"/>
              <a:lumOff val="108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>
            <a:solidFill>
              <a:schemeClr val="tx1"/>
            </a:solidFill>
            <a:latin typeface="Calibri" pitchFamily="34" charset="0"/>
          </a:endParaRPr>
        </a:p>
      </dsp:txBody>
      <dsp:txXfrm>
        <a:off x="5694563" y="2626156"/>
        <a:ext cx="313821" cy="429365"/>
      </dsp:txXfrm>
    </dsp:sp>
    <dsp:sp modelId="{546EB1D0-4387-4D21-8E18-8A3B59638E66}">
      <dsp:nvSpPr>
        <dsp:cNvPr id="0" name=""/>
        <dsp:cNvSpPr/>
      </dsp:nvSpPr>
      <dsp:spPr>
        <a:xfrm>
          <a:off x="5964897" y="3635654"/>
          <a:ext cx="570585" cy="57058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4400000"/>
            <a:satOff val="-19494"/>
            <a:lumOff val="1627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14400000"/>
              <a:satOff val="-19494"/>
              <a:lumOff val="16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>
            <a:solidFill>
              <a:schemeClr val="tx1"/>
            </a:solidFill>
            <a:latin typeface="Calibri" pitchFamily="34" charset="0"/>
          </a:endParaRPr>
        </a:p>
      </dsp:txBody>
      <dsp:txXfrm>
        <a:off x="6093279" y="3635654"/>
        <a:ext cx="313821" cy="429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19DFB6-8105-4190-A2AA-34D013D42E7C}">
      <dsp:nvSpPr>
        <dsp:cNvPr id="0" name=""/>
        <dsp:cNvSpPr/>
      </dsp:nvSpPr>
      <dsp:spPr>
        <a:xfrm>
          <a:off x="1093080" y="0"/>
          <a:ext cx="1920373" cy="1026696"/>
        </a:xfrm>
        <a:prstGeom prst="roundRect">
          <a:avLst>
            <a:gd name="adj" fmla="val 10000"/>
          </a:avLst>
        </a:prstGeom>
        <a:solidFill>
          <a:srgbClr val="8A9779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Calibri" pitchFamily="34" charset="0"/>
            </a:rPr>
            <a:t>на уроках</a:t>
          </a:r>
          <a:endParaRPr lang="ru-RU" sz="3200" b="1" kern="1200" dirty="0">
            <a:latin typeface="Calibri" pitchFamily="34" charset="0"/>
          </a:endParaRPr>
        </a:p>
      </dsp:txBody>
      <dsp:txXfrm>
        <a:off x="1123151" y="30071"/>
        <a:ext cx="1860231" cy="966554"/>
      </dsp:txXfrm>
    </dsp:sp>
    <dsp:sp modelId="{7CD9C1EE-5921-454A-AB51-9532C61ED2C4}">
      <dsp:nvSpPr>
        <dsp:cNvPr id="0" name=""/>
        <dsp:cNvSpPr/>
      </dsp:nvSpPr>
      <dsp:spPr>
        <a:xfrm>
          <a:off x="1285117" y="1026696"/>
          <a:ext cx="336697" cy="599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959"/>
              </a:lnTo>
              <a:lnTo>
                <a:pt x="336697" y="59995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9BC69-B8F5-430C-A7DA-1DBAD7E1AF26}">
      <dsp:nvSpPr>
        <dsp:cNvPr id="0" name=""/>
        <dsp:cNvSpPr/>
      </dsp:nvSpPr>
      <dsp:spPr>
        <a:xfrm>
          <a:off x="1621815" y="1199423"/>
          <a:ext cx="4741257" cy="854464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Calibri" pitchFamily="34" charset="0"/>
            </a:rPr>
            <a:t>изучение нового материала</a:t>
          </a:r>
          <a:endParaRPr lang="ru-RU" sz="2400" b="1" kern="1200" dirty="0">
            <a:latin typeface="Calibri" pitchFamily="34" charset="0"/>
          </a:endParaRPr>
        </a:p>
      </dsp:txBody>
      <dsp:txXfrm>
        <a:off x="1646841" y="1224449"/>
        <a:ext cx="4691205" cy="804412"/>
      </dsp:txXfrm>
    </dsp:sp>
    <dsp:sp modelId="{00A3EC21-DDD3-45CC-B562-FFDE42666C64}">
      <dsp:nvSpPr>
        <dsp:cNvPr id="0" name=""/>
        <dsp:cNvSpPr/>
      </dsp:nvSpPr>
      <dsp:spPr>
        <a:xfrm>
          <a:off x="1285117" y="1026696"/>
          <a:ext cx="336697" cy="1544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070"/>
              </a:lnTo>
              <a:lnTo>
                <a:pt x="336697" y="154407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68846-FFF2-4900-970C-7CA23D318BB1}">
      <dsp:nvSpPr>
        <dsp:cNvPr id="0" name=""/>
        <dsp:cNvSpPr/>
      </dsp:nvSpPr>
      <dsp:spPr>
        <a:xfrm>
          <a:off x="1621815" y="2191534"/>
          <a:ext cx="4663639" cy="75846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закрепление знаний</a:t>
          </a:r>
          <a:endParaRPr lang="ru-RU" sz="2400" b="1" kern="1200" dirty="0">
            <a:latin typeface="Calibri" pitchFamily="34" charset="0"/>
          </a:endParaRPr>
        </a:p>
      </dsp:txBody>
      <dsp:txXfrm>
        <a:off x="1644030" y="2213749"/>
        <a:ext cx="4619209" cy="714035"/>
      </dsp:txXfrm>
    </dsp:sp>
    <dsp:sp modelId="{19C6FA0C-C233-42A0-BF96-A95BBDA5B641}">
      <dsp:nvSpPr>
        <dsp:cNvPr id="0" name=""/>
        <dsp:cNvSpPr/>
      </dsp:nvSpPr>
      <dsp:spPr>
        <a:xfrm>
          <a:off x="1285117" y="1026696"/>
          <a:ext cx="397023" cy="258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668"/>
              </a:lnTo>
              <a:lnTo>
                <a:pt x="397023" y="258366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78713-A4F2-4155-8DB8-4058950C07C2}">
      <dsp:nvSpPr>
        <dsp:cNvPr id="0" name=""/>
        <dsp:cNvSpPr/>
      </dsp:nvSpPr>
      <dsp:spPr>
        <a:xfrm>
          <a:off x="1682140" y="3231132"/>
          <a:ext cx="4640169" cy="75846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комплексное применение знаний</a:t>
          </a:r>
          <a:endParaRPr lang="ru-RU" sz="2400" b="1" kern="1200" dirty="0">
            <a:latin typeface="Calibri" pitchFamily="34" charset="0"/>
          </a:endParaRPr>
        </a:p>
      </dsp:txBody>
      <dsp:txXfrm>
        <a:off x="1704355" y="3253347"/>
        <a:ext cx="4595739" cy="714035"/>
      </dsp:txXfrm>
    </dsp:sp>
    <dsp:sp modelId="{5A4A7F3D-5680-49F6-A7E1-BB64631B29FB}">
      <dsp:nvSpPr>
        <dsp:cNvPr id="0" name=""/>
        <dsp:cNvSpPr/>
      </dsp:nvSpPr>
      <dsp:spPr>
        <a:xfrm>
          <a:off x="1285117" y="1026696"/>
          <a:ext cx="397023" cy="3518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8438"/>
              </a:lnTo>
              <a:lnTo>
                <a:pt x="397023" y="351843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CD4BE-EFCC-4162-9B37-E4927335F365}">
      <dsp:nvSpPr>
        <dsp:cNvPr id="0" name=""/>
        <dsp:cNvSpPr/>
      </dsp:nvSpPr>
      <dsp:spPr>
        <a:xfrm>
          <a:off x="1682140" y="4165902"/>
          <a:ext cx="4674403" cy="75846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обобщение и систематизация знаний</a:t>
          </a:r>
          <a:endParaRPr lang="ru-RU" sz="2400" b="1" kern="1200" dirty="0">
            <a:latin typeface="Calibri" pitchFamily="34" charset="0"/>
          </a:endParaRPr>
        </a:p>
      </dsp:txBody>
      <dsp:txXfrm>
        <a:off x="1704355" y="4188117"/>
        <a:ext cx="4629973" cy="714035"/>
      </dsp:txXfrm>
    </dsp:sp>
    <dsp:sp modelId="{13785621-6606-4612-A754-22C295628DAE}">
      <dsp:nvSpPr>
        <dsp:cNvPr id="0" name=""/>
        <dsp:cNvSpPr/>
      </dsp:nvSpPr>
      <dsp:spPr>
        <a:xfrm>
          <a:off x="1285117" y="1026696"/>
          <a:ext cx="397023" cy="4453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3209"/>
              </a:lnTo>
              <a:lnTo>
                <a:pt x="397023" y="445320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8F92D-12D6-44B4-AD28-ED85432532E2}">
      <dsp:nvSpPr>
        <dsp:cNvPr id="0" name=""/>
        <dsp:cNvSpPr/>
      </dsp:nvSpPr>
      <dsp:spPr>
        <a:xfrm>
          <a:off x="1682140" y="5100673"/>
          <a:ext cx="4712945" cy="758465"/>
        </a:xfrm>
        <a:prstGeom prst="roundRect">
          <a:avLst>
            <a:gd name="adj" fmla="val 1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alibri" pitchFamily="34" charset="0"/>
            </a:rPr>
            <a:t>контроль, оценка и коррекция</a:t>
          </a:r>
          <a:endParaRPr lang="ru-RU" sz="2400" b="1" kern="1200" dirty="0">
            <a:latin typeface="Calibri" pitchFamily="34" charset="0"/>
          </a:endParaRPr>
        </a:p>
      </dsp:txBody>
      <dsp:txXfrm>
        <a:off x="1704355" y="5122888"/>
        <a:ext cx="4668515" cy="714035"/>
      </dsp:txXfrm>
    </dsp:sp>
    <dsp:sp modelId="{761C2A62-A47E-457B-86FB-EDD2303AD6A8}">
      <dsp:nvSpPr>
        <dsp:cNvPr id="0" name=""/>
        <dsp:cNvSpPr/>
      </dsp:nvSpPr>
      <dsp:spPr>
        <a:xfrm>
          <a:off x="5730640" y="122"/>
          <a:ext cx="1516930" cy="928422"/>
        </a:xfrm>
        <a:prstGeom prst="roundRect">
          <a:avLst>
            <a:gd name="adj" fmla="val 10000"/>
          </a:avLst>
        </a:prstGeom>
        <a:solidFill>
          <a:srgbClr val="8A9779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latin typeface="Calibri" pitchFamily="34" charset="0"/>
            </a:rPr>
            <a:t>д</a:t>
          </a:r>
          <a:r>
            <a:rPr lang="ru-RU" sz="3200" b="1" kern="1200" dirty="0" smtClean="0">
              <a:latin typeface="Calibri" pitchFamily="34" charset="0"/>
            </a:rPr>
            <a:t>/</a:t>
          </a:r>
          <a:r>
            <a:rPr lang="ru-RU" sz="3200" b="1" kern="1200" dirty="0" err="1" smtClean="0">
              <a:latin typeface="Calibri" pitchFamily="34" charset="0"/>
            </a:rPr>
            <a:t>з</a:t>
          </a:r>
          <a:endParaRPr lang="ru-RU" sz="3200" b="1" kern="1200" dirty="0">
            <a:latin typeface="Calibri" pitchFamily="34" charset="0"/>
          </a:endParaRPr>
        </a:p>
      </dsp:txBody>
      <dsp:txXfrm>
        <a:off x="5757833" y="27315"/>
        <a:ext cx="1462544" cy="874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695B5A-783D-4A53-9823-972A003CF5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045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97640-E8C6-4F7C-9534-4347A9C61C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727C9-BFEC-4C3E-8D02-AA76E1C60D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322A-125A-40E0-973B-8FBC71E438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EBDEBE-75FA-4DC7-84BA-7C9836C792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4F6C17-32A1-4192-9AE5-5118B5F0F0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351E76-01B4-42AE-80B9-3B965FA38A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2BBACC3-7A88-4F2A-BD06-DD7C0F1360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BCC3B-A91F-40D5-8013-12A5D89891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6F6D6-D25D-49A2-996A-1024431B90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939B0-24CE-417A-9FF2-8FE757A044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EE0F5-3941-4546-AF53-6DBFDE3AB5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E1B03-F0B4-40ED-96A2-0C49E43A49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34383-8944-4ED1-BAAB-09C23EB49C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0F8D1-332B-47A7-9B37-0BD366443C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60250-C190-4295-A63A-B3B0A6510D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B8D8F1-233A-4979-9139-30AE466F611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228600" y="0"/>
            <a:ext cx="2286000" cy="6858000"/>
            <a:chOff x="144" y="0"/>
            <a:chExt cx="1440" cy="4320"/>
          </a:xfrm>
        </p:grpSpPr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960" y="0"/>
              <a:ext cx="48" cy="432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44" y="0"/>
              <a:ext cx="768" cy="4320"/>
            </a:xfrm>
            <a:prstGeom prst="rect">
              <a:avLst/>
            </a:prstGeom>
            <a:gradFill rotWithShape="1">
              <a:gsLst>
                <a:gs pos="0">
                  <a:srgbClr val="827F00">
                    <a:gamma/>
                    <a:shade val="46275"/>
                    <a:invGamma/>
                  </a:srgbClr>
                </a:gs>
                <a:gs pos="100000">
                  <a:srgbClr val="827F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054" name="Picture 6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" y="144"/>
              <a:ext cx="1440" cy="1360"/>
            </a:xfrm>
            <a:prstGeom prst="rect">
              <a:avLst/>
            </a:prstGeom>
            <a:noFill/>
          </p:spPr>
        </p:pic>
      </p:grp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676400" y="1295400"/>
            <a:ext cx="7239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Компетентностно-ориентированные задания как средство мониторинга ключевых и предметных компетенций школьника</a:t>
            </a:r>
            <a:r>
              <a:rPr lang="ru-RU" sz="4000" b="1">
                <a:solidFill>
                  <a:srgbClr val="7673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724400" y="4572000"/>
            <a:ext cx="441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err="1">
                <a:latin typeface="Calibri" pitchFamily="34" charset="0"/>
              </a:rPr>
              <a:t>Козак</a:t>
            </a:r>
            <a:r>
              <a:rPr lang="ru-RU" sz="2400" b="1" dirty="0">
                <a:latin typeface="Calibri" pitchFamily="34" charset="0"/>
              </a:rPr>
              <a:t> </a:t>
            </a:r>
            <a:r>
              <a:rPr lang="ru-RU" sz="2400" b="1" dirty="0" smtClean="0">
                <a:latin typeface="Calibri" pitchFamily="34" charset="0"/>
              </a:rPr>
              <a:t>Татьяна Ивановна, </a:t>
            </a:r>
            <a:r>
              <a:rPr lang="ru-RU" sz="2400" b="1" dirty="0">
                <a:latin typeface="Calibri" pitchFamily="34" charset="0"/>
              </a:rPr>
              <a:t>учитель математики </a:t>
            </a:r>
            <a:r>
              <a:rPr lang="ru-RU" sz="2400" b="1" dirty="0" smtClean="0">
                <a:latin typeface="Calibri" pitchFamily="34" charset="0"/>
              </a:rPr>
              <a:t> </a:t>
            </a:r>
            <a:r>
              <a:rPr lang="ru-RU" sz="2400" b="1" dirty="0" smtClean="0">
                <a:latin typeface="Calibri" pitchFamily="34" charset="0"/>
              </a:rPr>
              <a:t>                 </a:t>
            </a:r>
            <a:r>
              <a:rPr lang="ru-RU" sz="2400" b="1" dirty="0" smtClean="0">
                <a:latin typeface="Calibri" pitchFamily="34" charset="0"/>
              </a:rPr>
              <a:t>МОБУ </a:t>
            </a:r>
            <a:r>
              <a:rPr lang="ru-RU" sz="2400" b="1" dirty="0">
                <a:latin typeface="Calibri" pitchFamily="34" charset="0"/>
              </a:rPr>
              <a:t>СОШ №</a:t>
            </a:r>
            <a:r>
              <a:rPr lang="ru-RU" sz="2400" b="1" dirty="0" smtClean="0">
                <a:latin typeface="Calibri" pitchFamily="34" charset="0"/>
              </a:rPr>
              <a:t>20                                </a:t>
            </a:r>
            <a:r>
              <a:rPr lang="ru-RU" sz="2400" b="1" dirty="0" err="1" smtClean="0">
                <a:latin typeface="Calibri" pitchFamily="34" charset="0"/>
              </a:rPr>
              <a:t>пгт</a:t>
            </a:r>
            <a:r>
              <a:rPr lang="ru-RU" sz="2400" b="1" dirty="0" smtClean="0">
                <a:latin typeface="Calibri" pitchFamily="34" charset="0"/>
              </a:rPr>
              <a:t>. Прогресс Амурской области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357554" y="6286520"/>
            <a:ext cx="2667000" cy="36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 sz="2400" b="1" dirty="0" smtClean="0">
                <a:latin typeface="Calibri" pitchFamily="34" charset="0"/>
              </a:rPr>
              <a:t>2014 </a:t>
            </a:r>
            <a:r>
              <a:rPr lang="ru-RU" sz="2400" b="1" dirty="0">
                <a:latin typeface="Calibri" pitchFamily="34" charset="0"/>
              </a:rPr>
              <a:t>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25602" name="Rectangle 2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5605" name="Picture 5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pSp>
        <p:nvGrpSpPr>
          <p:cNvPr id="25631" name="Group 31"/>
          <p:cNvGrpSpPr>
            <a:grpSpLocks/>
          </p:cNvGrpSpPr>
          <p:nvPr/>
        </p:nvGrpSpPr>
        <p:grpSpPr bwMode="auto">
          <a:xfrm>
            <a:off x="533400" y="0"/>
            <a:ext cx="8458200" cy="6858000"/>
            <a:chOff x="336" y="0"/>
            <a:chExt cx="5328" cy="4320"/>
          </a:xfrm>
        </p:grpSpPr>
        <p:sp>
          <p:nvSpPr>
            <p:cNvPr id="25611" name="Oval 11"/>
            <p:cNvSpPr>
              <a:spLocks noChangeArrowheads="1"/>
            </p:cNvSpPr>
            <p:nvPr/>
          </p:nvSpPr>
          <p:spPr bwMode="auto">
            <a:xfrm>
              <a:off x="1248" y="0"/>
              <a:ext cx="4128" cy="816"/>
            </a:xfrm>
            <a:prstGeom prst="ellipse">
              <a:avLst/>
            </a:prstGeom>
            <a:solidFill>
              <a:srgbClr val="869474"/>
            </a:solidFill>
            <a:ln w="12700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800" b="1">
                  <a:solidFill>
                    <a:schemeClr val="bg1"/>
                  </a:solidFill>
                  <a:latin typeface="Calibri" pitchFamily="34" charset="0"/>
                </a:rPr>
                <a:t>Компетентностно-ориентированное </a:t>
              </a:r>
            </a:p>
            <a:p>
              <a:pPr algn="ctr"/>
              <a:r>
                <a:rPr lang="ru-RU" sz="2800" b="1">
                  <a:solidFill>
                    <a:schemeClr val="bg1"/>
                  </a:solidFill>
                  <a:latin typeface="Calibri" pitchFamily="34" charset="0"/>
                </a:rPr>
                <a:t>задание</a:t>
              </a:r>
            </a:p>
          </p:txBody>
        </p:sp>
        <p:sp>
          <p:nvSpPr>
            <p:cNvPr id="25612" name="AutoShape 12"/>
            <p:cNvSpPr>
              <a:spLocks noChangeArrowheads="1"/>
            </p:cNvSpPr>
            <p:nvPr/>
          </p:nvSpPr>
          <p:spPr bwMode="auto">
            <a:xfrm>
              <a:off x="336" y="1632"/>
              <a:ext cx="1488" cy="384"/>
            </a:xfrm>
            <a:prstGeom prst="roundRect">
              <a:avLst>
                <a:gd name="adj" fmla="val 16667"/>
              </a:avLst>
            </a:prstGeom>
            <a:solidFill>
              <a:srgbClr val="C3C284"/>
            </a:solidFill>
            <a:ln w="9525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latin typeface="Calibri" pitchFamily="34" charset="0"/>
                </a:rPr>
                <a:t>деятельностным</a:t>
              </a:r>
            </a:p>
          </p:txBody>
        </p:sp>
        <p:sp>
          <p:nvSpPr>
            <p:cNvPr id="25613" name="AutoShape 13"/>
            <p:cNvSpPr>
              <a:spLocks noChangeArrowheads="1"/>
            </p:cNvSpPr>
            <p:nvPr/>
          </p:nvSpPr>
          <p:spPr bwMode="auto">
            <a:xfrm>
              <a:off x="1440" y="2160"/>
              <a:ext cx="1056" cy="528"/>
            </a:xfrm>
            <a:prstGeom prst="roundRect">
              <a:avLst>
                <a:gd name="adj" fmla="val 16667"/>
              </a:avLst>
            </a:prstGeom>
            <a:solidFill>
              <a:srgbClr val="C3C284"/>
            </a:solidFill>
            <a:ln w="9525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latin typeface="Calibri" pitchFamily="34" charset="0"/>
                </a:rPr>
                <a:t>жизненную</a:t>
              </a:r>
            </a:p>
            <a:p>
              <a:pPr algn="ctr"/>
              <a:r>
                <a:rPr lang="ru-RU" sz="2400" b="1">
                  <a:latin typeface="Calibri" pitchFamily="34" charset="0"/>
                </a:rPr>
                <a:t>ситуацию</a:t>
              </a:r>
            </a:p>
          </p:txBody>
        </p:sp>
        <p:sp>
          <p:nvSpPr>
            <p:cNvPr id="25614" name="AutoShape 14"/>
            <p:cNvSpPr>
              <a:spLocks noChangeArrowheads="1"/>
            </p:cNvSpPr>
            <p:nvPr/>
          </p:nvSpPr>
          <p:spPr bwMode="auto">
            <a:xfrm>
              <a:off x="2160" y="2880"/>
              <a:ext cx="1824" cy="1440"/>
            </a:xfrm>
            <a:prstGeom prst="roundRect">
              <a:avLst>
                <a:gd name="adj" fmla="val 16667"/>
              </a:avLst>
            </a:prstGeom>
            <a:solidFill>
              <a:srgbClr val="C3C284"/>
            </a:solidFill>
            <a:ln w="9525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endParaRPr lang="ru-RU" sz="200" b="1">
                <a:latin typeface="Calibri" pitchFamily="34" charset="0"/>
              </a:endParaRPr>
            </a:p>
            <a:p>
              <a:r>
                <a:rPr lang="ru-RU" b="1">
                  <a:latin typeface="Calibri" pitchFamily="34" charset="0"/>
                </a:rPr>
                <a:t>1. Характеристика задания</a:t>
              </a:r>
            </a:p>
            <a:p>
              <a:r>
                <a:rPr lang="ru-RU" b="1">
                  <a:latin typeface="Calibri" pitchFamily="34" charset="0"/>
                </a:rPr>
                <a:t>2. Стимул</a:t>
              </a:r>
            </a:p>
            <a:p>
              <a:r>
                <a:rPr lang="ru-RU" b="1">
                  <a:latin typeface="Calibri" pitchFamily="34" charset="0"/>
                </a:rPr>
                <a:t>3. Задачная формулировка</a:t>
              </a:r>
            </a:p>
            <a:p>
              <a:r>
                <a:rPr lang="ru-RU" b="1">
                  <a:latin typeface="Calibri" pitchFamily="34" charset="0"/>
                </a:rPr>
                <a:t>4. Источник</a:t>
              </a:r>
            </a:p>
            <a:p>
              <a:r>
                <a:rPr lang="ru-RU" b="1">
                  <a:latin typeface="Calibri" pitchFamily="34" charset="0"/>
                </a:rPr>
                <a:t>5. Инструмент проверки </a:t>
              </a:r>
            </a:p>
            <a:p>
              <a:r>
                <a:rPr lang="ru-RU" b="1">
                  <a:latin typeface="Calibri" pitchFamily="34" charset="0"/>
                </a:rPr>
                <a:t>6. Бланк</a:t>
              </a:r>
              <a:r>
                <a:rPr lang="ru-RU" sz="2400" b="1">
                  <a:latin typeface="Calibri" pitchFamily="34" charset="0"/>
                </a:rPr>
                <a:t> </a:t>
              </a:r>
            </a:p>
          </p:txBody>
        </p:sp>
        <p:sp>
          <p:nvSpPr>
            <p:cNvPr id="25615" name="AutoShape 15"/>
            <p:cNvSpPr>
              <a:spLocks noChangeArrowheads="1"/>
            </p:cNvSpPr>
            <p:nvPr/>
          </p:nvSpPr>
          <p:spPr bwMode="auto">
            <a:xfrm>
              <a:off x="3360" y="2016"/>
              <a:ext cx="1296" cy="528"/>
            </a:xfrm>
            <a:prstGeom prst="roundRect">
              <a:avLst>
                <a:gd name="adj" fmla="val 16667"/>
              </a:avLst>
            </a:prstGeom>
            <a:solidFill>
              <a:srgbClr val="C3C284"/>
            </a:solidFill>
            <a:ln w="9525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latin typeface="Calibri" pitchFamily="34" charset="0"/>
                </a:rPr>
                <a:t>на актуальном </a:t>
              </a:r>
            </a:p>
            <a:p>
              <a:pPr algn="ctr"/>
              <a:r>
                <a:rPr lang="ru-RU" sz="2400" b="1">
                  <a:latin typeface="Calibri" pitchFamily="34" charset="0"/>
                </a:rPr>
                <a:t>материале</a:t>
              </a:r>
            </a:p>
          </p:txBody>
        </p:sp>
        <p:sp>
          <p:nvSpPr>
            <p:cNvPr id="25616" name="AutoShape 16"/>
            <p:cNvSpPr>
              <a:spLocks noChangeArrowheads="1"/>
            </p:cNvSpPr>
            <p:nvPr/>
          </p:nvSpPr>
          <p:spPr bwMode="auto">
            <a:xfrm>
              <a:off x="4272" y="2976"/>
              <a:ext cx="1392" cy="768"/>
            </a:xfrm>
            <a:prstGeom prst="roundRect">
              <a:avLst>
                <a:gd name="adj" fmla="val 16667"/>
              </a:avLst>
            </a:prstGeom>
            <a:solidFill>
              <a:srgbClr val="C3C284"/>
            </a:solidFill>
            <a:ln w="9525">
              <a:solidFill>
                <a:srgbClr val="A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latin typeface="Calibri" pitchFamily="34" charset="0"/>
                </a:rPr>
                <a:t>применения </a:t>
              </a:r>
            </a:p>
            <a:p>
              <a:pPr algn="ctr"/>
              <a:r>
                <a:rPr lang="ru-RU" sz="2400" b="1">
                  <a:latin typeface="Calibri" pitchFamily="34" charset="0"/>
                </a:rPr>
                <a:t>общих учебных </a:t>
              </a:r>
            </a:p>
            <a:p>
              <a:pPr algn="ctr"/>
              <a:r>
                <a:rPr lang="ru-RU" sz="2400" b="1">
                  <a:latin typeface="Calibri" pitchFamily="34" charset="0"/>
                </a:rPr>
                <a:t>умений</a:t>
              </a:r>
            </a:p>
          </p:txBody>
        </p:sp>
        <p:cxnSp>
          <p:nvCxnSpPr>
            <p:cNvPr id="25621" name="AutoShape 21"/>
            <p:cNvCxnSpPr>
              <a:cxnSpLocks noChangeShapeType="1"/>
              <a:stCxn id="25611" idx="4"/>
              <a:endCxn id="25612" idx="0"/>
            </p:cNvCxnSpPr>
            <p:nvPr/>
          </p:nvCxnSpPr>
          <p:spPr bwMode="auto">
            <a:xfrm rot="5400000">
              <a:off x="1794" y="114"/>
              <a:ext cx="804" cy="2232"/>
            </a:xfrm>
            <a:prstGeom prst="curvedConnector3">
              <a:avLst>
                <a:gd name="adj1" fmla="val 6963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617" name="Text Box 17"/>
            <p:cNvSpPr txBox="1">
              <a:spLocks noChangeArrowheads="1"/>
            </p:cNvSpPr>
            <p:nvPr/>
          </p:nvSpPr>
          <p:spPr bwMode="auto">
            <a:xfrm>
              <a:off x="960" y="1008"/>
              <a:ext cx="864" cy="3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Calibri" pitchFamily="34" charset="0"/>
                </a:rPr>
                <a:t>является</a:t>
              </a:r>
              <a:r>
                <a:rPr lang="ru-RU" sz="2800" b="1">
                  <a:latin typeface="Calibri" pitchFamily="34" charset="0"/>
                </a:rPr>
                <a:t> </a:t>
              </a:r>
            </a:p>
          </p:txBody>
        </p:sp>
        <p:cxnSp>
          <p:nvCxnSpPr>
            <p:cNvPr id="25622" name="AutoShape 22"/>
            <p:cNvCxnSpPr>
              <a:cxnSpLocks noChangeShapeType="1"/>
              <a:stCxn id="25611" idx="4"/>
              <a:endCxn id="25613" idx="0"/>
            </p:cNvCxnSpPr>
            <p:nvPr/>
          </p:nvCxnSpPr>
          <p:spPr bwMode="auto">
            <a:xfrm rot="5400000">
              <a:off x="1974" y="822"/>
              <a:ext cx="1332" cy="1344"/>
            </a:xfrm>
            <a:prstGeom prst="curvedConnector3">
              <a:avLst>
                <a:gd name="adj1" fmla="val 4955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623" name="Text Box 23"/>
            <p:cNvSpPr txBox="1">
              <a:spLocks noChangeArrowheads="1"/>
            </p:cNvSpPr>
            <p:nvPr/>
          </p:nvSpPr>
          <p:spPr bwMode="auto">
            <a:xfrm>
              <a:off x="1824" y="1392"/>
              <a:ext cx="115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Calibri" pitchFamily="34" charset="0"/>
                </a:rPr>
                <a:t>моделирует </a:t>
              </a:r>
            </a:p>
          </p:txBody>
        </p:sp>
        <p:cxnSp>
          <p:nvCxnSpPr>
            <p:cNvPr id="25627" name="AutoShape 27"/>
            <p:cNvCxnSpPr>
              <a:cxnSpLocks noChangeShapeType="1"/>
              <a:endCxn id="25614" idx="0"/>
            </p:cNvCxnSpPr>
            <p:nvPr/>
          </p:nvCxnSpPr>
          <p:spPr bwMode="auto">
            <a:xfrm rot="5400000">
              <a:off x="2184" y="1752"/>
              <a:ext cx="2016" cy="24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2832" y="1632"/>
              <a:ext cx="672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latin typeface="Calibri" pitchFamily="34" charset="0"/>
                </a:rPr>
                <a:t>имеет </a:t>
              </a:r>
            </a:p>
          </p:txBody>
        </p:sp>
        <p:cxnSp>
          <p:nvCxnSpPr>
            <p:cNvPr id="25628" name="AutoShape 28"/>
            <p:cNvCxnSpPr>
              <a:cxnSpLocks noChangeShapeType="1"/>
              <a:stCxn id="25611" idx="4"/>
              <a:endCxn id="25615" idx="0"/>
            </p:cNvCxnSpPr>
            <p:nvPr/>
          </p:nvCxnSpPr>
          <p:spPr bwMode="auto">
            <a:xfrm rot="16200000" flipH="1">
              <a:off x="3066" y="1074"/>
              <a:ext cx="1188" cy="696"/>
            </a:xfrm>
            <a:prstGeom prst="curvedConnector3">
              <a:avLst>
                <a:gd name="adj1" fmla="val 32824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3408" y="1152"/>
              <a:ext cx="86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Calibri" pitchFamily="34" charset="0"/>
                </a:rPr>
                <a:t>строится </a:t>
              </a:r>
            </a:p>
          </p:txBody>
        </p:sp>
        <p:cxnSp>
          <p:nvCxnSpPr>
            <p:cNvPr id="25629" name="AutoShape 29"/>
            <p:cNvCxnSpPr>
              <a:cxnSpLocks noChangeShapeType="1"/>
              <a:stCxn id="25611" idx="4"/>
              <a:endCxn id="25616" idx="0"/>
            </p:cNvCxnSpPr>
            <p:nvPr/>
          </p:nvCxnSpPr>
          <p:spPr bwMode="auto">
            <a:xfrm rot="16200000" flipH="1">
              <a:off x="3066" y="1074"/>
              <a:ext cx="2148" cy="1656"/>
            </a:xfrm>
            <a:prstGeom prst="curvedConnector3">
              <a:avLst>
                <a:gd name="adj1" fmla="val 8236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5626" name="Text Box 26"/>
            <p:cNvSpPr txBox="1">
              <a:spLocks noChangeArrowheads="1"/>
            </p:cNvSpPr>
            <p:nvPr/>
          </p:nvSpPr>
          <p:spPr bwMode="auto">
            <a:xfrm>
              <a:off x="4368" y="1488"/>
              <a:ext cx="76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Calibri" pitchFamily="34" charset="0"/>
                </a:rPr>
                <a:t>требует </a:t>
              </a:r>
            </a:p>
          </p:txBody>
        </p:sp>
        <p:sp>
          <p:nvSpPr>
            <p:cNvPr id="25630" name="AutoShape 30"/>
            <p:cNvSpPr>
              <a:spLocks noChangeArrowheads="1"/>
            </p:cNvSpPr>
            <p:nvPr/>
          </p:nvSpPr>
          <p:spPr bwMode="auto">
            <a:xfrm>
              <a:off x="2592" y="2880"/>
              <a:ext cx="1008" cy="28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latin typeface="Calibri" pitchFamily="34" charset="0"/>
                </a:rPr>
                <a:t>Структуру: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884238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Структура КОЗ</a:t>
            </a:r>
          </a:p>
        </p:txBody>
      </p:sp>
      <p:grpSp>
        <p:nvGrpSpPr>
          <p:cNvPr id="48186" name="Group 58"/>
          <p:cNvGrpSpPr>
            <a:grpSpLocks/>
          </p:cNvGrpSpPr>
          <p:nvPr/>
        </p:nvGrpSpPr>
        <p:grpSpPr bwMode="auto">
          <a:xfrm>
            <a:off x="2819400" y="1676400"/>
            <a:ext cx="3603625" cy="3627438"/>
            <a:chOff x="1646" y="1123"/>
            <a:chExt cx="2592" cy="2523"/>
          </a:xfrm>
        </p:grpSpPr>
        <p:sp>
          <p:nvSpPr>
            <p:cNvPr id="48133" name="Oval 5"/>
            <p:cNvSpPr>
              <a:spLocks noChangeArrowheads="1"/>
            </p:cNvSpPr>
            <p:nvPr/>
          </p:nvSpPr>
          <p:spPr bwMode="auto">
            <a:xfrm>
              <a:off x="1776" y="1344"/>
              <a:ext cx="2289" cy="2302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8134" name="Group 6"/>
            <p:cNvGrpSpPr>
              <a:grpSpLocks/>
            </p:cNvGrpSpPr>
            <p:nvPr/>
          </p:nvGrpSpPr>
          <p:grpSpPr bwMode="auto">
            <a:xfrm>
              <a:off x="2337" y="1920"/>
              <a:ext cx="1167" cy="1239"/>
              <a:chOff x="2016" y="1920"/>
              <a:chExt cx="1680" cy="1680"/>
            </a:xfrm>
          </p:grpSpPr>
          <p:sp>
            <p:nvSpPr>
              <p:cNvPr id="48135" name="Oval 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36" name="Freeform 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137" name="Text Box 9"/>
            <p:cNvSpPr txBox="1">
              <a:spLocks noChangeArrowheads="1"/>
            </p:cNvSpPr>
            <p:nvPr/>
          </p:nvSpPr>
          <p:spPr bwMode="gray">
            <a:xfrm>
              <a:off x="2690" y="2414"/>
              <a:ext cx="510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КОЗ</a:t>
              </a:r>
              <a:endPara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endParaRPr>
            </a:p>
          </p:txBody>
        </p:sp>
        <p:grpSp>
          <p:nvGrpSpPr>
            <p:cNvPr id="48138" name="Group 10"/>
            <p:cNvGrpSpPr>
              <a:grpSpLocks/>
            </p:cNvGrpSpPr>
            <p:nvPr/>
          </p:nvGrpSpPr>
          <p:grpSpPr bwMode="auto">
            <a:xfrm>
              <a:off x="2683" y="1123"/>
              <a:ext cx="389" cy="389"/>
              <a:chOff x="2640" y="1088"/>
              <a:chExt cx="432" cy="421"/>
            </a:xfrm>
          </p:grpSpPr>
          <p:grpSp>
            <p:nvGrpSpPr>
              <p:cNvPr id="48139" name="Group 11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48140" name="Oval 12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41" name="Freeform 13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42" name="Text Box 14"/>
              <p:cNvSpPr txBox="1">
                <a:spLocks noChangeArrowheads="1"/>
              </p:cNvSpPr>
              <p:nvPr/>
            </p:nvSpPr>
            <p:spPr bwMode="gray">
              <a:xfrm>
                <a:off x="2724" y="1165"/>
                <a:ext cx="283" cy="34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B</a:t>
                </a:r>
              </a:p>
            </p:txBody>
          </p:sp>
        </p:grpSp>
        <p:grpSp>
          <p:nvGrpSpPr>
            <p:cNvPr id="48143" name="Group 15"/>
            <p:cNvGrpSpPr>
              <a:grpSpLocks/>
            </p:cNvGrpSpPr>
            <p:nvPr/>
          </p:nvGrpSpPr>
          <p:grpSpPr bwMode="auto">
            <a:xfrm>
              <a:off x="2319" y="3047"/>
              <a:ext cx="181" cy="163"/>
              <a:chOff x="2236" y="3191"/>
              <a:chExt cx="201" cy="176"/>
            </a:xfrm>
          </p:grpSpPr>
          <p:sp>
            <p:nvSpPr>
              <p:cNvPr id="48144" name="Oval 16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45" name="Oval 17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8146" name="Group 18"/>
            <p:cNvGrpSpPr>
              <a:grpSpLocks/>
            </p:cNvGrpSpPr>
            <p:nvPr/>
          </p:nvGrpSpPr>
          <p:grpSpPr bwMode="auto">
            <a:xfrm>
              <a:off x="1948" y="3201"/>
              <a:ext cx="389" cy="404"/>
              <a:chOff x="1824" y="3357"/>
              <a:chExt cx="432" cy="439"/>
            </a:xfrm>
          </p:grpSpPr>
          <p:grpSp>
            <p:nvGrpSpPr>
              <p:cNvPr id="48147" name="Group 19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48148" name="Oval 2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49" name="Freeform 2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50" name="Text Box 22"/>
              <p:cNvSpPr txBox="1">
                <a:spLocks noChangeArrowheads="1"/>
              </p:cNvSpPr>
              <p:nvPr/>
            </p:nvSpPr>
            <p:spPr bwMode="gray">
              <a:xfrm>
                <a:off x="1900" y="3451"/>
                <a:ext cx="266" cy="34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E</a:t>
                </a:r>
              </a:p>
            </p:txBody>
          </p:sp>
        </p:grpSp>
        <p:grpSp>
          <p:nvGrpSpPr>
            <p:cNvPr id="48151" name="Group 23"/>
            <p:cNvGrpSpPr>
              <a:grpSpLocks/>
            </p:cNvGrpSpPr>
            <p:nvPr/>
          </p:nvGrpSpPr>
          <p:grpSpPr bwMode="auto">
            <a:xfrm>
              <a:off x="3851" y="1920"/>
              <a:ext cx="387" cy="403"/>
              <a:chOff x="3938" y="1968"/>
              <a:chExt cx="430" cy="437"/>
            </a:xfrm>
          </p:grpSpPr>
          <p:grpSp>
            <p:nvGrpSpPr>
              <p:cNvPr id="48152" name="Group 24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48153" name="Oval 25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57647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54" name="Freeform 26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55" name="Text Box 27"/>
              <p:cNvSpPr txBox="1">
                <a:spLocks noChangeArrowheads="1"/>
              </p:cNvSpPr>
              <p:nvPr/>
            </p:nvSpPr>
            <p:spPr bwMode="gray">
              <a:xfrm>
                <a:off x="4010" y="2041"/>
                <a:ext cx="277" cy="34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C</a:t>
                </a:r>
              </a:p>
            </p:txBody>
          </p:sp>
        </p:grpSp>
        <p:grpSp>
          <p:nvGrpSpPr>
            <p:cNvPr id="48156" name="Group 28"/>
            <p:cNvGrpSpPr>
              <a:grpSpLocks/>
            </p:cNvGrpSpPr>
            <p:nvPr/>
          </p:nvGrpSpPr>
          <p:grpSpPr bwMode="auto">
            <a:xfrm>
              <a:off x="3504" y="3203"/>
              <a:ext cx="370" cy="362"/>
              <a:chOff x="3552" y="3339"/>
              <a:chExt cx="412" cy="392"/>
            </a:xfrm>
          </p:grpSpPr>
          <p:grpSp>
            <p:nvGrpSpPr>
              <p:cNvPr id="48157" name="Group 29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48158" name="Oval 3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59" name="Freeform 3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60" name="Text Box 32"/>
              <p:cNvSpPr txBox="1">
                <a:spLocks noChangeArrowheads="1"/>
              </p:cNvSpPr>
              <p:nvPr/>
            </p:nvSpPr>
            <p:spPr bwMode="gray">
              <a:xfrm>
                <a:off x="3630" y="3372"/>
                <a:ext cx="301" cy="34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D</a:t>
                </a:r>
              </a:p>
            </p:txBody>
          </p:sp>
        </p:grpSp>
        <p:grpSp>
          <p:nvGrpSpPr>
            <p:cNvPr id="48161" name="Group 33"/>
            <p:cNvGrpSpPr>
              <a:grpSpLocks/>
            </p:cNvGrpSpPr>
            <p:nvPr/>
          </p:nvGrpSpPr>
          <p:grpSpPr bwMode="auto">
            <a:xfrm>
              <a:off x="1646" y="1920"/>
              <a:ext cx="389" cy="398"/>
              <a:chOff x="1488" y="1968"/>
              <a:chExt cx="432" cy="432"/>
            </a:xfrm>
          </p:grpSpPr>
          <p:grpSp>
            <p:nvGrpSpPr>
              <p:cNvPr id="48162" name="Group 34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48163" name="Oval 35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64" name="Freeform 36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8165" name="Text Box 37"/>
              <p:cNvSpPr txBox="1">
                <a:spLocks noChangeArrowheads="1"/>
              </p:cNvSpPr>
              <p:nvPr/>
            </p:nvSpPr>
            <p:spPr bwMode="gray">
              <a:xfrm>
                <a:off x="1567" y="2029"/>
                <a:ext cx="293" cy="34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Calibri" pitchFamily="34" charset="0"/>
                  </a:rPr>
                  <a:t>A</a:t>
                </a:r>
              </a:p>
            </p:txBody>
          </p:sp>
        </p:grpSp>
        <p:sp>
          <p:nvSpPr>
            <p:cNvPr id="48166" name="Oval 38"/>
            <p:cNvSpPr>
              <a:spLocks noChangeArrowheads="1"/>
            </p:cNvSpPr>
            <p:nvPr/>
          </p:nvSpPr>
          <p:spPr bwMode="gray">
            <a:xfrm rot="18227093">
              <a:off x="3462" y="3113"/>
              <a:ext cx="75" cy="79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67" name="Oval 39"/>
            <p:cNvSpPr>
              <a:spLocks noChangeArrowheads="1"/>
            </p:cNvSpPr>
            <p:nvPr/>
          </p:nvSpPr>
          <p:spPr bwMode="gray">
            <a:xfrm rot="18227093">
              <a:off x="3375" y="3025"/>
              <a:ext cx="76" cy="78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8168" name="Group 40"/>
            <p:cNvGrpSpPr>
              <a:grpSpLocks/>
            </p:cNvGrpSpPr>
            <p:nvPr/>
          </p:nvGrpSpPr>
          <p:grpSpPr bwMode="auto">
            <a:xfrm>
              <a:off x="2078" y="2185"/>
              <a:ext cx="208" cy="120"/>
              <a:chOff x="2016" y="2304"/>
              <a:chExt cx="231" cy="130"/>
            </a:xfrm>
          </p:grpSpPr>
          <p:sp>
            <p:nvSpPr>
              <p:cNvPr id="48169" name="Oval 41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0" name="Oval 42"/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8171" name="Group 43"/>
            <p:cNvGrpSpPr>
              <a:grpSpLocks/>
            </p:cNvGrpSpPr>
            <p:nvPr/>
          </p:nvGrpSpPr>
          <p:grpSpPr bwMode="auto">
            <a:xfrm>
              <a:off x="2856" y="1591"/>
              <a:ext cx="78" cy="240"/>
              <a:chOff x="2832" y="1612"/>
              <a:chExt cx="87" cy="260"/>
            </a:xfrm>
          </p:grpSpPr>
          <p:sp>
            <p:nvSpPr>
              <p:cNvPr id="48172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73" name="Oval 45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8174" name="Oval 46"/>
            <p:cNvSpPr>
              <a:spLocks noChangeArrowheads="1"/>
            </p:cNvSpPr>
            <p:nvPr/>
          </p:nvSpPr>
          <p:spPr bwMode="gray">
            <a:xfrm rot="18227093">
              <a:off x="3689" y="2200"/>
              <a:ext cx="76" cy="7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75" name="Oval 47"/>
            <p:cNvSpPr>
              <a:spLocks noChangeArrowheads="1"/>
            </p:cNvSpPr>
            <p:nvPr/>
          </p:nvSpPr>
          <p:spPr bwMode="gray">
            <a:xfrm rot="18227093">
              <a:off x="3548" y="2273"/>
              <a:ext cx="75" cy="7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75686"/>
                    <a:invGamma/>
                  </a:schemeClr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609600" y="2362200"/>
            <a:ext cx="2362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767300"/>
                </a:solidFill>
                <a:latin typeface="Calibri" pitchFamily="34" charset="0"/>
              </a:rPr>
              <a:t>Стимул</a:t>
            </a:r>
            <a:r>
              <a:rPr lang="ru-RU" sz="2000" b="1">
                <a:latin typeface="Calibri" pitchFamily="34" charset="0"/>
              </a:rPr>
              <a:t> погружает в контекст задания и мотивирует на его выполнение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48178" name="Text Box 50"/>
          <p:cNvSpPr txBox="1">
            <a:spLocks noChangeArrowheads="1"/>
          </p:cNvSpPr>
          <p:nvPr/>
        </p:nvSpPr>
        <p:spPr bwMode="auto">
          <a:xfrm>
            <a:off x="6248400" y="1981200"/>
            <a:ext cx="2895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767300"/>
                </a:solidFill>
                <a:latin typeface="Calibri" pitchFamily="34" charset="0"/>
              </a:rPr>
              <a:t>Источник информации</a:t>
            </a:r>
            <a:r>
              <a:rPr lang="ru-RU" sz="2000" b="1">
                <a:latin typeface="Calibri" pitchFamily="34" charset="0"/>
              </a:rPr>
              <a:t> содержит необходимый материал для успешного выполнения задания 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48179" name="Text Box 51"/>
          <p:cNvSpPr txBox="1">
            <a:spLocks noChangeArrowheads="1"/>
          </p:cNvSpPr>
          <p:nvPr/>
        </p:nvSpPr>
        <p:spPr bwMode="auto">
          <a:xfrm>
            <a:off x="457200" y="42672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767300"/>
                </a:solidFill>
                <a:latin typeface="Calibri" pitchFamily="34" charset="0"/>
              </a:rPr>
              <a:t>Инструмент оценивания</a:t>
            </a:r>
            <a:r>
              <a:rPr lang="ru-RU" sz="2000" b="1">
                <a:latin typeface="Calibri" pitchFamily="34" charset="0"/>
              </a:rPr>
              <a:t> представляет собой шкалу критериев и показателей, модельного ответа, бланка наблюдения и т.д. 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5715000" y="3810000"/>
            <a:ext cx="3429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ru-RU" sz="2000" b="1">
                <a:solidFill>
                  <a:srgbClr val="767300"/>
                </a:solidFill>
                <a:latin typeface="Calibri" pitchFamily="34" charset="0"/>
              </a:rPr>
              <a:t>Бланк для выполнения задания</a:t>
            </a:r>
            <a:r>
              <a:rPr lang="ru-RU" sz="2000" b="1">
                <a:latin typeface="Calibri" pitchFamily="34" charset="0"/>
              </a:rPr>
              <a:t> нужен только в том случае, если задание предусматривает структурированный ответ и должен фиксироваться на специальном выданном бланке </a:t>
            </a:r>
            <a:endParaRPr lang="en-US" sz="2000" b="1">
              <a:latin typeface="Calibri" pitchFamily="34" charset="0"/>
            </a:endParaRPr>
          </a:p>
        </p:txBody>
      </p:sp>
      <p:sp>
        <p:nvSpPr>
          <p:cNvPr id="48181" name="Text Box 53"/>
          <p:cNvSpPr txBox="1">
            <a:spLocks noChangeArrowheads="1"/>
          </p:cNvSpPr>
          <p:nvPr/>
        </p:nvSpPr>
        <p:spPr bwMode="auto">
          <a:xfrm>
            <a:off x="2057400" y="762000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767300"/>
                </a:solidFill>
                <a:latin typeface="Calibri" pitchFamily="34" charset="0"/>
              </a:rPr>
              <a:t>Задачная формулировка</a:t>
            </a:r>
            <a:r>
              <a:rPr lang="ru-RU" sz="2000" b="1">
                <a:latin typeface="Calibri" pitchFamily="34" charset="0"/>
              </a:rPr>
              <a:t> указывает на деятельность учащегося, необходимую для выполнения задания </a:t>
            </a:r>
          </a:p>
        </p:txBody>
      </p:sp>
      <p:grpSp>
        <p:nvGrpSpPr>
          <p:cNvPr id="48182" name="Group 5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48183" name="Rectangle 5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84" name="Rectangle 5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8185" name="Picture 5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6" grpId="0"/>
      <p:bldP spid="48178" grpId="0"/>
      <p:bldP spid="48179" grpId="0"/>
      <p:bldP spid="48180" grpId="0"/>
      <p:bldP spid="481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924800" cy="9906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Алгоритм проектирования КОЗ</a:t>
            </a:r>
          </a:p>
        </p:txBody>
      </p:sp>
      <p:grpSp>
        <p:nvGrpSpPr>
          <p:cNvPr id="12698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69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6982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698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8" name="Схема 7"/>
          <p:cNvGraphicFramePr/>
          <p:nvPr/>
        </p:nvGraphicFramePr>
        <p:xfrm>
          <a:off x="1371600" y="1219200"/>
          <a:ext cx="6934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14660DE-C05E-44A8-8BB9-B9E09250F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A14660DE-C05E-44A8-8BB9-B9E09250F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BB99C8-0887-4395-BE02-FEFF20BEE8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89BB99C8-0887-4395-BE02-FEFF20BEE8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BA1992B-F060-4AFF-BC15-C1B59ED0A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BBA1992B-F060-4AFF-BC15-C1B59ED0A1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D1E487-E169-499E-9AA4-59B7E44D8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dgm id="{34D1E487-E169-499E-9AA4-59B7E44D86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4A0F3A6-ED3F-4E35-B5DF-2E6AB45315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A4A0F3A6-ED3F-4E35-B5DF-2E6AB45315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4219B55-5CDA-4BF0-B4AD-747BBA9F4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84219B55-5CDA-4BF0-B4AD-747BBA9F45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8AF1781-D866-4EE0-ACA9-3A961A977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>
                                            <p:graphicEl>
                                              <a:dgm id="{28AF1781-D866-4EE0-ACA9-3A961A9770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46EB1D0-4387-4D21-8E18-8A3B59638E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>
                                            <p:graphicEl>
                                              <a:dgm id="{546EB1D0-4387-4D21-8E18-8A3B59638E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C60D917-6A89-4C80-BBE0-BBC5D0465B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">
                                            <p:graphicEl>
                                              <a:dgm id="{0C60D917-6A89-4C80-BBE0-BBC5D0465B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5" name="Group 5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800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8007" name="Rectangle 7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8008" name="Picture 8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28009" name="Rectangle 9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990600"/>
          </a:xfrm>
          <a:noFill/>
          <a:ln/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Пример КОЗ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5800" y="990600"/>
          <a:ext cx="8305800" cy="57302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{ED083AE6-46FA-4A59-8FB0-9F97EB10719F}</a:tableStyleId>
              </a:tblPr>
              <a:tblGrid>
                <a:gridCol w="2993081"/>
                <a:gridCol w="53127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Характеристика задания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000" b="0" dirty="0" smtClean="0">
                          <a:latin typeface="Calibri" pitchFamily="34" charset="0"/>
                        </a:rPr>
                        <a:t>Предмет: русский язык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000" b="0" dirty="0" smtClean="0">
                          <a:latin typeface="Calibri" pitchFamily="34" charset="0"/>
                        </a:rPr>
                        <a:t>Тема: Объявление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Ключевая компетентность и аспект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altLang="ja-JP" sz="2000" b="0" i="1" dirty="0" smtClean="0">
                          <a:solidFill>
                            <a:srgbClr val="2C5243"/>
                          </a:solidFill>
                          <a:latin typeface="Calibri" pitchFamily="34" charset="0"/>
                        </a:rPr>
                        <a:t>Компетентность:</a:t>
                      </a:r>
                      <a:r>
                        <a:rPr lang="ru-RU" altLang="ja-JP" sz="2000" b="0" dirty="0" smtClean="0">
                          <a:latin typeface="Calibri" pitchFamily="34" charset="0"/>
                        </a:rPr>
                        <a:t> Коммуникационная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altLang="ja-JP" sz="2000" b="0" i="1" dirty="0" smtClean="0">
                          <a:solidFill>
                            <a:srgbClr val="2C5243"/>
                          </a:solidFill>
                          <a:latin typeface="Calibri" pitchFamily="34" charset="0"/>
                        </a:rPr>
                        <a:t>Аспект:</a:t>
                      </a:r>
                      <a:r>
                        <a:rPr lang="ru-RU" altLang="ja-JP" sz="2000" b="0" dirty="0" smtClean="0">
                          <a:latin typeface="Calibri" pitchFamily="34" charset="0"/>
                        </a:rPr>
                        <a:t> Письменная коммуникация</a:t>
                      </a:r>
                      <a:endParaRPr lang="ru-RU" altLang="ja-JP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Стимул 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altLang="ja-JP" sz="2000" b="0" dirty="0" smtClean="0">
                          <a:latin typeface="Calibri" pitchFamily="34" charset="0"/>
                        </a:rPr>
                        <a:t>У тебя пропала собака. Ты решил написать объявление.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Задачная формулировка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altLang="ja-JP" sz="2000" b="0" dirty="0" smtClean="0">
                          <a:latin typeface="Calibri" pitchFamily="34" charset="0"/>
                        </a:rPr>
                        <a:t>Составь текст объявления. В объявлении напиши название породы собаки, цвет, 2 дополнительные приметы. В тексте не должно быть ошибок.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Источник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Фото собаки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Инструмент проверки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Calibri" pitchFamily="34" charset="0"/>
                        </a:rPr>
                        <a:t>В объявлении написано название породы собаки – 1 б.</a:t>
                      </a:r>
                      <a:br>
                        <a:rPr lang="ru-RU" sz="2000" b="0" dirty="0" smtClean="0">
                          <a:latin typeface="Calibri" pitchFamily="34" charset="0"/>
                        </a:rPr>
                      </a:br>
                      <a:r>
                        <a:rPr lang="ru-RU" sz="2000" b="0" dirty="0" smtClean="0">
                          <a:latin typeface="Calibri" pitchFamily="34" charset="0"/>
                        </a:rPr>
                        <a:t>В объявлении указан цвет собаки – 1 б. </a:t>
                      </a:r>
                      <a:br>
                        <a:rPr lang="ru-RU" sz="2000" b="0" dirty="0" smtClean="0">
                          <a:latin typeface="Calibri" pitchFamily="34" charset="0"/>
                        </a:rPr>
                      </a:br>
                      <a:r>
                        <a:rPr lang="ru-RU" sz="2000" b="0" dirty="0" smtClean="0">
                          <a:latin typeface="Calibri" pitchFamily="34" charset="0"/>
                        </a:rPr>
                        <a:t>В объявлении указаны 2 дополнительные приметы собаки – 2 б, указана 1 примета – 1 б.</a:t>
                      </a:r>
                      <a:br>
                        <a:rPr lang="ru-RU" sz="2000" b="0" dirty="0" smtClean="0">
                          <a:latin typeface="Calibri" pitchFamily="34" charset="0"/>
                        </a:rPr>
                      </a:br>
                      <a:r>
                        <a:rPr lang="ru-RU" sz="2000" b="0" dirty="0" smtClean="0">
                          <a:latin typeface="Calibri" pitchFamily="34" charset="0"/>
                        </a:rPr>
                        <a:t>В тексте нет ошибок – 1 б.</a:t>
                      </a:r>
                      <a:endParaRPr lang="ru-RU" sz="2000" b="0" dirty="0">
                        <a:latin typeface="Calibri" pitchFamily="34" charset="0"/>
                      </a:endParaRPr>
                    </a:p>
                  </a:txBody>
                  <a:tcPr>
                    <a:solidFill>
                      <a:srgbClr val="CBCA91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696200" cy="11430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КОЗ содержат: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2133600" cy="12954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3800" b="1">
                <a:latin typeface="Calibri" pitchFamily="34" charset="0"/>
              </a:rPr>
              <a:t>выбор 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3800" b="1">
                <a:latin typeface="Calibri" pitchFamily="34" charset="0"/>
              </a:rPr>
              <a:t>ответа</a:t>
            </a:r>
          </a:p>
        </p:txBody>
      </p:sp>
      <p:grpSp>
        <p:nvGrpSpPr>
          <p:cNvPr id="129028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90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9030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903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2971800" y="3048000"/>
            <a:ext cx="228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3800" b="1">
                <a:latin typeface="Calibri" pitchFamily="34" charset="0"/>
              </a:rPr>
              <a:t>краткий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3800" b="1">
                <a:latin typeface="Calibri" pitchFamily="34" charset="0"/>
              </a:rPr>
              <a:t>ответ</a:t>
            </a:r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5638800" y="4191000"/>
            <a:ext cx="3048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sz="3800" b="1">
                <a:latin typeface="Calibri" pitchFamily="34" charset="0"/>
              </a:rPr>
              <a:t>развёрнутый свободный ответ</a:t>
            </a:r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 flipH="1">
            <a:off x="2057400" y="914400"/>
            <a:ext cx="2514600" cy="762000"/>
          </a:xfrm>
          <a:prstGeom prst="line">
            <a:avLst/>
          </a:prstGeom>
          <a:noFill/>
          <a:ln w="76200">
            <a:solidFill>
              <a:srgbClr val="2C524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 flipH="1">
            <a:off x="4114800" y="1066800"/>
            <a:ext cx="762000" cy="1905000"/>
          </a:xfrm>
          <a:prstGeom prst="line">
            <a:avLst/>
          </a:prstGeom>
          <a:noFill/>
          <a:ln w="76200">
            <a:solidFill>
              <a:srgbClr val="2C524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>
            <a:off x="5181600" y="990600"/>
            <a:ext cx="1828800" cy="3124200"/>
          </a:xfrm>
          <a:prstGeom prst="line">
            <a:avLst/>
          </a:prstGeom>
          <a:noFill/>
          <a:ln w="76200">
            <a:solidFill>
              <a:srgbClr val="2C524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129038" name="AutoShape 14"/>
          <p:cNvCxnSpPr>
            <a:cxnSpLocks noChangeShapeType="1"/>
          </p:cNvCxnSpPr>
          <p:nvPr/>
        </p:nvCxnSpPr>
        <p:spPr bwMode="auto">
          <a:xfrm>
            <a:off x="1905000" y="3048000"/>
            <a:ext cx="1219200" cy="495300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 type="stealth" w="med" len="med"/>
            <a:tailEnd type="stealth" w="med" len="med"/>
          </a:ln>
          <a:effectLst/>
        </p:spPr>
      </p:cxnSp>
      <p:cxnSp>
        <p:nvCxnSpPr>
          <p:cNvPr id="129039" name="AutoShape 15"/>
          <p:cNvCxnSpPr>
            <a:cxnSpLocks noChangeShapeType="1"/>
            <a:endCxn id="129033" idx="1"/>
          </p:cNvCxnSpPr>
          <p:nvPr/>
        </p:nvCxnSpPr>
        <p:spPr bwMode="auto">
          <a:xfrm>
            <a:off x="1295400" y="2971800"/>
            <a:ext cx="4343400" cy="2019300"/>
          </a:xfrm>
          <a:prstGeom prst="curvedConnector3">
            <a:avLst>
              <a:gd name="adj1" fmla="val 7491"/>
            </a:avLst>
          </a:prstGeom>
          <a:noFill/>
          <a:ln w="57150">
            <a:solidFill>
              <a:schemeClr val="accent2"/>
            </a:solidFill>
            <a:round/>
            <a:headEnd/>
            <a:tailEnd type="stealth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uiExpand="1"/>
      <p:bldP spid="129032" grpId="0"/>
      <p:bldP spid="129033" grpId="0"/>
      <p:bldP spid="129034" grpId="0" animBg="1"/>
      <p:bldP spid="129035" grpId="0" animBg="1"/>
      <p:bldP spid="1290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8382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Задание «Гоночная машина»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8229600" cy="1905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показано, как изменялась скорость гоночной машины, когда она проходила второй круг по трёхкилометровой кольцевой трассе без подъёмов и спусков.</a:t>
            </a:r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6501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50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650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685800" y="2667000"/>
            <a:ext cx="79248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ru-RU" sz="2800" b="1" i="1" dirty="0">
                <a:latin typeface="Calibri" pitchFamily="34" charset="0"/>
              </a:rPr>
              <a:t>Вопрос 1:</a:t>
            </a:r>
            <a:endParaRPr lang="ru-RU" sz="2800" dirty="0">
              <a:latin typeface="Calibri" pitchFamily="34" charset="0"/>
            </a:endParaRPr>
          </a:p>
          <a:p>
            <a:pPr>
              <a:tabLst>
                <a:tab pos="228600" algn="l"/>
              </a:tabLst>
            </a:pPr>
            <a:r>
              <a:rPr lang="ru-RU" sz="2800" dirty="0">
                <a:latin typeface="Calibri" pitchFamily="34" charset="0"/>
              </a:rPr>
              <a:t>Чему примерно равно расстояние от линии старта до начала самого длинного прямолинейного участка трассы?</a:t>
            </a:r>
          </a:p>
          <a:p>
            <a:pPr marL="1314450" lvl="2" indent="-342900">
              <a:buClr>
                <a:srgbClr val="767300"/>
              </a:buClr>
              <a:buFontTx/>
              <a:buAutoNum type="alphaUcPeriod"/>
              <a:tabLst>
                <a:tab pos="228600" algn="l"/>
              </a:tabLst>
            </a:pPr>
            <a:r>
              <a:rPr lang="en-AU" sz="2800" dirty="0">
                <a:latin typeface="Calibri" pitchFamily="34" charset="0"/>
              </a:rPr>
              <a:t>0</a:t>
            </a:r>
            <a:r>
              <a:rPr lang="ru-RU" sz="2800" dirty="0">
                <a:latin typeface="Calibri" pitchFamily="34" charset="0"/>
              </a:rPr>
              <a:t>,</a:t>
            </a:r>
            <a:r>
              <a:rPr lang="en-AU" sz="2800" dirty="0">
                <a:latin typeface="Calibri" pitchFamily="34" charset="0"/>
              </a:rPr>
              <a:t>5 </a:t>
            </a:r>
            <a:r>
              <a:rPr lang="ru-RU" sz="2800" dirty="0">
                <a:latin typeface="Calibri" pitchFamily="34" charset="0"/>
              </a:rPr>
              <a:t>км</a:t>
            </a:r>
          </a:p>
          <a:p>
            <a:pPr marL="1314450" lvl="2" indent="-342900">
              <a:buClr>
                <a:srgbClr val="767300"/>
              </a:buClr>
              <a:buFontTx/>
              <a:buAutoNum type="alphaUcPeriod"/>
              <a:tabLst>
                <a:tab pos="228600" algn="l"/>
              </a:tabLst>
            </a:pPr>
            <a:r>
              <a:rPr lang="en-AU" sz="2800" dirty="0">
                <a:latin typeface="Calibri" pitchFamily="34" charset="0"/>
              </a:rPr>
              <a:t>1</a:t>
            </a:r>
            <a:r>
              <a:rPr lang="ru-RU" sz="2800" dirty="0">
                <a:latin typeface="Calibri" pitchFamily="34" charset="0"/>
              </a:rPr>
              <a:t>,</a:t>
            </a:r>
            <a:r>
              <a:rPr lang="en-AU" sz="2800" dirty="0">
                <a:latin typeface="Calibri" pitchFamily="34" charset="0"/>
              </a:rPr>
              <a:t>5 </a:t>
            </a:r>
            <a:r>
              <a:rPr lang="ru-RU" sz="2800" dirty="0">
                <a:latin typeface="Calibri" pitchFamily="34" charset="0"/>
              </a:rPr>
              <a:t>км</a:t>
            </a:r>
          </a:p>
          <a:p>
            <a:pPr marL="1314450" lvl="2" indent="-342900">
              <a:buClr>
                <a:srgbClr val="767300"/>
              </a:buClr>
              <a:buFontTx/>
              <a:buAutoNum type="alphaUcPeriod"/>
              <a:tabLst>
                <a:tab pos="228600" algn="l"/>
              </a:tabLst>
            </a:pPr>
            <a:r>
              <a:rPr lang="en-AU" sz="2800" dirty="0">
                <a:latin typeface="Calibri" pitchFamily="34" charset="0"/>
              </a:rPr>
              <a:t>2</a:t>
            </a:r>
            <a:r>
              <a:rPr lang="ru-RU" sz="2800" dirty="0">
                <a:latin typeface="Calibri" pitchFamily="34" charset="0"/>
              </a:rPr>
              <a:t>,</a:t>
            </a:r>
            <a:r>
              <a:rPr lang="en-AU" sz="2800" dirty="0">
                <a:latin typeface="Calibri" pitchFamily="34" charset="0"/>
              </a:rPr>
              <a:t>3 </a:t>
            </a:r>
            <a:r>
              <a:rPr lang="ru-RU" sz="2800" dirty="0">
                <a:latin typeface="Calibri" pitchFamily="34" charset="0"/>
              </a:rPr>
              <a:t>км</a:t>
            </a:r>
          </a:p>
          <a:p>
            <a:pPr marL="1314450" lvl="2" indent="-342900">
              <a:buClr>
                <a:srgbClr val="767300"/>
              </a:buClr>
              <a:buFontTx/>
              <a:buAutoNum type="alphaUcPeriod"/>
              <a:tabLst>
                <a:tab pos="228600" algn="l"/>
              </a:tabLst>
            </a:pPr>
            <a:r>
              <a:rPr lang="en-AU" sz="2800" dirty="0">
                <a:latin typeface="Calibri" pitchFamily="34" charset="0"/>
              </a:rPr>
              <a:t>2</a:t>
            </a:r>
            <a:r>
              <a:rPr lang="ru-RU" sz="2800" dirty="0">
                <a:latin typeface="Calibri" pitchFamily="34" charset="0"/>
              </a:rPr>
              <a:t>,</a:t>
            </a:r>
            <a:r>
              <a:rPr lang="en-AU" sz="2800" dirty="0">
                <a:latin typeface="Calibri" pitchFamily="34" charset="0"/>
              </a:rPr>
              <a:t>6 </a:t>
            </a:r>
            <a:r>
              <a:rPr lang="ru-RU" sz="2800" dirty="0">
                <a:latin typeface="Calibri" pitchFamily="34" charset="0"/>
              </a:rPr>
              <a:t>км</a:t>
            </a:r>
          </a:p>
        </p:txBody>
      </p:sp>
      <p:pic>
        <p:nvPicPr>
          <p:cNvPr id="23554" name="Picture 2" descr="http://www.fmclass.ru/pic/49916fc5751df/a_23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1350" y="4114800"/>
            <a:ext cx="5962650" cy="252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8382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Задание «Гоночная машина»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8229600" cy="1905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показано, как изменялась скорость гоночной машины, когда она проходила второй круг по трёхкилометровой кольцевой трассе без подъёмов и спусков.</a:t>
            </a:r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7525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52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7527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85800" y="3351213"/>
            <a:ext cx="79248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ru-RU" sz="2800" b="1" i="1">
                <a:latin typeface="Calibri" pitchFamily="34" charset="0"/>
              </a:rPr>
              <a:t>Вопрос 2:</a:t>
            </a:r>
            <a:endParaRPr lang="ru-RU" sz="2800">
              <a:latin typeface="Calibri" pitchFamily="34" charset="0"/>
            </a:endParaRPr>
          </a:p>
          <a:p>
            <a:pPr>
              <a:tabLst>
                <a:tab pos="228600" algn="l"/>
              </a:tabLst>
            </a:pPr>
            <a:r>
              <a:rPr lang="ru-RU" sz="2800">
                <a:latin typeface="Calibri" pitchFamily="34" charset="0"/>
              </a:rPr>
              <a:t>В каком месте трассы скорость машины была наименьшей при прохождении второго круга?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8382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Задание «Гоночная машина»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8229600" cy="1905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показано, как изменялась скорость гоночной машины, когда она проходила второй круг по трёхкилометровой кольцевой трассе без подъёмов и спусков.</a:t>
            </a: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550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855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762000" y="3048000"/>
            <a:ext cx="7467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ru-RU" sz="2800" b="1" i="1">
                <a:latin typeface="Calibri" pitchFamily="34" charset="0"/>
              </a:rPr>
              <a:t>Вопрос 3:</a:t>
            </a:r>
            <a:endParaRPr lang="ru-RU" sz="2800">
              <a:latin typeface="Calibri" pitchFamily="34" charset="0"/>
            </a:endParaRPr>
          </a:p>
          <a:p>
            <a:pPr>
              <a:tabLst>
                <a:tab pos="228600" algn="l"/>
              </a:tabLst>
            </a:pPr>
            <a:r>
              <a:rPr lang="ru-RU" sz="2800">
                <a:latin typeface="Calibri" pitchFamily="34" charset="0"/>
              </a:rPr>
              <a:t>Что можно сказать о скорости машины при прохождении трассы между отметками 2,6 км и 2,8 км?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8382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Задание «Гоночная машина»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8229600" cy="1905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показано, как изменялась скорость гоночной машины, когда она проходила второй круг по трёхкилометровой кольцевой трассе без подъёмов и спусков.</a:t>
            </a:r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9575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457200" y="2209800"/>
            <a:ext cx="3200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tabLst>
                <a:tab pos="228600" algn="l"/>
              </a:tabLst>
            </a:pPr>
            <a:r>
              <a:rPr lang="ru-RU" sz="2400" b="1" i="1" dirty="0">
                <a:latin typeface="Calibri" pitchFamily="34" charset="0"/>
              </a:rPr>
              <a:t>Вопрос 4:</a:t>
            </a:r>
            <a:endParaRPr lang="ru-RU" sz="2400" dirty="0">
              <a:latin typeface="Calibri" pitchFamily="34" charset="0"/>
            </a:endParaRPr>
          </a:p>
          <a:p>
            <a:pPr algn="ctr">
              <a:tabLst>
                <a:tab pos="228600" algn="l"/>
              </a:tabLst>
            </a:pPr>
            <a:r>
              <a:rPr lang="ru-RU" sz="2600" dirty="0" smtClean="0">
                <a:latin typeface="Calibri" pitchFamily="34" charset="0"/>
              </a:rPr>
              <a:t>На рисунке изображены </a:t>
            </a:r>
            <a:r>
              <a:rPr lang="ru-RU" sz="2600" dirty="0">
                <a:latin typeface="Calibri" pitchFamily="34" charset="0"/>
              </a:rPr>
              <a:t>пять различных по форме гоночных трасс. По какой из этих трасс ехала гоночная машина, график скорости которой приведён ранее? Ответ объясните.</a:t>
            </a:r>
          </a:p>
        </p:txBody>
      </p:sp>
      <p:pic>
        <p:nvPicPr>
          <p:cNvPr id="20481" name="Picture 1" descr="a_23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3232" y="2743199"/>
            <a:ext cx="5360768" cy="32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ru-RU" sz="5400" b="1">
                <a:solidFill>
                  <a:srgbClr val="767300"/>
                </a:solidFill>
                <a:latin typeface="Calibri" pitchFamily="34" charset="0"/>
              </a:rPr>
              <a:t>Уровни КОЗ</a:t>
            </a:r>
          </a:p>
        </p:txBody>
      </p:sp>
      <p:grpSp>
        <p:nvGrpSpPr>
          <p:cNvPr id="11059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0597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59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059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pSp>
        <p:nvGrpSpPr>
          <p:cNvPr id="110619" name="Group 27"/>
          <p:cNvGrpSpPr>
            <a:grpSpLocks/>
          </p:cNvGrpSpPr>
          <p:nvPr/>
        </p:nvGrpSpPr>
        <p:grpSpPr bwMode="auto">
          <a:xfrm>
            <a:off x="1600200" y="990600"/>
            <a:ext cx="5791200" cy="4876800"/>
            <a:chOff x="1008" y="624"/>
            <a:chExt cx="3648" cy="3072"/>
          </a:xfrm>
        </p:grpSpPr>
        <p:sp>
          <p:nvSpPr>
            <p:cNvPr id="110609" name="AutoShape 17"/>
            <p:cNvSpPr>
              <a:spLocks noChangeArrowheads="1"/>
            </p:cNvSpPr>
            <p:nvPr/>
          </p:nvSpPr>
          <p:spPr bwMode="auto">
            <a:xfrm>
              <a:off x="1008" y="624"/>
              <a:ext cx="3648" cy="3072"/>
            </a:xfrm>
            <a:prstGeom prst="triangle">
              <a:avLst>
                <a:gd name="adj" fmla="val 50000"/>
              </a:avLst>
            </a:prstGeom>
            <a:solidFill>
              <a:srgbClr val="C3C284"/>
            </a:solidFill>
            <a:ln w="38100">
              <a:solidFill>
                <a:srgbClr val="869474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615" name="Line 23"/>
            <p:cNvSpPr>
              <a:spLocks noChangeShapeType="1"/>
            </p:cNvSpPr>
            <p:nvPr/>
          </p:nvSpPr>
          <p:spPr bwMode="auto">
            <a:xfrm>
              <a:off x="1392" y="3072"/>
              <a:ext cx="2880" cy="0"/>
            </a:xfrm>
            <a:prstGeom prst="line">
              <a:avLst/>
            </a:prstGeom>
            <a:noFill/>
            <a:ln w="57150">
              <a:solidFill>
                <a:srgbClr val="869474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0616" name="Line 24"/>
            <p:cNvSpPr>
              <a:spLocks noChangeShapeType="1"/>
            </p:cNvSpPr>
            <p:nvPr/>
          </p:nvSpPr>
          <p:spPr bwMode="auto">
            <a:xfrm>
              <a:off x="1872" y="2256"/>
              <a:ext cx="1920" cy="0"/>
            </a:xfrm>
            <a:prstGeom prst="line">
              <a:avLst/>
            </a:prstGeom>
            <a:noFill/>
            <a:ln w="57150">
              <a:solidFill>
                <a:srgbClr val="869474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2057400" y="5105400"/>
            <a:ext cx="472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alibri" pitchFamily="34" charset="0"/>
              </a:rPr>
              <a:t>воспроизведение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3124200" y="36576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alibri" pitchFamily="34" charset="0"/>
              </a:rPr>
              <a:t>установление связей</a:t>
            </a:r>
          </a:p>
        </p:txBody>
      </p:sp>
      <p:sp>
        <p:nvSpPr>
          <p:cNvPr id="110613" name="Text Box 21"/>
          <p:cNvSpPr txBox="1">
            <a:spLocks noChangeArrowheads="1"/>
          </p:cNvSpPr>
          <p:nvPr/>
        </p:nvSpPr>
        <p:spPr bwMode="auto">
          <a:xfrm>
            <a:off x="3200400" y="28194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Calibri" pitchFamily="34" charset="0"/>
              </a:rPr>
              <a:t>рассуждения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1" grpId="0"/>
      <p:bldP spid="110612" grpId="0"/>
      <p:bldP spid="1106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248" name="Picture 8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025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2362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4000">
                <a:latin typeface="Calibri" pitchFamily="34" charset="0"/>
              </a:rPr>
              <a:t> </a:t>
            </a:r>
            <a:r>
              <a:rPr lang="ru-RU" sz="4000" b="1">
                <a:latin typeface="Calibri" pitchFamily="34" charset="0"/>
              </a:rPr>
              <a:t>«Настоящий урок – это совместный поиск истины учителем и учеником. Где этого нет, там скука»</a:t>
            </a:r>
          </a:p>
          <a:p>
            <a:pPr marL="0" indent="0" algn="r">
              <a:buFontTx/>
              <a:buNone/>
            </a:pPr>
            <a:endParaRPr lang="ru-RU" sz="4000" b="1">
              <a:latin typeface="Calibri" pitchFamily="34" charset="0"/>
            </a:endParaRPr>
          </a:p>
          <a:p>
            <a:pPr marL="0" indent="0" algn="r">
              <a:buFontTx/>
              <a:buNone/>
            </a:pPr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«Увеличение роста»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81534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(см. рис.) показан средний рост девушек и юношей в Нидерландах в 1998 году.</a:t>
            </a:r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0053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005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0055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pic>
        <p:nvPicPr>
          <p:cNvPr id="130056" name="Picture 8"/>
          <p:cNvPicPr>
            <a:picLocks noChangeAspect="1" noChangeArrowheads="1"/>
          </p:cNvPicPr>
          <p:nvPr/>
        </p:nvPicPr>
        <p:blipFill>
          <a:blip r:embed="rId3"/>
          <a:srcRect l="24431" t="44376" r="36728" b="24918"/>
          <a:stretch>
            <a:fillRect/>
          </a:stretch>
        </p:blipFill>
        <p:spPr bwMode="auto">
          <a:xfrm>
            <a:off x="609600" y="1676400"/>
            <a:ext cx="754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0057" name="Rectangle 9"/>
          <p:cNvSpPr>
            <a:spLocks noChangeArrowheads="1"/>
          </p:cNvSpPr>
          <p:nvPr/>
        </p:nvSpPr>
        <p:spPr bwMode="auto">
          <a:xfrm>
            <a:off x="685800" y="5151438"/>
            <a:ext cx="82296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ru-RU" sz="2800" b="1" i="1" dirty="0">
                <a:latin typeface="Calibri" pitchFamily="34" charset="0"/>
              </a:rPr>
              <a:t>Вопрос 1</a:t>
            </a:r>
            <a:r>
              <a:rPr lang="ru-RU" sz="2800" b="1" dirty="0">
                <a:latin typeface="Calibri" pitchFamily="34" charset="0"/>
              </a:rPr>
              <a:t>:</a:t>
            </a:r>
            <a:r>
              <a:rPr lang="ru-RU" sz="2800" dirty="0">
                <a:latin typeface="Calibri" pitchFamily="34" charset="0"/>
              </a:rPr>
              <a:t> Объясните, как можно по данному графику определить, что увеличение роста девушек в среднем замедляется после 12 лет.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«Увеличение роста»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81534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(см. рис.) показан средний рост девушек и юношей в Нидерландах в 1998 году.</a:t>
            </a:r>
          </a:p>
        </p:txBody>
      </p:sp>
      <p:grpSp>
        <p:nvGrpSpPr>
          <p:cNvPr id="13107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1077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107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107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pic>
        <p:nvPicPr>
          <p:cNvPr id="131080" name="Picture 8"/>
          <p:cNvPicPr>
            <a:picLocks noChangeAspect="1" noChangeArrowheads="1"/>
          </p:cNvPicPr>
          <p:nvPr/>
        </p:nvPicPr>
        <p:blipFill>
          <a:blip r:embed="rId3"/>
          <a:srcRect l="24431" t="44376" r="36728" b="24918"/>
          <a:stretch>
            <a:fillRect/>
          </a:stretch>
        </p:blipFill>
        <p:spPr bwMode="auto">
          <a:xfrm>
            <a:off x="609600" y="1676400"/>
            <a:ext cx="754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685800" y="4938713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ru-RU" sz="2800" b="1" i="1" dirty="0">
                <a:latin typeface="Calibri" pitchFamily="34" charset="0"/>
              </a:rPr>
              <a:t>Вопрос 2</a:t>
            </a:r>
            <a:r>
              <a:rPr lang="ru-RU" sz="2800" b="1" dirty="0">
                <a:latin typeface="Calibri" pitchFamily="34" charset="0"/>
              </a:rPr>
              <a:t>:</a:t>
            </a:r>
            <a:r>
              <a:rPr lang="ru-RU" sz="2800" dirty="0">
                <a:latin typeface="Calibri" pitchFamily="34" charset="0"/>
              </a:rPr>
              <a:t> По сравнению с 1980 годом средний рост 20-летних девушек в 1998 году увеличился на 2,3 см и стал равным 170,6 см. Чему был равен средний рост 20-летних девушек в 1980 году?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«Скейтборд»</a:t>
            </a:r>
            <a:r>
              <a:rPr lang="ru-RU"/>
              <a:t>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8153400" cy="25908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2400">
                <a:latin typeface="Calibri" pitchFamily="34" charset="0"/>
              </a:rPr>
              <a:t>Сергей большой любитель кататься на скейтборде. Он нередко заходит в магазин «Спорт», чтобы выяснить цены на некоторые товары. В этом магазине можно купить полностью собранный скейтборд. Но можно купить платформу, один комплект из 4 колес, один комплект из двух держателей колес, а также комплект металлических и резиновых составных частей и собрать свой собственный скейтборд. Цены в магазине на эти товары представлены в таблице.</a:t>
            </a:r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2101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210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210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32236" name="Group 140"/>
          <p:cNvGraphicFramePr>
            <a:graphicFrameLocks noGrp="1"/>
          </p:cNvGraphicFramePr>
          <p:nvPr/>
        </p:nvGraphicFramePr>
        <p:xfrm>
          <a:off x="609600" y="3536950"/>
          <a:ext cx="8305800" cy="3169920"/>
        </p:xfrm>
        <a:graphic>
          <a:graphicData uri="http://schemas.openxmlformats.org/drawingml/2006/table">
            <a:tbl>
              <a:tblPr/>
              <a:tblGrid>
                <a:gridCol w="6173788"/>
                <a:gridCol w="213201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ТОВАР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ЦЕНА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Собранный скейтборд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 или 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Платформа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40; 60 или 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4-х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или 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2-х держателей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металлических и резиновых деталей скейтборда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или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«Скейтборд»</a:t>
            </a:r>
            <a:r>
              <a:rPr lang="ru-RU"/>
              <a:t>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762000"/>
            <a:ext cx="7848600" cy="1905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800" b="1" i="1">
                <a:latin typeface="Calibri" pitchFamily="34" charset="0"/>
              </a:rPr>
              <a:t>Вопрос 1.</a:t>
            </a:r>
            <a:endParaRPr lang="ru-RU" sz="280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2800">
                <a:latin typeface="Calibri" pitchFamily="34" charset="0"/>
              </a:rPr>
              <a:t>Сергей хочет сам собрать для себя скейтборд. Какую наименьшую цену и какую наибольшую цену можно заплатить в этом магазине за все составные части скейтборда?</a:t>
            </a:r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415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34152" name="Group 8"/>
          <p:cNvGraphicFramePr>
            <a:graphicFrameLocks noGrp="1"/>
          </p:cNvGraphicFramePr>
          <p:nvPr/>
        </p:nvGraphicFramePr>
        <p:xfrm>
          <a:off x="609600" y="3536950"/>
          <a:ext cx="8305800" cy="3169920"/>
        </p:xfrm>
        <a:graphic>
          <a:graphicData uri="http://schemas.openxmlformats.org/drawingml/2006/table">
            <a:tbl>
              <a:tblPr/>
              <a:tblGrid>
                <a:gridCol w="6173788"/>
                <a:gridCol w="213201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ТОВАР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ЦЕНА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Собранный скейтборд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 или 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Платформа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40; 60 или 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4-х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или 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2-х держателей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металлических и резиновых деталей скейтборда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или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«Скейтборд»</a:t>
            </a:r>
            <a:r>
              <a:rPr lang="ru-RU"/>
              <a:t>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09600"/>
            <a:ext cx="8077200" cy="2895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600" b="1" i="1" dirty="0">
                <a:latin typeface="Calibri" pitchFamily="34" charset="0"/>
              </a:rPr>
              <a:t>Вопрос 2.</a:t>
            </a:r>
            <a:endParaRPr lang="ru-RU" sz="2600" dirty="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2600" dirty="0">
                <a:latin typeface="Calibri" pitchFamily="34" charset="0"/>
              </a:rPr>
              <a:t>В магазине предлагают на выбор три различных вида досок, два различных комплекта колёс, два различных комплекта металлических и резиновых деталей. При этом имеется только один выбор комплекта держателей колёс. Сколько различных скейтбордов может собрать Сергей из предлагаемых составных частей?   </a:t>
            </a:r>
            <a:r>
              <a:rPr lang="ru-RU" sz="2600" b="1" dirty="0">
                <a:latin typeface="Calibri" pitchFamily="34" charset="0"/>
              </a:rPr>
              <a:t>А. 6             Б. 8            В. 10         Г. 12</a:t>
            </a:r>
          </a:p>
        </p:txBody>
      </p:sp>
      <p:grpSp>
        <p:nvGrpSpPr>
          <p:cNvPr id="13517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5173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517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5175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35176" name="Group 8"/>
          <p:cNvGraphicFramePr>
            <a:graphicFrameLocks noGrp="1"/>
          </p:cNvGraphicFramePr>
          <p:nvPr/>
        </p:nvGraphicFramePr>
        <p:xfrm>
          <a:off x="609600" y="3536950"/>
          <a:ext cx="8305800" cy="3169920"/>
        </p:xfrm>
        <a:graphic>
          <a:graphicData uri="http://schemas.openxmlformats.org/drawingml/2006/table">
            <a:tbl>
              <a:tblPr/>
              <a:tblGrid>
                <a:gridCol w="6173788"/>
                <a:gridCol w="213201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ТОВАР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ЦЕНА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Собранный скейтборд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 или 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Платформа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40; 60 или 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4-х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или 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2-х держателей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металлических и резиновых деталей скейтборда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или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II.</a:t>
            </a:r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«Увеличение роста»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81534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800" b="1">
                <a:latin typeface="Calibri" pitchFamily="34" charset="0"/>
              </a:rPr>
              <a:t>На графике (см. рис.) показан средний рост девушек и юношей в Нидерландах в 1998 году.</a:t>
            </a:r>
          </a:p>
        </p:txBody>
      </p:sp>
      <p:grpSp>
        <p:nvGrpSpPr>
          <p:cNvPr id="13619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6197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619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619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pic>
        <p:nvPicPr>
          <p:cNvPr id="136200" name="Picture 8"/>
          <p:cNvPicPr>
            <a:picLocks noChangeAspect="1" noChangeArrowheads="1"/>
          </p:cNvPicPr>
          <p:nvPr/>
        </p:nvPicPr>
        <p:blipFill>
          <a:blip r:embed="rId3"/>
          <a:srcRect l="24431" t="44376" r="36728" b="24918"/>
          <a:stretch>
            <a:fillRect/>
          </a:stretch>
        </p:blipFill>
        <p:spPr bwMode="auto">
          <a:xfrm>
            <a:off x="609600" y="1676400"/>
            <a:ext cx="754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685800" y="5153025"/>
            <a:ext cx="8229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ru-RU" sz="2800" b="1" i="1">
                <a:latin typeface="Calibri" pitchFamily="34" charset="0"/>
              </a:rPr>
              <a:t>Вопрос </a:t>
            </a:r>
            <a:r>
              <a:rPr lang="en-US" sz="2800" b="1" i="1">
                <a:latin typeface="Calibri" pitchFamily="34" charset="0"/>
              </a:rPr>
              <a:t>3</a:t>
            </a:r>
            <a:r>
              <a:rPr lang="ru-RU" sz="2800" b="1">
                <a:latin typeface="Calibri" pitchFamily="34" charset="0"/>
              </a:rPr>
              <a:t>:</a:t>
            </a:r>
            <a:r>
              <a:rPr lang="ru-RU" sz="2800">
                <a:latin typeface="Calibri" pitchFamily="34" charset="0"/>
              </a:rPr>
              <a:t> Пользуясь графиком, определите, в каком возрасте девушки в среднем выше юношей того же возраста</a:t>
            </a:r>
            <a:r>
              <a:rPr lang="en-US" sz="2800">
                <a:latin typeface="Calibri" pitchFamily="34" charset="0"/>
              </a:rPr>
              <a:t>.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III.</a:t>
            </a:r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«Скейтборд»</a:t>
            </a:r>
            <a:r>
              <a:rPr lang="ru-RU"/>
              <a:t>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09600"/>
            <a:ext cx="8077200" cy="2438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600" b="1" i="1">
                <a:latin typeface="Calibri" pitchFamily="34" charset="0"/>
              </a:rPr>
              <a:t>Вопрос </a:t>
            </a:r>
            <a:r>
              <a:rPr lang="en-US" sz="2600" b="1" i="1">
                <a:latin typeface="Calibri" pitchFamily="34" charset="0"/>
              </a:rPr>
              <a:t>3</a:t>
            </a:r>
            <a:r>
              <a:rPr lang="ru-RU" sz="2600" b="1" i="1">
                <a:latin typeface="Calibri" pitchFamily="34" charset="0"/>
              </a:rPr>
              <a:t>.</a:t>
            </a:r>
            <a:endParaRPr lang="ru-RU" sz="260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2800">
                <a:latin typeface="Calibri" pitchFamily="34" charset="0"/>
              </a:rPr>
              <a:t>У Сергея 120 зедов, и он хочет собрать самый дорогой скейтборд, который может позволить себе на эти деньги. Сколько денег он может истратить на каждую из 4 частей скейтборда? Запишите ответ в приведённую ниже таблицу.</a:t>
            </a:r>
          </a:p>
        </p:txBody>
      </p:sp>
      <p:grpSp>
        <p:nvGrpSpPr>
          <p:cNvPr id="13722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7221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722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722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37224" name="Group 8"/>
          <p:cNvGraphicFramePr>
            <a:graphicFrameLocks noGrp="1"/>
          </p:cNvGraphicFramePr>
          <p:nvPr/>
        </p:nvGraphicFramePr>
        <p:xfrm>
          <a:off x="609600" y="3536950"/>
          <a:ext cx="8305800" cy="3169920"/>
        </p:xfrm>
        <a:graphic>
          <a:graphicData uri="http://schemas.openxmlformats.org/drawingml/2006/table">
            <a:tbl>
              <a:tblPr/>
              <a:tblGrid>
                <a:gridCol w="6173788"/>
                <a:gridCol w="2132012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ТОВАР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ЦЕНА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Собранный скейтборд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82 или 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Платформа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40; 60 или 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4-х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 или 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из 2-х держателей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Один комплект металлических и резиновых деталей скейтборда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или 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III.</a:t>
            </a:r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«Скейтборд»</a:t>
            </a:r>
            <a:r>
              <a:rPr lang="ru-RU"/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609600"/>
            <a:ext cx="8077200" cy="2438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2600" b="1" i="1">
                <a:latin typeface="Calibri" pitchFamily="34" charset="0"/>
              </a:rPr>
              <a:t>Вопрос </a:t>
            </a:r>
            <a:r>
              <a:rPr lang="en-US" sz="2600" b="1" i="1">
                <a:latin typeface="Calibri" pitchFamily="34" charset="0"/>
              </a:rPr>
              <a:t>3</a:t>
            </a:r>
            <a:r>
              <a:rPr lang="ru-RU" sz="2600" b="1" i="1">
                <a:latin typeface="Calibri" pitchFamily="34" charset="0"/>
              </a:rPr>
              <a:t>.</a:t>
            </a:r>
            <a:endParaRPr lang="ru-RU" sz="2600">
              <a:latin typeface="Calibri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2800">
                <a:latin typeface="Calibri" pitchFamily="34" charset="0"/>
              </a:rPr>
              <a:t>У Сергея 120 зедов, и он хочет собрать самый дорогой скейтборд, который может позволить себе на эти деньги. Сколько денег он может истратить на каждую из 4 частей скейтборда? Запишите ответ в приведённую ниже таблицу.</a:t>
            </a:r>
          </a:p>
        </p:txBody>
      </p:sp>
      <p:grpSp>
        <p:nvGrpSpPr>
          <p:cNvPr id="139268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39269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9270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927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39299" name="Group 35"/>
          <p:cNvGraphicFramePr>
            <a:graphicFrameLocks noGrp="1"/>
          </p:cNvGraphicFramePr>
          <p:nvPr/>
        </p:nvGraphicFramePr>
        <p:xfrm>
          <a:off x="609600" y="3536950"/>
          <a:ext cx="8305800" cy="2346960"/>
        </p:xfrm>
        <a:graphic>
          <a:graphicData uri="http://schemas.openxmlformats.org/drawingml/2006/table">
            <a:tbl>
              <a:tblPr/>
              <a:tblGrid>
                <a:gridCol w="5334000"/>
                <a:gridCol w="2971800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Части скейтборда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Сумма денег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40">
                      <a:fgClr>
                        <a:srgbClr val="C3C284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Платформа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Колёса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Держатели колёс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Металлические и резиновые детали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33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«Садовник»</a:t>
            </a:r>
            <a:r>
              <a:rPr lang="ru-RU"/>
              <a:t>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534400" cy="12192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2800">
                <a:latin typeface="Calibri" pitchFamily="34" charset="0"/>
              </a:rPr>
              <a:t>У садовника имеется 32 метра провода, которым он хочет обозначить на земле границу клумбы. Форму клумбы ему надо выбрать из следующих вариантов:</a:t>
            </a:r>
          </a:p>
        </p:txBody>
      </p:sp>
      <p:grpSp>
        <p:nvGrpSpPr>
          <p:cNvPr id="14029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40293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029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40295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pSp>
        <p:nvGrpSpPr>
          <p:cNvPr id="140340" name="Group 52"/>
          <p:cNvGrpSpPr>
            <a:grpSpLocks/>
          </p:cNvGrpSpPr>
          <p:nvPr/>
        </p:nvGrpSpPr>
        <p:grpSpPr bwMode="auto">
          <a:xfrm>
            <a:off x="1447800" y="2209800"/>
            <a:ext cx="6781800" cy="4419600"/>
            <a:chOff x="814" y="2434"/>
            <a:chExt cx="6840" cy="4140"/>
          </a:xfrm>
        </p:grpSpPr>
        <p:sp>
          <p:nvSpPr>
            <p:cNvPr id="140341" name="Rectangle 53"/>
            <p:cNvSpPr>
              <a:spLocks noChangeArrowheads="1"/>
            </p:cNvSpPr>
            <p:nvPr/>
          </p:nvSpPr>
          <p:spPr bwMode="auto">
            <a:xfrm>
              <a:off x="1354" y="2558"/>
              <a:ext cx="2340" cy="144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2" name="AutoShape 54"/>
            <p:cNvSpPr>
              <a:spLocks noChangeArrowheads="1"/>
            </p:cNvSpPr>
            <p:nvPr/>
          </p:nvSpPr>
          <p:spPr bwMode="auto">
            <a:xfrm>
              <a:off x="4594" y="2614"/>
              <a:ext cx="3060" cy="1440"/>
            </a:xfrm>
            <a:prstGeom prst="parallelogram">
              <a:avLst>
                <a:gd name="adj" fmla="val 53125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3" name="AutoShape 55"/>
            <p:cNvSpPr>
              <a:spLocks noChangeArrowheads="1"/>
            </p:cNvSpPr>
            <p:nvPr/>
          </p:nvSpPr>
          <p:spPr bwMode="auto">
            <a:xfrm>
              <a:off x="1354" y="4538"/>
              <a:ext cx="2880" cy="1440"/>
            </a:xfrm>
            <a:prstGeom prst="plus">
              <a:avLst>
                <a:gd name="adj" fmla="val 25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4" name="Line 56"/>
            <p:cNvSpPr>
              <a:spLocks noChangeShapeType="1"/>
            </p:cNvSpPr>
            <p:nvPr/>
          </p:nvSpPr>
          <p:spPr bwMode="auto">
            <a:xfrm>
              <a:off x="2434" y="2558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5" name="Line 57"/>
            <p:cNvSpPr>
              <a:spLocks noChangeShapeType="1"/>
            </p:cNvSpPr>
            <p:nvPr/>
          </p:nvSpPr>
          <p:spPr bwMode="auto">
            <a:xfrm>
              <a:off x="2614" y="4538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6" name="Line 58"/>
            <p:cNvSpPr>
              <a:spLocks noChangeShapeType="1"/>
            </p:cNvSpPr>
            <p:nvPr/>
          </p:nvSpPr>
          <p:spPr bwMode="auto">
            <a:xfrm>
              <a:off x="5494" y="2614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7" name="Line 59"/>
            <p:cNvSpPr>
              <a:spLocks noChangeShapeType="1"/>
            </p:cNvSpPr>
            <p:nvPr/>
          </p:nvSpPr>
          <p:spPr bwMode="auto">
            <a:xfrm>
              <a:off x="1534" y="4358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8" name="Line 60"/>
            <p:cNvSpPr>
              <a:spLocks noChangeShapeType="1"/>
            </p:cNvSpPr>
            <p:nvPr/>
          </p:nvSpPr>
          <p:spPr bwMode="auto">
            <a:xfrm>
              <a:off x="4774" y="4414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49" name="Line 61"/>
            <p:cNvSpPr>
              <a:spLocks noChangeShapeType="1"/>
            </p:cNvSpPr>
            <p:nvPr/>
          </p:nvSpPr>
          <p:spPr bwMode="auto">
            <a:xfrm>
              <a:off x="1534" y="6338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50" name="Line 62"/>
            <p:cNvSpPr>
              <a:spLocks noChangeShapeType="1"/>
            </p:cNvSpPr>
            <p:nvPr/>
          </p:nvSpPr>
          <p:spPr bwMode="auto">
            <a:xfrm>
              <a:off x="5314" y="6270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51" name="Oval 63"/>
            <p:cNvSpPr>
              <a:spLocks noChangeArrowheads="1"/>
            </p:cNvSpPr>
            <p:nvPr/>
          </p:nvSpPr>
          <p:spPr bwMode="auto">
            <a:xfrm>
              <a:off x="5314" y="4414"/>
              <a:ext cx="2340" cy="216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0352" name="Text Box 64"/>
            <p:cNvSpPr txBox="1">
              <a:spLocks noChangeArrowheads="1"/>
            </p:cNvSpPr>
            <p:nvPr/>
          </p:nvSpPr>
          <p:spPr bwMode="auto">
            <a:xfrm>
              <a:off x="2074" y="3998"/>
              <a:ext cx="9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0353" name="Text Box 65"/>
            <p:cNvSpPr txBox="1">
              <a:spLocks noChangeArrowheads="1"/>
            </p:cNvSpPr>
            <p:nvPr/>
          </p:nvSpPr>
          <p:spPr bwMode="auto">
            <a:xfrm>
              <a:off x="6034" y="5910"/>
              <a:ext cx="8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0354" name="Text Box 66"/>
            <p:cNvSpPr txBox="1">
              <a:spLocks noChangeArrowheads="1"/>
            </p:cNvSpPr>
            <p:nvPr/>
          </p:nvSpPr>
          <p:spPr bwMode="auto">
            <a:xfrm>
              <a:off x="2254" y="5978"/>
              <a:ext cx="9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0355" name="Text Box 67"/>
            <p:cNvSpPr txBox="1">
              <a:spLocks noChangeArrowheads="1"/>
            </p:cNvSpPr>
            <p:nvPr/>
          </p:nvSpPr>
          <p:spPr bwMode="auto">
            <a:xfrm>
              <a:off x="5314" y="4054"/>
              <a:ext cx="10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0356" name="Text Box 68"/>
            <p:cNvSpPr txBox="1">
              <a:spLocks noChangeArrowheads="1"/>
            </p:cNvSpPr>
            <p:nvPr/>
          </p:nvSpPr>
          <p:spPr bwMode="auto">
            <a:xfrm>
              <a:off x="5854" y="315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0357" name="Text Box 69"/>
            <p:cNvSpPr txBox="1">
              <a:spLocks noChangeArrowheads="1"/>
            </p:cNvSpPr>
            <p:nvPr/>
          </p:nvSpPr>
          <p:spPr bwMode="auto">
            <a:xfrm>
              <a:off x="2614" y="2738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0358" name="Text Box 70"/>
            <p:cNvSpPr txBox="1">
              <a:spLocks noChangeArrowheads="1"/>
            </p:cNvSpPr>
            <p:nvPr/>
          </p:nvSpPr>
          <p:spPr bwMode="auto">
            <a:xfrm>
              <a:off x="2794" y="567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0359" name="Text Box 71"/>
            <p:cNvSpPr txBox="1">
              <a:spLocks noChangeArrowheads="1"/>
            </p:cNvSpPr>
            <p:nvPr/>
          </p:nvSpPr>
          <p:spPr bwMode="auto">
            <a:xfrm>
              <a:off x="4954" y="459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Е</a:t>
              </a:r>
              <a:endParaRPr lang="ru-RU" sz="2400"/>
            </a:p>
          </p:txBody>
        </p:sp>
        <p:sp>
          <p:nvSpPr>
            <p:cNvPr id="140360" name="Text Box 72"/>
            <p:cNvSpPr txBox="1">
              <a:spLocks noChangeArrowheads="1"/>
            </p:cNvSpPr>
            <p:nvPr/>
          </p:nvSpPr>
          <p:spPr bwMode="auto">
            <a:xfrm>
              <a:off x="814" y="441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С</a:t>
              </a:r>
              <a:endParaRPr lang="ru-RU" sz="2400" b="1"/>
            </a:p>
          </p:txBody>
        </p:sp>
        <p:sp>
          <p:nvSpPr>
            <p:cNvPr id="140361" name="Text Box 73"/>
            <p:cNvSpPr txBox="1">
              <a:spLocks noChangeArrowheads="1"/>
            </p:cNvSpPr>
            <p:nvPr/>
          </p:nvSpPr>
          <p:spPr bwMode="auto">
            <a:xfrm>
              <a:off x="4594" y="243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В</a:t>
              </a:r>
              <a:endParaRPr lang="ru-RU" sz="2400"/>
            </a:p>
          </p:txBody>
        </p:sp>
        <p:sp>
          <p:nvSpPr>
            <p:cNvPr id="140362" name="Text Box 74"/>
            <p:cNvSpPr txBox="1">
              <a:spLocks noChangeArrowheads="1"/>
            </p:cNvSpPr>
            <p:nvPr/>
          </p:nvSpPr>
          <p:spPr bwMode="auto">
            <a:xfrm>
              <a:off x="814" y="261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А</a:t>
              </a:r>
              <a:endParaRPr lang="ru-RU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792163"/>
          </a:xfrm>
        </p:spPr>
        <p:txBody>
          <a:bodyPr/>
          <a:lstStyle/>
          <a:p>
            <a:r>
              <a:rPr lang="en-US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III. </a:t>
            </a:r>
            <a:r>
              <a:rPr lang="ru-RU" b="1">
                <a:solidFill>
                  <a:srgbClr val="767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Задача «Садовник»</a:t>
            </a:r>
            <a:r>
              <a:rPr lang="ru-RU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534400" cy="1371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sz="2800" b="1" i="1">
                <a:latin typeface="Calibri" pitchFamily="34" charset="0"/>
              </a:rPr>
              <a:t>Вопрос:</a:t>
            </a:r>
            <a:r>
              <a:rPr lang="ru-RU" sz="2800">
                <a:latin typeface="Calibri" pitchFamily="34" charset="0"/>
              </a:rPr>
              <a:t> Обведите слово </a:t>
            </a:r>
            <a:r>
              <a:rPr lang="ru-RU" sz="2800" b="1">
                <a:latin typeface="Calibri" pitchFamily="34" charset="0"/>
              </a:rPr>
              <a:t>«Да»</a:t>
            </a:r>
            <a:r>
              <a:rPr lang="ru-RU" sz="2800">
                <a:latin typeface="Calibri" pitchFamily="34" charset="0"/>
              </a:rPr>
              <a:t> или </a:t>
            </a:r>
            <a:r>
              <a:rPr lang="ru-RU" sz="2800" b="1">
                <a:latin typeface="Calibri" pitchFamily="34" charset="0"/>
              </a:rPr>
              <a:t>«Нет»</a:t>
            </a:r>
            <a:r>
              <a:rPr lang="ru-RU" sz="2800">
                <a:latin typeface="Calibri" pitchFamily="34" charset="0"/>
              </a:rPr>
              <a:t> в таблице около каждой формы клумбы в зависимости от того, хватит или не хватит садовнику 32 м провода, чтобы обозначить ее границу.</a:t>
            </a:r>
          </a:p>
        </p:txBody>
      </p:sp>
      <p:grpSp>
        <p:nvGrpSpPr>
          <p:cNvPr id="14131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4131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41419" name="Group 107"/>
          <p:cNvGraphicFramePr>
            <a:graphicFrameLocks noGrp="1"/>
          </p:cNvGraphicFramePr>
          <p:nvPr/>
        </p:nvGraphicFramePr>
        <p:xfrm>
          <a:off x="609600" y="3429000"/>
          <a:ext cx="3733800" cy="3068320"/>
        </p:xfrm>
        <a:graphic>
          <a:graphicData uri="http://schemas.openxmlformats.org/drawingml/2006/table">
            <a:tbl>
              <a:tblPr/>
              <a:tblGrid>
                <a:gridCol w="1828800"/>
                <a:gridCol w="1905000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клумбы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3C284">
                            <a:alpha val="71001"/>
                          </a:srgbClr>
                        </a:gs>
                        <a:gs pos="100000">
                          <a:srgbClr val="C3C284">
                            <a:gamma/>
                            <a:shade val="48235"/>
                            <a:invGamma/>
                            <a:alpha val="38000"/>
                          </a:srgbClr>
                        </a:gs>
                      </a:gsLst>
                      <a:path path="rect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Хватит ли?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3C284">
                            <a:alpha val="71001"/>
                          </a:srgbClr>
                        </a:gs>
                        <a:gs pos="100000">
                          <a:srgbClr val="C3C284">
                            <a:gamma/>
                            <a:shade val="48235"/>
                            <a:invGamma/>
                            <a:alpha val="38000"/>
                          </a:srgbClr>
                        </a:gs>
                      </a:gsLst>
                      <a:path path="rect">
                        <a:fillToRect t="100000" r="100000"/>
                      </a:path>
                    </a:gradFill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«А»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Да / Нет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«В»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Да / Нет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«С»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Да / Нет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Форма «Е»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Да / Нет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2C52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41396" name="Group 84"/>
          <p:cNvGrpSpPr>
            <a:grpSpLocks/>
          </p:cNvGrpSpPr>
          <p:nvPr/>
        </p:nvGrpSpPr>
        <p:grpSpPr bwMode="auto">
          <a:xfrm>
            <a:off x="4343400" y="2133600"/>
            <a:ext cx="4800600" cy="3276600"/>
            <a:chOff x="814" y="2434"/>
            <a:chExt cx="6840" cy="4140"/>
          </a:xfrm>
        </p:grpSpPr>
        <p:sp>
          <p:nvSpPr>
            <p:cNvPr id="141397" name="Rectangle 85"/>
            <p:cNvSpPr>
              <a:spLocks noChangeArrowheads="1"/>
            </p:cNvSpPr>
            <p:nvPr/>
          </p:nvSpPr>
          <p:spPr bwMode="auto">
            <a:xfrm>
              <a:off x="1354" y="2558"/>
              <a:ext cx="2340" cy="144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398" name="AutoShape 86"/>
            <p:cNvSpPr>
              <a:spLocks noChangeArrowheads="1"/>
            </p:cNvSpPr>
            <p:nvPr/>
          </p:nvSpPr>
          <p:spPr bwMode="auto">
            <a:xfrm>
              <a:off x="4594" y="2614"/>
              <a:ext cx="3060" cy="1440"/>
            </a:xfrm>
            <a:prstGeom prst="parallelogram">
              <a:avLst>
                <a:gd name="adj" fmla="val 53125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399" name="AutoShape 87"/>
            <p:cNvSpPr>
              <a:spLocks noChangeArrowheads="1"/>
            </p:cNvSpPr>
            <p:nvPr/>
          </p:nvSpPr>
          <p:spPr bwMode="auto">
            <a:xfrm>
              <a:off x="1354" y="4538"/>
              <a:ext cx="2880" cy="1440"/>
            </a:xfrm>
            <a:prstGeom prst="plus">
              <a:avLst>
                <a:gd name="adj" fmla="val 25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0" name="Line 88"/>
            <p:cNvSpPr>
              <a:spLocks noChangeShapeType="1"/>
            </p:cNvSpPr>
            <p:nvPr/>
          </p:nvSpPr>
          <p:spPr bwMode="auto">
            <a:xfrm>
              <a:off x="2434" y="2558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1" name="Line 89"/>
            <p:cNvSpPr>
              <a:spLocks noChangeShapeType="1"/>
            </p:cNvSpPr>
            <p:nvPr/>
          </p:nvSpPr>
          <p:spPr bwMode="auto">
            <a:xfrm>
              <a:off x="2614" y="4538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2" name="Line 90"/>
            <p:cNvSpPr>
              <a:spLocks noChangeShapeType="1"/>
            </p:cNvSpPr>
            <p:nvPr/>
          </p:nvSpPr>
          <p:spPr bwMode="auto">
            <a:xfrm>
              <a:off x="5494" y="2614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3" name="Line 91"/>
            <p:cNvSpPr>
              <a:spLocks noChangeShapeType="1"/>
            </p:cNvSpPr>
            <p:nvPr/>
          </p:nvSpPr>
          <p:spPr bwMode="auto">
            <a:xfrm>
              <a:off x="1534" y="4358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4" name="Line 92"/>
            <p:cNvSpPr>
              <a:spLocks noChangeShapeType="1"/>
            </p:cNvSpPr>
            <p:nvPr/>
          </p:nvSpPr>
          <p:spPr bwMode="auto">
            <a:xfrm>
              <a:off x="4774" y="4414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5" name="Line 93"/>
            <p:cNvSpPr>
              <a:spLocks noChangeShapeType="1"/>
            </p:cNvSpPr>
            <p:nvPr/>
          </p:nvSpPr>
          <p:spPr bwMode="auto">
            <a:xfrm>
              <a:off x="1534" y="6338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6" name="Line 94"/>
            <p:cNvSpPr>
              <a:spLocks noChangeShapeType="1"/>
            </p:cNvSpPr>
            <p:nvPr/>
          </p:nvSpPr>
          <p:spPr bwMode="auto">
            <a:xfrm>
              <a:off x="5314" y="6270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7" name="Oval 95"/>
            <p:cNvSpPr>
              <a:spLocks noChangeArrowheads="1"/>
            </p:cNvSpPr>
            <p:nvPr/>
          </p:nvSpPr>
          <p:spPr bwMode="auto">
            <a:xfrm>
              <a:off x="5314" y="4414"/>
              <a:ext cx="2340" cy="2160"/>
            </a:xfrm>
            <a:prstGeom prst="ellips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1408" name="Text Box 96"/>
            <p:cNvSpPr txBox="1">
              <a:spLocks noChangeArrowheads="1"/>
            </p:cNvSpPr>
            <p:nvPr/>
          </p:nvSpPr>
          <p:spPr bwMode="auto">
            <a:xfrm>
              <a:off x="2074" y="3998"/>
              <a:ext cx="90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1409" name="Text Box 97"/>
            <p:cNvSpPr txBox="1">
              <a:spLocks noChangeArrowheads="1"/>
            </p:cNvSpPr>
            <p:nvPr/>
          </p:nvSpPr>
          <p:spPr bwMode="auto">
            <a:xfrm>
              <a:off x="6034" y="5910"/>
              <a:ext cx="84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1410" name="Text Box 98"/>
            <p:cNvSpPr txBox="1">
              <a:spLocks noChangeArrowheads="1"/>
            </p:cNvSpPr>
            <p:nvPr/>
          </p:nvSpPr>
          <p:spPr bwMode="auto">
            <a:xfrm>
              <a:off x="2254" y="5978"/>
              <a:ext cx="96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1411" name="Text Box 99"/>
            <p:cNvSpPr txBox="1">
              <a:spLocks noChangeArrowheads="1"/>
            </p:cNvSpPr>
            <p:nvPr/>
          </p:nvSpPr>
          <p:spPr bwMode="auto">
            <a:xfrm>
              <a:off x="5314" y="4054"/>
              <a:ext cx="10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10 м</a:t>
              </a:r>
              <a:endParaRPr lang="ru-RU"/>
            </a:p>
          </p:txBody>
        </p:sp>
        <p:sp>
          <p:nvSpPr>
            <p:cNvPr id="141412" name="Text Box 100"/>
            <p:cNvSpPr txBox="1">
              <a:spLocks noChangeArrowheads="1"/>
            </p:cNvSpPr>
            <p:nvPr/>
          </p:nvSpPr>
          <p:spPr bwMode="auto">
            <a:xfrm>
              <a:off x="5854" y="315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1413" name="Text Box 101"/>
            <p:cNvSpPr txBox="1">
              <a:spLocks noChangeArrowheads="1"/>
            </p:cNvSpPr>
            <p:nvPr/>
          </p:nvSpPr>
          <p:spPr bwMode="auto">
            <a:xfrm>
              <a:off x="2614" y="2738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1414" name="Text Box 102"/>
            <p:cNvSpPr txBox="1">
              <a:spLocks noChangeArrowheads="1"/>
            </p:cNvSpPr>
            <p:nvPr/>
          </p:nvSpPr>
          <p:spPr bwMode="auto">
            <a:xfrm>
              <a:off x="2794" y="5674"/>
              <a:ext cx="72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1200" b="1">
                  <a:latin typeface="Calibri" pitchFamily="34" charset="0"/>
                  <a:ea typeface="Batang" charset="-127"/>
                </a:rPr>
                <a:t>6 м</a:t>
              </a:r>
              <a:endParaRPr lang="ru-RU"/>
            </a:p>
          </p:txBody>
        </p:sp>
        <p:sp>
          <p:nvSpPr>
            <p:cNvPr id="141415" name="Text Box 103"/>
            <p:cNvSpPr txBox="1">
              <a:spLocks noChangeArrowheads="1"/>
            </p:cNvSpPr>
            <p:nvPr/>
          </p:nvSpPr>
          <p:spPr bwMode="auto">
            <a:xfrm>
              <a:off x="4954" y="459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Е</a:t>
              </a:r>
              <a:endParaRPr lang="ru-RU" sz="2400"/>
            </a:p>
          </p:txBody>
        </p:sp>
        <p:sp>
          <p:nvSpPr>
            <p:cNvPr id="141416" name="Text Box 104"/>
            <p:cNvSpPr txBox="1">
              <a:spLocks noChangeArrowheads="1"/>
            </p:cNvSpPr>
            <p:nvPr/>
          </p:nvSpPr>
          <p:spPr bwMode="auto">
            <a:xfrm>
              <a:off x="814" y="441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С</a:t>
              </a:r>
              <a:endParaRPr lang="ru-RU" sz="2400" b="1"/>
            </a:p>
          </p:txBody>
        </p:sp>
        <p:sp>
          <p:nvSpPr>
            <p:cNvPr id="141417" name="Text Box 105"/>
            <p:cNvSpPr txBox="1">
              <a:spLocks noChangeArrowheads="1"/>
            </p:cNvSpPr>
            <p:nvPr/>
          </p:nvSpPr>
          <p:spPr bwMode="auto">
            <a:xfrm>
              <a:off x="4594" y="243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В</a:t>
              </a:r>
              <a:endParaRPr lang="ru-RU" sz="2400"/>
            </a:p>
          </p:txBody>
        </p:sp>
        <p:sp>
          <p:nvSpPr>
            <p:cNvPr id="141418" name="Text Box 106"/>
            <p:cNvSpPr txBox="1">
              <a:spLocks noChangeArrowheads="1"/>
            </p:cNvSpPr>
            <p:nvPr/>
          </p:nvSpPr>
          <p:spPr bwMode="auto">
            <a:xfrm>
              <a:off x="814" y="2614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ko-KR" sz="2400" b="1">
                  <a:solidFill>
                    <a:srgbClr val="000080"/>
                  </a:solidFill>
                  <a:latin typeface="Calibri" pitchFamily="34" charset="0"/>
                  <a:ea typeface="Batang" charset="-127"/>
                </a:rPr>
                <a:t>А</a:t>
              </a:r>
              <a:endParaRPr lang="ru-RU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Виды заданий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87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8790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879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3400" y="838200"/>
          <a:ext cx="8458200" cy="572697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{EB344D84-9AFB-497E-A393-DC336BA19D2E}</a:tableStyleId>
              </a:tblPr>
              <a:tblGrid>
                <a:gridCol w="3032185"/>
                <a:gridCol w="5426015"/>
              </a:tblGrid>
              <a:tr h="41982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3C705B"/>
                          </a:solidFill>
                          <a:latin typeface="Calibri" pitchFamily="34" charset="0"/>
                        </a:rPr>
                        <a:t>Вид задания</a:t>
                      </a:r>
                      <a:endParaRPr lang="ru-RU" sz="2800" dirty="0">
                        <a:solidFill>
                          <a:srgbClr val="3C705B"/>
                        </a:solidFill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3C705B"/>
                          </a:solidFill>
                          <a:latin typeface="Calibri" pitchFamily="34" charset="0"/>
                        </a:rPr>
                        <a:t>Цель </a:t>
                      </a:r>
                      <a:endParaRPr lang="ru-RU" sz="2800" dirty="0">
                        <a:solidFill>
                          <a:srgbClr val="3C705B"/>
                        </a:solidFill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65711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Calibri" pitchFamily="34" charset="0"/>
                        </a:rPr>
                        <a:t>Учебное задание</a:t>
                      </a:r>
                      <a:endParaRPr lang="ru-RU" sz="2400" b="1" i="1" dirty="0"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CDB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Осознание учебных задач, освоение предметного содержания</a:t>
                      </a:r>
                      <a:endParaRPr lang="ru-RU" sz="2400" b="0" dirty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CDBB6"/>
                    </a:solidFill>
                  </a:tcPr>
                </a:tc>
              </a:tr>
              <a:tr h="1065711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Calibri" pitchFamily="34" charset="0"/>
                        </a:rPr>
                        <a:t>Текстовая задача</a:t>
                      </a:r>
                      <a:endParaRPr lang="ru-RU" sz="2400" b="1" i="1" dirty="0"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Формирование обобщающих умений и освоение предметного содержания</a:t>
                      </a:r>
                      <a:endParaRPr lang="ru-RU" sz="2400" b="0" dirty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42769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Calibri" pitchFamily="34" charset="0"/>
                        </a:rPr>
                        <a:t>Проблемная задача</a:t>
                      </a:r>
                      <a:endParaRPr lang="ru-RU" sz="2400" b="1" i="1" dirty="0"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CDB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Общее развитие: интеллект, воля, эмоции, творчество</a:t>
                      </a:r>
                      <a:endParaRPr lang="ru-RU" sz="2400" b="0" dirty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CDBB6"/>
                    </a:solidFill>
                  </a:tcPr>
                </a:tc>
              </a:tr>
              <a:tr h="1065711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Calibri" pitchFamily="34" charset="0"/>
                        </a:rPr>
                        <a:t>Практическое задание</a:t>
                      </a:r>
                      <a:endParaRPr lang="ru-RU" sz="2400" b="1" i="1" dirty="0"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Формирование предметных знаний и умений на познавательном материале</a:t>
                      </a:r>
                      <a:endParaRPr lang="ru-RU" sz="2400" b="0" dirty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65711">
                <a:tc>
                  <a:txBody>
                    <a:bodyPr/>
                    <a:lstStyle/>
                    <a:p>
                      <a:r>
                        <a:rPr lang="ru-RU" sz="2400" b="1" i="1" dirty="0" err="1" smtClean="0">
                          <a:latin typeface="Calibri" pitchFamily="34" charset="0"/>
                        </a:rPr>
                        <a:t>Компетентностно-ориентированное</a:t>
                      </a:r>
                      <a:r>
                        <a:rPr lang="ru-RU" sz="2400" b="1" i="1" dirty="0" smtClean="0">
                          <a:latin typeface="Calibri" pitchFamily="34" charset="0"/>
                        </a:rPr>
                        <a:t> задание</a:t>
                      </a:r>
                      <a:endParaRPr lang="ru-RU" sz="2400" b="1" i="1" dirty="0">
                        <a:latin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CDB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libri" pitchFamily="34" charset="0"/>
                        </a:rPr>
                        <a:t>Формирование умений действовать в</a:t>
                      </a:r>
                      <a:r>
                        <a:rPr lang="ru-RU" sz="2400" baseline="0" dirty="0" smtClean="0">
                          <a:latin typeface="Calibri" pitchFamily="34" charset="0"/>
                        </a:rPr>
                        <a:t> социально-значимой ситуации</a:t>
                      </a:r>
                      <a:endParaRPr lang="ru-RU" sz="2400" b="0" dirty="0"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CDBB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9248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767300"/>
                </a:solidFill>
                <a:latin typeface="Calibri" pitchFamily="34" charset="0"/>
              </a:rPr>
              <a:t>Примеры </a:t>
            </a:r>
            <a:r>
              <a:rPr lang="ru-RU" sz="4800" b="1" dirty="0" smtClean="0">
                <a:solidFill>
                  <a:srgbClr val="767300"/>
                </a:solidFill>
                <a:latin typeface="Calibri" pitchFamily="34" charset="0"/>
              </a:rPr>
              <a:t>КОЗ:</a:t>
            </a:r>
            <a:endParaRPr lang="ru-RU" sz="4800" b="1" dirty="0">
              <a:solidFill>
                <a:srgbClr val="767300"/>
              </a:solidFill>
              <a:latin typeface="Calibri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458200" cy="5638800"/>
          </a:xfrm>
        </p:spPr>
        <p:txBody>
          <a:bodyPr/>
          <a:lstStyle/>
          <a:p>
            <a:pPr marL="360363" indent="-360363"/>
            <a:r>
              <a:rPr lang="ru-RU" sz="2800" b="1">
                <a:latin typeface="Calibri" pitchFamily="34" charset="0"/>
              </a:rPr>
              <a:t>кроссворды по теме, курсу (наглядное, схематическое представление);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кластер по определенной теме, проблеме;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концептуальные схемы, таблицы; 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тестовые задания по алгоритму;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ситуативные задачи;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статьи, очерки, эссе, сочинения, рефераты и т.д.;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компьютерные презентации по теме, проблеме;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доклады, выступления;</a:t>
            </a:r>
          </a:p>
          <a:p>
            <a:pPr marL="360363" indent="-360363"/>
            <a:r>
              <a:rPr lang="ru-RU" sz="2800" b="1">
                <a:latin typeface="Calibri" pitchFamily="34" charset="0"/>
              </a:rPr>
              <a:t>мини-проекты, исследования и т.д.</a:t>
            </a:r>
          </a:p>
        </p:txBody>
      </p: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4348" name="Picture 12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9248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767300"/>
                </a:solidFill>
                <a:latin typeface="Calibri" pitchFamily="34" charset="0"/>
              </a:rPr>
              <a:t>Примеры </a:t>
            </a:r>
            <a:r>
              <a:rPr lang="ru-RU" sz="4800" b="1" dirty="0" smtClean="0">
                <a:solidFill>
                  <a:srgbClr val="767300"/>
                </a:solidFill>
                <a:latin typeface="Calibri" pitchFamily="34" charset="0"/>
              </a:rPr>
              <a:t>КОЗ:</a:t>
            </a:r>
            <a:endParaRPr lang="ru-RU" sz="4800" b="1" dirty="0">
              <a:solidFill>
                <a:srgbClr val="767300"/>
              </a:solidFill>
              <a:latin typeface="Calibri" pitchFamily="34" charset="0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458200" cy="152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b="1" i="1">
                <a:latin typeface="Calibri" pitchFamily="34" charset="0"/>
              </a:rPr>
              <a:t>1. </a:t>
            </a:r>
            <a:r>
              <a:rPr lang="ru-RU" sz="2800" b="1">
                <a:latin typeface="Calibri" pitchFamily="34" charset="0"/>
              </a:rPr>
              <a:t>Три рассказа занимают 34 страницы. Первый занимает 6 станиц, а второй – в 3 раза меньше, чем третий. Сколько страниц занимает второй рассказ?</a:t>
            </a:r>
          </a:p>
        </p:txBody>
      </p:sp>
      <p:grpSp>
        <p:nvGrpSpPr>
          <p:cNvPr id="112644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646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2647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12648" name="Rectangle 8"/>
          <p:cNvSpPr>
            <a:spLocks noChangeArrowheads="1"/>
          </p:cNvSpPr>
          <p:nvPr/>
        </p:nvSpPr>
        <p:spPr bwMode="auto">
          <a:xfrm>
            <a:off x="914400" y="289560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400" i="1">
                <a:latin typeface="Calibri" pitchFamily="34" charset="0"/>
              </a:rPr>
              <a:t>Постройте круговую диаграмму, изображающую распределение страниц по книгам (в процентах).</a:t>
            </a:r>
            <a:r>
              <a:rPr lang="ru-RU" sz="2400">
                <a:latin typeface="Calibri" pitchFamily="34" charset="0"/>
              </a:rPr>
              <a:t> </a:t>
            </a:r>
          </a:p>
        </p:txBody>
      </p:sp>
      <p:sp>
        <p:nvSpPr>
          <p:cNvPr id="112649" name="AutoShape 9"/>
          <p:cNvSpPr>
            <a:spLocks noChangeArrowheads="1"/>
          </p:cNvSpPr>
          <p:nvPr/>
        </p:nvSpPr>
        <p:spPr bwMode="auto">
          <a:xfrm rot="16200000">
            <a:off x="4152900" y="2247900"/>
            <a:ext cx="1676400" cy="5105400"/>
          </a:xfrm>
          <a:custGeom>
            <a:avLst/>
            <a:gdLst>
              <a:gd name="G0" fmla="+- 16507 0 0"/>
              <a:gd name="G1" fmla="+- 3213 0 0"/>
              <a:gd name="G2" fmla="+- 21600 0 3213"/>
              <a:gd name="G3" fmla="+- 10800 0 3213"/>
              <a:gd name="G4" fmla="+- 21600 0 16507"/>
              <a:gd name="G5" fmla="*/ G4 G3 10800"/>
              <a:gd name="G6" fmla="+- 21600 0 G5"/>
              <a:gd name="T0" fmla="*/ 16507 w 21600"/>
              <a:gd name="T1" fmla="*/ 0 h 21600"/>
              <a:gd name="T2" fmla="*/ 0 w 21600"/>
              <a:gd name="T3" fmla="*/ 10800 h 21600"/>
              <a:gd name="T4" fmla="*/ 1650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507" y="0"/>
                </a:moveTo>
                <a:lnTo>
                  <a:pt x="16507" y="3213"/>
                </a:lnTo>
                <a:lnTo>
                  <a:pt x="3375" y="3213"/>
                </a:lnTo>
                <a:lnTo>
                  <a:pt x="3375" y="18387"/>
                </a:lnTo>
                <a:lnTo>
                  <a:pt x="16507" y="18387"/>
                </a:lnTo>
                <a:lnTo>
                  <a:pt x="165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3"/>
                </a:moveTo>
                <a:lnTo>
                  <a:pt x="1350" y="18387"/>
                </a:lnTo>
                <a:lnTo>
                  <a:pt x="2700" y="18387"/>
                </a:lnTo>
                <a:lnTo>
                  <a:pt x="2700" y="3213"/>
                </a:lnTo>
                <a:close/>
              </a:path>
              <a:path w="21600" h="21600">
                <a:moveTo>
                  <a:pt x="0" y="3213"/>
                </a:moveTo>
                <a:lnTo>
                  <a:pt x="0" y="18387"/>
                </a:lnTo>
                <a:lnTo>
                  <a:pt x="675" y="18387"/>
                </a:lnTo>
                <a:lnTo>
                  <a:pt x="675" y="3213"/>
                </a:lnTo>
                <a:close/>
              </a:path>
            </a:pathLst>
          </a:custGeom>
          <a:solidFill>
            <a:srgbClr val="C3C28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Задача </a:t>
            </a:r>
            <a:r>
              <a:rPr lang="en-US" sz="3200" b="1">
                <a:solidFill>
                  <a:srgbClr val="AC0000"/>
                </a:solidFill>
                <a:latin typeface="Calibri" pitchFamily="34" charset="0"/>
              </a:rPr>
              <a:t>I </a:t>
            </a:r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уровня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8" grpId="0"/>
      <p:bldP spid="11264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09600"/>
          </a:xfrm>
        </p:spPr>
        <p:txBody>
          <a:bodyPr/>
          <a:lstStyle/>
          <a:p>
            <a:r>
              <a:rPr lang="ru-RU" b="1" dirty="0">
                <a:solidFill>
                  <a:srgbClr val="767300"/>
                </a:solidFill>
                <a:latin typeface="Calibri" pitchFamily="34" charset="0"/>
              </a:rPr>
              <a:t>Примеры </a:t>
            </a:r>
            <a:r>
              <a:rPr lang="ru-RU" b="1" dirty="0" smtClean="0">
                <a:solidFill>
                  <a:srgbClr val="767300"/>
                </a:solidFill>
                <a:latin typeface="Calibri" pitchFamily="34" charset="0"/>
              </a:rPr>
              <a:t>КОЗ:</a:t>
            </a:r>
            <a:endParaRPr lang="ru-RU" b="1" dirty="0">
              <a:solidFill>
                <a:srgbClr val="767300"/>
              </a:solidFill>
              <a:latin typeface="Calibri" pitchFamily="34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685800"/>
            <a:ext cx="8153400" cy="2590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b="1" i="1">
                <a:latin typeface="Calibri" pitchFamily="34" charset="0"/>
              </a:rPr>
              <a:t>2. С</a:t>
            </a:r>
            <a:r>
              <a:rPr lang="ru-RU" sz="2400" b="1">
                <a:latin typeface="Calibri" pitchFamily="34" charset="0"/>
              </a:rPr>
              <a:t>редняя годовая температура в провинции Виктория +74</a:t>
            </a:r>
            <a:r>
              <a:rPr lang="ru-RU" sz="2400" b="1" baseline="30000">
                <a:latin typeface="Calibri" pitchFamily="34" charset="0"/>
              </a:rPr>
              <a:t>о</a:t>
            </a:r>
            <a:r>
              <a:rPr lang="ru-RU" sz="2400" b="1">
                <a:latin typeface="Calibri" pitchFamily="34" charset="0"/>
              </a:rPr>
              <a:t> по Фаренгейту. Сколько это будет в привычных для нас градусах Цельсия? Составьте формулу для вычисления температуры в градусах Цельсия, если известна температура по Фаренгейту и наоборот. В таблице  приведена температура таяния льда и кипения воды в градусах Цельсия и по Фаренгейту.</a:t>
            </a:r>
          </a:p>
        </p:txBody>
      </p:sp>
      <p:grpSp>
        <p:nvGrpSpPr>
          <p:cNvPr id="113668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36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670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3671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13780" name="Group 116"/>
          <p:cNvGraphicFramePr>
            <a:graphicFrameLocks noGrp="1"/>
          </p:cNvGraphicFramePr>
          <p:nvPr/>
        </p:nvGraphicFramePr>
        <p:xfrm>
          <a:off x="1600200" y="3810000"/>
          <a:ext cx="6096000" cy="149637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Температура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97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В градусах Цельсия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 Фаренгейту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Таяния льда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Кипения воды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694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09600"/>
          </a:xfrm>
        </p:spPr>
        <p:txBody>
          <a:bodyPr/>
          <a:lstStyle/>
          <a:p>
            <a:r>
              <a:rPr lang="ru-RU" b="1" dirty="0">
                <a:solidFill>
                  <a:srgbClr val="767300"/>
                </a:solidFill>
                <a:latin typeface="Calibri" pitchFamily="34" charset="0"/>
              </a:rPr>
              <a:t>Примеры </a:t>
            </a:r>
            <a:r>
              <a:rPr lang="ru-RU" b="1" dirty="0" smtClean="0">
                <a:solidFill>
                  <a:srgbClr val="767300"/>
                </a:solidFill>
                <a:latin typeface="Calibri" pitchFamily="34" charset="0"/>
              </a:rPr>
              <a:t>КОЗ:</a:t>
            </a:r>
            <a:endParaRPr lang="ru-RU" b="1" dirty="0">
              <a:solidFill>
                <a:srgbClr val="767300"/>
              </a:solidFill>
              <a:latin typeface="Calibri" pitchFamily="34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685800"/>
            <a:ext cx="8153400" cy="2362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400" b="1" i="1">
                <a:latin typeface="Calibri" pitchFamily="34" charset="0"/>
              </a:rPr>
              <a:t>Температура воздуха изменялась в течение дня от 7</a:t>
            </a:r>
            <a:r>
              <a:rPr lang="ru-RU" sz="2400" b="1" i="1" baseline="30000">
                <a:latin typeface="Calibri" pitchFamily="34" charset="0"/>
              </a:rPr>
              <a:t>о</a:t>
            </a:r>
            <a:r>
              <a:rPr lang="ru-RU" sz="2400" b="1" i="1">
                <a:latin typeface="Calibri" pitchFamily="34" charset="0"/>
              </a:rPr>
              <a:t> до 26</a:t>
            </a:r>
            <a:r>
              <a:rPr lang="ru-RU" sz="2400" b="1" i="1" baseline="30000">
                <a:latin typeface="Calibri" pitchFamily="34" charset="0"/>
              </a:rPr>
              <a:t>о</a:t>
            </a:r>
            <a:r>
              <a:rPr lang="ru-RU" sz="2400" b="1" i="1">
                <a:latin typeface="Calibri" pitchFamily="34" charset="0"/>
              </a:rPr>
              <a:t> Цельсия. На рисунке  изображён график изменения температуры. Изобразите график функции, на котором будет изображена температура воздуха в градусах по Фаренгейту, соответствующая температуре на графике.</a:t>
            </a:r>
          </a:p>
        </p:txBody>
      </p:sp>
      <p:grpSp>
        <p:nvGrpSpPr>
          <p:cNvPr id="11571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57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718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571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pic>
        <p:nvPicPr>
          <p:cNvPr id="115738" name="Picture 26"/>
          <p:cNvPicPr>
            <a:picLocks noChangeAspect="1" noChangeArrowheads="1"/>
          </p:cNvPicPr>
          <p:nvPr/>
        </p:nvPicPr>
        <p:blipFill>
          <a:blip r:embed="rId3"/>
          <a:srcRect l="21887" t="26920" r="32628" b="17224"/>
          <a:stretch>
            <a:fillRect/>
          </a:stretch>
        </p:blipFill>
        <p:spPr bwMode="auto">
          <a:xfrm>
            <a:off x="609600" y="2933700"/>
            <a:ext cx="4038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39" name="AutoShape 27"/>
          <p:cNvSpPr>
            <a:spLocks noChangeArrowheads="1"/>
          </p:cNvSpPr>
          <p:nvPr/>
        </p:nvSpPr>
        <p:spPr bwMode="auto">
          <a:xfrm rot="14246113">
            <a:off x="6134100" y="2247900"/>
            <a:ext cx="1676400" cy="5105400"/>
          </a:xfrm>
          <a:custGeom>
            <a:avLst/>
            <a:gdLst>
              <a:gd name="G0" fmla="+- 16507 0 0"/>
              <a:gd name="G1" fmla="+- 3213 0 0"/>
              <a:gd name="G2" fmla="+- 21600 0 3213"/>
              <a:gd name="G3" fmla="+- 10800 0 3213"/>
              <a:gd name="G4" fmla="+- 21600 0 16507"/>
              <a:gd name="G5" fmla="*/ G4 G3 10800"/>
              <a:gd name="G6" fmla="+- 21600 0 G5"/>
              <a:gd name="T0" fmla="*/ 16507 w 21600"/>
              <a:gd name="T1" fmla="*/ 0 h 21600"/>
              <a:gd name="T2" fmla="*/ 0 w 21600"/>
              <a:gd name="T3" fmla="*/ 10800 h 21600"/>
              <a:gd name="T4" fmla="*/ 1650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507" y="0"/>
                </a:moveTo>
                <a:lnTo>
                  <a:pt x="16507" y="3213"/>
                </a:lnTo>
                <a:lnTo>
                  <a:pt x="3375" y="3213"/>
                </a:lnTo>
                <a:lnTo>
                  <a:pt x="3375" y="18387"/>
                </a:lnTo>
                <a:lnTo>
                  <a:pt x="16507" y="18387"/>
                </a:lnTo>
                <a:lnTo>
                  <a:pt x="165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3"/>
                </a:moveTo>
                <a:lnTo>
                  <a:pt x="1350" y="18387"/>
                </a:lnTo>
                <a:lnTo>
                  <a:pt x="2700" y="18387"/>
                </a:lnTo>
                <a:lnTo>
                  <a:pt x="2700" y="3213"/>
                </a:lnTo>
                <a:close/>
              </a:path>
              <a:path w="21600" h="21600">
                <a:moveTo>
                  <a:pt x="0" y="3213"/>
                </a:moveTo>
                <a:lnTo>
                  <a:pt x="0" y="18387"/>
                </a:lnTo>
                <a:lnTo>
                  <a:pt x="675" y="18387"/>
                </a:lnTo>
                <a:lnTo>
                  <a:pt x="675" y="3213"/>
                </a:lnTo>
                <a:close/>
              </a:path>
            </a:pathLst>
          </a:custGeom>
          <a:solidFill>
            <a:srgbClr val="C3C28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Задача </a:t>
            </a:r>
            <a:r>
              <a:rPr lang="en-US" sz="3200" b="1">
                <a:solidFill>
                  <a:srgbClr val="AC0000"/>
                </a:solidFill>
                <a:latin typeface="Calibri" pitchFamily="34" charset="0"/>
              </a:rPr>
              <a:t>II </a:t>
            </a:r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уровня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09600"/>
          </a:xfrm>
        </p:spPr>
        <p:txBody>
          <a:bodyPr/>
          <a:lstStyle/>
          <a:p>
            <a:r>
              <a:rPr lang="ru-RU" b="1" dirty="0">
                <a:solidFill>
                  <a:srgbClr val="767300"/>
                </a:solidFill>
                <a:latin typeface="Calibri" pitchFamily="34" charset="0"/>
              </a:rPr>
              <a:t>Примеры </a:t>
            </a:r>
            <a:r>
              <a:rPr lang="ru-RU" b="1" dirty="0" smtClean="0">
                <a:solidFill>
                  <a:srgbClr val="767300"/>
                </a:solidFill>
                <a:latin typeface="Calibri" pitchFamily="34" charset="0"/>
              </a:rPr>
              <a:t>КОЗ:</a:t>
            </a:r>
            <a:endParaRPr lang="ru-RU" b="1" dirty="0">
              <a:solidFill>
                <a:srgbClr val="767300"/>
              </a:solidFill>
              <a:latin typeface="Calibri" pitchFamily="34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685800"/>
            <a:ext cx="8153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000" b="1" i="1">
                <a:latin typeface="Calibri" pitchFamily="34" charset="0"/>
              </a:rPr>
              <a:t>3. Р</a:t>
            </a:r>
            <a:r>
              <a:rPr lang="ru-RU" sz="2000" b="1">
                <a:latin typeface="Calibri" pitchFamily="34" charset="0"/>
              </a:rPr>
              <a:t>едактор стенгазеты 8-го класса «Веселая перемена» поместил заметку: «На школьных соревнованиях быстрее всех пробежал стометровку ученик нашего класса Коля. Другие призёры пришли к финишу в таком порядке: Миша, Паша, Федя. И удивительно – с одной и той же разницей в скорости: Коля затратил на эту дистанцию 12 с, Миша – 13 с, Паша – 14 с, Федя – 15 с». Проверьте, прав ли наш «журналист». Для этого заполните таблицу:</a:t>
            </a:r>
            <a:endParaRPr lang="en-US" sz="2000" b="1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sz="2000" b="1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sz="2400" b="1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sz="2400" b="1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sz="2400" b="1">
              <a:latin typeface="Calibri" pitchFamily="34" charset="0"/>
            </a:endParaRPr>
          </a:p>
          <a:p>
            <a:pPr marL="0" indent="0">
              <a:buFontTx/>
              <a:buNone/>
            </a:pPr>
            <a:endParaRPr lang="en-US" sz="800" b="1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ru-RU" sz="2000" b="1">
                <a:latin typeface="Calibri" pitchFamily="34" charset="0"/>
              </a:rPr>
              <a:t>В последней строке поместите разность скоростей каждого мальчика и предыдущего. Действительно ли разница в скорости одна и та же?</a:t>
            </a:r>
          </a:p>
        </p:txBody>
      </p:sp>
      <p:grpSp>
        <p:nvGrpSpPr>
          <p:cNvPr id="11674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167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6742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1674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16770" name="Rectangle 34"/>
          <p:cNvSpPr>
            <a:spLocks noChangeArrowheads="1"/>
          </p:cNvSpPr>
          <p:nvPr/>
        </p:nvSpPr>
        <p:spPr bwMode="auto">
          <a:xfrm>
            <a:off x="0" y="239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6776" name="Rectangle 40"/>
          <p:cNvSpPr>
            <a:spLocks noChangeArrowheads="1"/>
          </p:cNvSpPr>
          <p:nvPr/>
        </p:nvSpPr>
        <p:spPr bwMode="auto">
          <a:xfrm>
            <a:off x="0" y="239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16782" name="Rectangle 46"/>
          <p:cNvSpPr>
            <a:spLocks noChangeArrowheads="1"/>
          </p:cNvSpPr>
          <p:nvPr/>
        </p:nvSpPr>
        <p:spPr bwMode="auto">
          <a:xfrm>
            <a:off x="0" y="239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16950" name="Group 214"/>
          <p:cNvGraphicFramePr>
            <a:graphicFrameLocks noGrp="1"/>
          </p:cNvGraphicFramePr>
          <p:nvPr/>
        </p:nvGraphicFramePr>
        <p:xfrm>
          <a:off x="1676400" y="2971800"/>
          <a:ext cx="61722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143000"/>
                <a:gridCol w="1219200"/>
                <a:gridCol w="1143000"/>
                <a:gridCol w="11430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A97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Коля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Миша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Паша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Федя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t,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сек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 см/сек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∆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6947" name="AutoShape 211"/>
          <p:cNvSpPr>
            <a:spLocks noChangeArrowheads="1"/>
          </p:cNvSpPr>
          <p:nvPr/>
        </p:nvSpPr>
        <p:spPr bwMode="auto">
          <a:xfrm rot="-5057577">
            <a:off x="1981200" y="3505200"/>
            <a:ext cx="1143000" cy="5105400"/>
          </a:xfrm>
          <a:custGeom>
            <a:avLst/>
            <a:gdLst>
              <a:gd name="G0" fmla="+- 16507 0 0"/>
              <a:gd name="G1" fmla="+- 3213 0 0"/>
              <a:gd name="G2" fmla="+- 21600 0 3213"/>
              <a:gd name="G3" fmla="+- 10800 0 3213"/>
              <a:gd name="G4" fmla="+- 21600 0 16507"/>
              <a:gd name="G5" fmla="*/ G4 G3 10800"/>
              <a:gd name="G6" fmla="+- 21600 0 G5"/>
              <a:gd name="T0" fmla="*/ 16507 w 21600"/>
              <a:gd name="T1" fmla="*/ 0 h 21600"/>
              <a:gd name="T2" fmla="*/ 0 w 21600"/>
              <a:gd name="T3" fmla="*/ 10800 h 21600"/>
              <a:gd name="T4" fmla="*/ 1650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507" y="0"/>
                </a:moveTo>
                <a:lnTo>
                  <a:pt x="16507" y="3213"/>
                </a:lnTo>
                <a:lnTo>
                  <a:pt x="3375" y="3213"/>
                </a:lnTo>
                <a:lnTo>
                  <a:pt x="3375" y="18387"/>
                </a:lnTo>
                <a:lnTo>
                  <a:pt x="16507" y="18387"/>
                </a:lnTo>
                <a:lnTo>
                  <a:pt x="165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3"/>
                </a:moveTo>
                <a:lnTo>
                  <a:pt x="1350" y="18387"/>
                </a:lnTo>
                <a:lnTo>
                  <a:pt x="2700" y="18387"/>
                </a:lnTo>
                <a:lnTo>
                  <a:pt x="2700" y="3213"/>
                </a:lnTo>
                <a:close/>
              </a:path>
              <a:path w="21600" h="21600">
                <a:moveTo>
                  <a:pt x="0" y="3213"/>
                </a:moveTo>
                <a:lnTo>
                  <a:pt x="0" y="18387"/>
                </a:lnTo>
                <a:lnTo>
                  <a:pt x="675" y="18387"/>
                </a:lnTo>
                <a:lnTo>
                  <a:pt x="675" y="3213"/>
                </a:lnTo>
                <a:close/>
              </a:path>
            </a:pathLst>
          </a:custGeom>
          <a:solidFill>
            <a:srgbClr val="C3C28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Задача </a:t>
            </a:r>
            <a:r>
              <a:rPr lang="en-US" sz="3200" b="1">
                <a:solidFill>
                  <a:srgbClr val="AC0000"/>
                </a:solidFill>
                <a:latin typeface="Calibri" pitchFamily="34" charset="0"/>
              </a:rPr>
              <a:t>II </a:t>
            </a:r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уровня </a:t>
            </a:r>
          </a:p>
        </p:txBody>
      </p:sp>
      <p:sp>
        <p:nvSpPr>
          <p:cNvPr id="116948" name="Rectangle 212"/>
          <p:cNvSpPr>
            <a:spLocks noChangeArrowheads="1"/>
          </p:cNvSpPr>
          <p:nvPr/>
        </p:nvSpPr>
        <p:spPr bwMode="auto">
          <a:xfrm>
            <a:off x="5181600" y="5478463"/>
            <a:ext cx="396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000" b="1" i="1">
                <a:latin typeface="Calibri" pitchFamily="34" charset="0"/>
              </a:rPr>
              <a:t>Скорость какого из мальчиков ближе к средней скорости бегунов? Результат представьте в виде диаграммы. </a:t>
            </a:r>
          </a:p>
        </p:txBody>
      </p:sp>
      <p:sp>
        <p:nvSpPr>
          <p:cNvPr id="116949" name="AutoShape 213"/>
          <p:cNvSpPr>
            <a:spLocks noChangeArrowheads="1"/>
          </p:cNvSpPr>
          <p:nvPr/>
        </p:nvSpPr>
        <p:spPr bwMode="auto">
          <a:xfrm rot="16200000">
            <a:off x="1958975" y="3482975"/>
            <a:ext cx="1416050" cy="5334000"/>
          </a:xfrm>
          <a:custGeom>
            <a:avLst/>
            <a:gdLst>
              <a:gd name="G0" fmla="+- 16466 0 0"/>
              <a:gd name="G1" fmla="+- 3548 0 0"/>
              <a:gd name="G2" fmla="+- 21600 0 3548"/>
              <a:gd name="G3" fmla="+- 10800 0 3548"/>
              <a:gd name="G4" fmla="+- 21600 0 16466"/>
              <a:gd name="G5" fmla="*/ G4 G3 10800"/>
              <a:gd name="G6" fmla="+- 21600 0 G5"/>
              <a:gd name="T0" fmla="*/ 16466 w 21600"/>
              <a:gd name="T1" fmla="*/ 0 h 21600"/>
              <a:gd name="T2" fmla="*/ 0 w 21600"/>
              <a:gd name="T3" fmla="*/ 10800 h 21600"/>
              <a:gd name="T4" fmla="*/ 1646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466" y="0"/>
                </a:moveTo>
                <a:lnTo>
                  <a:pt x="16466" y="3548"/>
                </a:lnTo>
                <a:lnTo>
                  <a:pt x="3375" y="3548"/>
                </a:lnTo>
                <a:lnTo>
                  <a:pt x="3375" y="18052"/>
                </a:lnTo>
                <a:lnTo>
                  <a:pt x="16466" y="18052"/>
                </a:lnTo>
                <a:lnTo>
                  <a:pt x="1646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548"/>
                </a:moveTo>
                <a:lnTo>
                  <a:pt x="1350" y="18052"/>
                </a:lnTo>
                <a:lnTo>
                  <a:pt x="2700" y="18052"/>
                </a:lnTo>
                <a:lnTo>
                  <a:pt x="2700" y="3548"/>
                </a:lnTo>
                <a:close/>
              </a:path>
              <a:path w="21600" h="21600">
                <a:moveTo>
                  <a:pt x="0" y="3548"/>
                </a:moveTo>
                <a:lnTo>
                  <a:pt x="0" y="18052"/>
                </a:lnTo>
                <a:lnTo>
                  <a:pt x="675" y="18052"/>
                </a:lnTo>
                <a:lnTo>
                  <a:pt x="675" y="3548"/>
                </a:lnTo>
                <a:close/>
              </a:path>
            </a:pathLst>
          </a:custGeom>
          <a:solidFill>
            <a:srgbClr val="C3C28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Задача </a:t>
            </a:r>
            <a:r>
              <a:rPr lang="en-US" sz="3200" b="1">
                <a:solidFill>
                  <a:srgbClr val="AC0000"/>
                </a:solidFill>
                <a:latin typeface="Calibri" pitchFamily="34" charset="0"/>
              </a:rPr>
              <a:t>III </a:t>
            </a:r>
            <a:r>
              <a:rPr lang="ru-RU" sz="3200" b="1">
                <a:solidFill>
                  <a:srgbClr val="AC0000"/>
                </a:solidFill>
                <a:latin typeface="Calibri" pitchFamily="34" charset="0"/>
              </a:rPr>
              <a:t>уровня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7" grpId="0" animBg="1"/>
      <p:bldP spid="116947" grpId="1" animBg="1"/>
      <p:bldP spid="116948" grpId="0"/>
      <p:bldP spid="1169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838200"/>
          </a:xfrm>
        </p:spPr>
        <p:txBody>
          <a:bodyPr/>
          <a:lstStyle/>
          <a:p>
            <a:r>
              <a:rPr lang="ru-RU" b="1" dirty="0">
                <a:solidFill>
                  <a:srgbClr val="767300"/>
                </a:solidFill>
                <a:latin typeface="Calibri" pitchFamily="34" charset="0"/>
              </a:rPr>
              <a:t>Использование КОЗ: </a:t>
            </a:r>
          </a:p>
        </p:txBody>
      </p:sp>
      <p:grpSp>
        <p:nvGrpSpPr>
          <p:cNvPr id="142340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42341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234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42343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7" name="Схема 6"/>
          <p:cNvGraphicFramePr/>
          <p:nvPr/>
        </p:nvGraphicFramePr>
        <p:xfrm>
          <a:off x="685800" y="990600"/>
          <a:ext cx="82296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19DFB6-8105-4190-A2AA-34D013D42E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C319DFB6-8105-4190-A2AA-34D013D42E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61C2A62-A47E-457B-86FB-EDD2303AD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dgm id="{761C2A62-A47E-457B-86FB-EDD2303AD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CD9C1EE-5921-454A-AB51-9532C61ED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7CD9C1EE-5921-454A-AB51-9532C61ED2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0D9BC69-B8F5-430C-A7DA-1DBAD7E1A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dgm id="{70D9BC69-B8F5-430C-A7DA-1DBAD7E1AF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0A3EC21-DDD3-45CC-B562-FFDE42666C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dgm id="{00A3EC21-DDD3-45CC-B562-FFDE42666C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568846-FFF2-4900-970C-7CA23D318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27568846-FFF2-4900-970C-7CA23D318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C6FA0C-C233-42A0-BF96-A95BBDA5B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19C6FA0C-C233-42A0-BF96-A95BBDA5B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578713-A4F2-4155-8DB8-4058950C07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16578713-A4F2-4155-8DB8-4058950C07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4A7F3D-5680-49F6-A7E1-BB64631B29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5A4A7F3D-5680-49F6-A7E1-BB64631B29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A7CD4BE-EFCC-4162-9B37-E4927335F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6A7CD4BE-EFCC-4162-9B37-E4927335F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3785621-6606-4612-A754-22C295628D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dgm id="{13785621-6606-4612-A754-22C295628D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F68F92D-12D6-44B4-AD28-ED85432532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FF68F92D-12D6-44B4-AD28-ED85432532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304800" y="0"/>
            <a:ext cx="3886200" cy="6858000"/>
            <a:chOff x="192" y="0"/>
            <a:chExt cx="2448" cy="4320"/>
          </a:xfrm>
        </p:grpSpPr>
        <p:sp>
          <p:nvSpPr>
            <p:cNvPr id="32770" name="Rectangle 2"/>
            <p:cNvSpPr>
              <a:spLocks noChangeArrowheads="1"/>
            </p:cNvSpPr>
            <p:nvPr/>
          </p:nvSpPr>
          <p:spPr bwMode="auto">
            <a:xfrm>
              <a:off x="1200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192" y="0"/>
              <a:ext cx="960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2773" name="Picture 5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04" y="0"/>
              <a:ext cx="1536" cy="1728"/>
            </a:xfrm>
            <a:prstGeom prst="rect">
              <a:avLst/>
            </a:prstGeom>
            <a:noFill/>
          </p:spPr>
        </p:pic>
      </p:grp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981200" y="2743200"/>
            <a:ext cx="7162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3600" b="1">
                <a:latin typeface="Calibri" pitchFamily="34" charset="0"/>
              </a:rPr>
              <a:t>   Мы учим не для школы,                         а для жизни.</a:t>
            </a:r>
          </a:p>
          <a:p>
            <a:pPr algn="ctr">
              <a:spcBef>
                <a:spcPct val="20000"/>
              </a:spcBef>
            </a:pPr>
            <a:r>
              <a:rPr lang="ru-RU" sz="3600" b="1">
                <a:latin typeface="Calibri" pitchFamily="34" charset="0"/>
              </a:rPr>
              <a:t>   Не просто дать знания, </a:t>
            </a:r>
          </a:p>
          <a:p>
            <a:pPr algn="ctr">
              <a:spcBef>
                <a:spcPct val="20000"/>
              </a:spcBef>
            </a:pPr>
            <a:r>
              <a:rPr lang="ru-RU" sz="3600" b="1">
                <a:latin typeface="Calibri" pitchFamily="34" charset="0"/>
              </a:rPr>
              <a:t>а научить учиться  –   вот наша задача.</a:t>
            </a:r>
            <a:endParaRPr lang="ru-RU" sz="3600" b="1">
              <a:solidFill>
                <a:srgbClr val="0000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69474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914400" y="285728"/>
            <a:ext cx="82296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7673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Использованная литература: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rgbClr val="7673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1142984"/>
            <a:ext cx="814393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000" dirty="0" smtClean="0">
                <a:latin typeface="Calibri" pitchFamily="34" charset="0"/>
              </a:rPr>
              <a:t>1. </a:t>
            </a:r>
            <a:r>
              <a:rPr lang="ru-RU" sz="2000" dirty="0" err="1" smtClean="0">
                <a:latin typeface="Calibri" pitchFamily="34" charset="0"/>
              </a:rPr>
              <a:t>Загвоздкин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В.К. «Модели компетентности»// Школьные технологии № 3, 2009.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2. Иванов </a:t>
            </a:r>
            <a:r>
              <a:rPr lang="ru-RU" sz="2000" dirty="0" smtClean="0">
                <a:latin typeface="Calibri" pitchFamily="34" charset="0"/>
              </a:rPr>
              <a:t>Д.А. Компетенции и </a:t>
            </a:r>
            <a:r>
              <a:rPr lang="ru-RU" sz="2000" dirty="0" err="1" smtClean="0">
                <a:latin typeface="Calibri" pitchFamily="34" charset="0"/>
              </a:rPr>
              <a:t>компетентностный</a:t>
            </a:r>
            <a:r>
              <a:rPr lang="ru-RU" sz="2000" dirty="0" smtClean="0">
                <a:latin typeface="Calibri" pitchFamily="34" charset="0"/>
              </a:rPr>
              <a:t> подход в современном образовании//Завуч. –2008.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3. Лебедев </a:t>
            </a:r>
            <a:r>
              <a:rPr lang="ru-RU" sz="2000" dirty="0" smtClean="0">
                <a:latin typeface="Calibri" pitchFamily="34" charset="0"/>
              </a:rPr>
              <a:t>О.Е. </a:t>
            </a:r>
            <a:r>
              <a:rPr lang="ru-RU" sz="2000" dirty="0" err="1" smtClean="0">
                <a:latin typeface="Calibri" pitchFamily="34" charset="0"/>
              </a:rPr>
              <a:t>Компетентностный</a:t>
            </a:r>
            <a:r>
              <a:rPr lang="ru-RU" sz="2000" dirty="0" smtClean="0">
                <a:latin typeface="Calibri" pitchFamily="34" charset="0"/>
              </a:rPr>
              <a:t> подход в образовании //Школьные технологии. – 2004.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4. </a:t>
            </a:r>
            <a:r>
              <a:rPr lang="ru-RU" sz="2000" dirty="0" err="1" smtClean="0">
                <a:latin typeface="Calibri" pitchFamily="34" charset="0"/>
              </a:rPr>
              <a:t>Нарикбаева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Л.М., </a:t>
            </a:r>
            <a:r>
              <a:rPr lang="ru-RU" sz="2000" dirty="0" err="1" smtClean="0">
                <a:latin typeface="Calibri" pitchFamily="34" charset="0"/>
              </a:rPr>
              <a:t>Калиева</a:t>
            </a:r>
            <a:r>
              <a:rPr lang="ru-RU" sz="2000" dirty="0" smtClean="0">
                <a:latin typeface="Calibri" pitchFamily="34" charset="0"/>
              </a:rPr>
              <a:t> С.И. Подготовка будущего учителя к работе с одарёнными детьми: Методическое пособие. –  </a:t>
            </a:r>
            <a:r>
              <a:rPr lang="ru-RU" sz="2000" dirty="0" err="1" smtClean="0">
                <a:latin typeface="Calibri" pitchFamily="34" charset="0"/>
              </a:rPr>
              <a:t>Алматы</a:t>
            </a:r>
            <a:r>
              <a:rPr lang="ru-RU" sz="2000" dirty="0" smtClean="0">
                <a:latin typeface="Calibri" pitchFamily="34" charset="0"/>
              </a:rPr>
              <a:t>: Изд-во АГУ им. Абая, 2001. 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5. </a:t>
            </a:r>
            <a:r>
              <a:rPr lang="ru-RU" sz="2000" dirty="0" err="1" smtClean="0">
                <a:latin typeface="Calibri" pitchFamily="34" charset="0"/>
              </a:rPr>
              <a:t>Перминова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Л.М. Минимальное поле функциональной грамотности (из опыта </a:t>
            </a:r>
            <a:r>
              <a:rPr lang="ru-RU" sz="2000" dirty="0" err="1" smtClean="0">
                <a:latin typeface="Calibri" pitchFamily="34" charset="0"/>
              </a:rPr>
              <a:t>С.-Петербургской</a:t>
            </a:r>
            <a:r>
              <a:rPr lang="ru-RU" sz="2000" dirty="0" smtClean="0">
                <a:latin typeface="Calibri" pitchFamily="34" charset="0"/>
              </a:rPr>
              <a:t> школы)//Педагогика. –  1999.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6. «Национальный </a:t>
            </a:r>
            <a:r>
              <a:rPr lang="ru-RU" sz="2000" dirty="0" smtClean="0">
                <a:latin typeface="Calibri" pitchFamily="34" charset="0"/>
              </a:rPr>
              <a:t>план действий на 2012-2016 годы по развитию функциональной грамотности школьников».</a:t>
            </a:r>
          </a:p>
          <a:p>
            <a:pPr lvl="0"/>
            <a:r>
              <a:rPr lang="ru-RU" sz="2000" dirty="0" smtClean="0">
                <a:latin typeface="Calibri" pitchFamily="34" charset="0"/>
              </a:rPr>
              <a:t>7. Педагогический </a:t>
            </a:r>
            <a:r>
              <a:rPr lang="ru-RU" sz="2000" dirty="0" smtClean="0">
                <a:latin typeface="Calibri" pitchFamily="34" charset="0"/>
              </a:rPr>
              <a:t>журнал Казахстана «Коллеги» «Формирование функциональной грамотности как основа развития учебно-познавательной компетентности школьников» (</a:t>
            </a:r>
            <a:r>
              <a:rPr lang="ru-RU" sz="2000" dirty="0" err="1" smtClean="0">
                <a:latin typeface="Calibri" pitchFamily="34" charset="0"/>
              </a:rPr>
              <a:t>collegy.ucoz.ru</a:t>
            </a:r>
            <a:r>
              <a:rPr lang="ru-RU" sz="2000" dirty="0" smtClean="0">
                <a:latin typeface="Calibri" pitchFamily="34" charset="0"/>
              </a:rPr>
              <a:t>).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57200"/>
            <a:ext cx="8534400" cy="3200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4000" b="1" i="1">
                <a:solidFill>
                  <a:srgbClr val="767300"/>
                </a:solidFill>
                <a:latin typeface="Calibri" pitchFamily="34" charset="0"/>
              </a:rPr>
              <a:t>Компетентностно-ориентированные задания</a:t>
            </a:r>
            <a:r>
              <a:rPr lang="ru-RU" sz="4000">
                <a:solidFill>
                  <a:srgbClr val="767300"/>
                </a:solidFill>
                <a:latin typeface="Calibri" pitchFamily="34" charset="0"/>
              </a:rPr>
              <a:t> –</a:t>
            </a:r>
            <a:r>
              <a:rPr lang="ru-RU" sz="4000">
                <a:latin typeface="Calibri" pitchFamily="34" charset="0"/>
              </a:rPr>
              <a:t> </a:t>
            </a:r>
            <a:r>
              <a:rPr lang="ru-RU" sz="4000" b="1">
                <a:latin typeface="Calibri" pitchFamily="34" charset="0"/>
              </a:rPr>
              <a:t>задания, направленные на развитие ключевых компетентностей.</a:t>
            </a:r>
          </a:p>
        </p:txBody>
      </p:sp>
      <p:grpSp>
        <p:nvGrpSpPr>
          <p:cNvPr id="120836" name="Group 4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38" name="Rectangle 6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0839" name="Picture 7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120840" name="AutoShape 8"/>
          <p:cNvSpPr>
            <a:spLocks noChangeArrowheads="1"/>
          </p:cNvSpPr>
          <p:nvPr/>
        </p:nvSpPr>
        <p:spPr bwMode="auto">
          <a:xfrm>
            <a:off x="685800" y="3124200"/>
            <a:ext cx="8229600" cy="2743200"/>
          </a:xfrm>
          <a:prstGeom prst="upArrow">
            <a:avLst>
              <a:gd name="adj1" fmla="val 70833"/>
              <a:gd name="adj2" fmla="val 25579"/>
            </a:avLst>
          </a:prstGeom>
          <a:solidFill>
            <a:srgbClr val="C3C284"/>
          </a:solidFill>
          <a:ln w="9525">
            <a:solidFill>
              <a:srgbClr val="A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«окунуть» учащихся </a:t>
            </a:r>
          </a:p>
          <a:p>
            <a:pPr algn="ctr"/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в решение </a:t>
            </a:r>
          </a:p>
          <a:p>
            <a:pPr algn="ctr"/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«жизненной» </a:t>
            </a:r>
          </a:p>
          <a:p>
            <a:pPr algn="ctr"/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</a:rPr>
              <a:t>задачи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906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ГИА – 9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609600" y="8382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ru-RU" sz="3200" b="1" i="1">
                <a:latin typeface="Calibri" pitchFamily="34" charset="0"/>
              </a:rPr>
              <a:t>В таблице приведены результаты забега шести восьмиклассников на 200 м.</a:t>
            </a:r>
          </a:p>
        </p:txBody>
      </p:sp>
      <p:grpSp>
        <p:nvGrpSpPr>
          <p:cNvPr id="122885" name="Group 5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887" name="Rectangle 7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2888" name="Picture 8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graphicFrame>
        <p:nvGraphicFramePr>
          <p:cNvPr id="123083" name="Group 203"/>
          <p:cNvGraphicFramePr>
            <a:graphicFrameLocks noGrp="1"/>
          </p:cNvGraphicFramePr>
          <p:nvPr>
            <p:ph sz="quarter" idx="3"/>
          </p:nvPr>
        </p:nvGraphicFramePr>
        <p:xfrm>
          <a:off x="533400" y="2438400"/>
          <a:ext cx="8610600" cy="2011680"/>
        </p:xfrm>
        <a:graphic>
          <a:graphicData uri="http://schemas.openxmlformats.org/drawingml/2006/table">
            <a:tbl>
              <a:tblPr/>
              <a:tblGrid>
                <a:gridCol w="1974850"/>
                <a:gridCol w="1149350"/>
                <a:gridCol w="1143000"/>
                <a:gridCol w="1066800"/>
                <a:gridCol w="1066800"/>
                <a:gridCol w="1103313"/>
                <a:gridCol w="1106487"/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</a:rPr>
                        <a:t>Номер дорожки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II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III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IV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VI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</a:rPr>
                        <a:t>Результат (с)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C28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ru-RU" sz="3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28,5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27,8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24,3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84" name="Rectangle 204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724400"/>
            <a:ext cx="8382000" cy="1173163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Tx/>
              <a:buNone/>
            </a:pPr>
            <a:r>
              <a:rPr lang="ru-RU" b="1">
                <a:latin typeface="Calibri" pitchFamily="34" charset="0"/>
              </a:rPr>
              <a:t>Зачёт ставится за результат не более 28,3 с. По каким дорожкам бежали ученики, получившие зачёт?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001000" cy="762000"/>
          </a:xfrm>
        </p:spPr>
        <p:txBody>
          <a:bodyPr/>
          <a:lstStyle/>
          <a:p>
            <a:r>
              <a:rPr lang="ru-RU" b="1" dirty="0" smtClean="0">
                <a:solidFill>
                  <a:srgbClr val="767300"/>
                </a:solidFill>
                <a:latin typeface="Calibri" pitchFamily="34" charset="0"/>
              </a:rPr>
              <a:t>Отличительные признаки </a:t>
            </a:r>
            <a:r>
              <a:rPr lang="ru-RU" b="1" dirty="0">
                <a:solidFill>
                  <a:srgbClr val="767300"/>
                </a:solidFill>
                <a:latin typeface="Calibri" pitchFamily="34" charset="0"/>
              </a:rPr>
              <a:t>КОЗ: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0010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dirty="0">
                <a:latin typeface="Times New Roman" pitchFamily="18" charset="0"/>
              </a:rPr>
              <a:t>     </a:t>
            </a:r>
            <a:endParaRPr lang="ru-RU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533400" y="1066800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имитация жизненной ситуации, деятельностная составляющая;</a:t>
            </a:r>
          </a:p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обучающий характер, адаптация к возрастному уровню учащихся;</a:t>
            </a:r>
          </a:p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предметные умения;</a:t>
            </a:r>
          </a:p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выход за рамки одной образовательной области;</a:t>
            </a:r>
          </a:p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наличие заметно </a:t>
            </a:r>
            <a:r>
              <a:rPr lang="ru-RU" sz="2800" b="1" dirty="0" smtClean="0">
                <a:latin typeface="Calibri" pitchFamily="34" charset="0"/>
              </a:rPr>
              <a:t>большего набора </a:t>
            </a:r>
            <a:r>
              <a:rPr lang="ru-RU" sz="2800" b="1" dirty="0">
                <a:latin typeface="Calibri" pitchFamily="34" charset="0"/>
              </a:rPr>
              <a:t>данных, среди которых могут быть и лишние;</a:t>
            </a:r>
          </a:p>
          <a:p>
            <a:pPr marL="439738" indent="-439738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b="1" dirty="0">
                <a:latin typeface="Calibri" pitchFamily="34" charset="0"/>
              </a:rPr>
              <a:t>часть необходимых данных </a:t>
            </a:r>
            <a:r>
              <a:rPr lang="ru-RU" sz="2800" b="1" dirty="0" smtClean="0">
                <a:latin typeface="Calibri" pitchFamily="34" charset="0"/>
              </a:rPr>
              <a:t>отсутствует.</a:t>
            </a:r>
            <a:endParaRPr lang="ru-RU" sz="2800" b="1" dirty="0">
              <a:latin typeface="Calibri" pitchFamily="34" charset="0"/>
            </a:endParaRPr>
          </a:p>
        </p:txBody>
      </p:sp>
      <p:grpSp>
        <p:nvGrpSpPr>
          <p:cNvPr id="65545" name="Group 9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5548" name="Picture 12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55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55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001000" cy="762000"/>
          </a:xfrm>
        </p:spPr>
        <p:txBody>
          <a:bodyPr/>
          <a:lstStyle/>
          <a:p>
            <a:r>
              <a:rPr lang="ru-RU" b="1">
                <a:solidFill>
                  <a:srgbClr val="767300"/>
                </a:solidFill>
                <a:latin typeface="Calibri" pitchFamily="34" charset="0"/>
              </a:rPr>
              <a:t>Пример задания: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0010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>
                <a:latin typeface="Times New Roman" pitchFamily="18" charset="0"/>
              </a:rPr>
              <a:t>     </a:t>
            </a:r>
            <a:endParaRPr lang="ru-RU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533400" y="1066800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2800" b="1" dirty="0">
                <a:solidFill>
                  <a:srgbClr val="3A3900"/>
                </a:solidFill>
                <a:latin typeface="Calibri" pitchFamily="34" charset="0"/>
              </a:rPr>
              <a:t>Группа юных туристов из пункта А должна прибыть в пункт Б. Для ориентирования им был выдан компас, который оказался сломан. Смогут ли туристы обойтись без компаса? Предложите два способа решения проблемы в случае положительного ответа.</a:t>
            </a:r>
            <a:r>
              <a:rPr lang="ru-RU" sz="2800" b="1" dirty="0">
                <a:solidFill>
                  <a:srgbClr val="767300"/>
                </a:solidFill>
                <a:latin typeface="Calibri" pitchFamily="34" charset="0"/>
              </a:rPr>
              <a:t>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2800" dirty="0">
                <a:latin typeface="Calibri" pitchFamily="34" charset="0"/>
              </a:rPr>
              <a:t>Информационные источники: картосхема, фотография, на которой изображены туристы и представлены условия, в которых они оказались, научно-популярный текст с описанием способов ориентирования. </a:t>
            </a:r>
          </a:p>
        </p:txBody>
      </p:sp>
      <p:grpSp>
        <p:nvGrpSpPr>
          <p:cNvPr id="125957" name="Group 5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5960" name="Picture 8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9" name="AutoShape 9"/>
          <p:cNvSpPr>
            <a:spLocks noChangeArrowheads="1"/>
          </p:cNvSpPr>
          <p:nvPr/>
        </p:nvSpPr>
        <p:spPr bwMode="auto">
          <a:xfrm rot="16200000">
            <a:off x="4191000" y="2895600"/>
            <a:ext cx="2057400" cy="5867400"/>
          </a:xfrm>
          <a:custGeom>
            <a:avLst/>
            <a:gdLst>
              <a:gd name="G0" fmla="+- 16507 0 0"/>
              <a:gd name="G1" fmla="+- 3213 0 0"/>
              <a:gd name="G2" fmla="+- 21600 0 3213"/>
              <a:gd name="G3" fmla="+- 10800 0 3213"/>
              <a:gd name="G4" fmla="+- 21600 0 16507"/>
              <a:gd name="G5" fmla="*/ G4 G3 10800"/>
              <a:gd name="G6" fmla="+- 21600 0 G5"/>
              <a:gd name="T0" fmla="*/ 16507 w 21600"/>
              <a:gd name="T1" fmla="*/ 0 h 21600"/>
              <a:gd name="T2" fmla="*/ 0 w 21600"/>
              <a:gd name="T3" fmla="*/ 10800 h 21600"/>
              <a:gd name="T4" fmla="*/ 16507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507" y="0"/>
                </a:moveTo>
                <a:lnTo>
                  <a:pt x="16507" y="3213"/>
                </a:lnTo>
                <a:lnTo>
                  <a:pt x="3375" y="3213"/>
                </a:lnTo>
                <a:lnTo>
                  <a:pt x="3375" y="18387"/>
                </a:lnTo>
                <a:lnTo>
                  <a:pt x="16507" y="18387"/>
                </a:lnTo>
                <a:lnTo>
                  <a:pt x="1650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213"/>
                </a:moveTo>
                <a:lnTo>
                  <a:pt x="1350" y="18387"/>
                </a:lnTo>
                <a:lnTo>
                  <a:pt x="2700" y="18387"/>
                </a:lnTo>
                <a:lnTo>
                  <a:pt x="2700" y="3213"/>
                </a:lnTo>
                <a:close/>
              </a:path>
              <a:path w="21600" h="21600">
                <a:moveTo>
                  <a:pt x="0" y="3213"/>
                </a:moveTo>
                <a:lnTo>
                  <a:pt x="0" y="18387"/>
                </a:lnTo>
                <a:lnTo>
                  <a:pt x="675" y="18387"/>
                </a:lnTo>
                <a:lnTo>
                  <a:pt x="675" y="3213"/>
                </a:lnTo>
                <a:close/>
              </a:path>
            </a:pathLst>
          </a:custGeom>
          <a:solidFill>
            <a:srgbClr val="C3C28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ru-RU" sz="3200" b="1" dirty="0" err="1" smtClean="0">
                <a:solidFill>
                  <a:srgbClr val="AC0000"/>
                </a:solidFill>
                <a:latin typeface="Calibri" pitchFamily="34" charset="0"/>
              </a:rPr>
              <a:t>компетентностно</a:t>
            </a:r>
            <a:r>
              <a:rPr lang="ru-RU" sz="3200" b="1" dirty="0" smtClean="0">
                <a:solidFill>
                  <a:srgbClr val="AC0000"/>
                </a:solidFill>
                <a:latin typeface="Calibri" pitchFamily="34" charset="0"/>
              </a:rPr>
              <a:t>-</a:t>
            </a:r>
          </a:p>
          <a:p>
            <a:pPr algn="ctr"/>
            <a:r>
              <a:rPr lang="ru-RU" sz="3200" b="1" dirty="0" smtClean="0">
                <a:solidFill>
                  <a:srgbClr val="AC0000"/>
                </a:solidFill>
                <a:latin typeface="Calibri" pitchFamily="34" charset="0"/>
              </a:rPr>
              <a:t>ориентированное </a:t>
            </a:r>
          </a:p>
          <a:p>
            <a:pPr algn="ctr"/>
            <a:r>
              <a:rPr lang="ru-RU" sz="3200" b="1" dirty="0" smtClean="0">
                <a:solidFill>
                  <a:srgbClr val="AC0000"/>
                </a:solidFill>
                <a:latin typeface="Calibri" pitchFamily="34" charset="0"/>
              </a:rPr>
              <a:t>задание </a:t>
            </a:r>
            <a:endParaRPr lang="ru-RU" sz="3200" b="1" dirty="0">
              <a:solidFill>
                <a:srgbClr val="AC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uiExpand="1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868363"/>
          </a:xfrm>
        </p:spPr>
        <p:txBody>
          <a:bodyPr/>
          <a:lstStyle/>
          <a:p>
            <a:r>
              <a:rPr lang="ru-RU" sz="4800" b="1" dirty="0" smtClean="0">
                <a:solidFill>
                  <a:srgbClr val="827F00"/>
                </a:solidFill>
                <a:latin typeface="Calibri" pitchFamily="34" charset="0"/>
              </a:rPr>
              <a:t>КОЗ </a:t>
            </a:r>
            <a:r>
              <a:rPr lang="ru-RU" sz="4800" b="1" dirty="0">
                <a:solidFill>
                  <a:srgbClr val="827F00"/>
                </a:solidFill>
                <a:latin typeface="Calibri" pitchFamily="34" charset="0"/>
              </a:rPr>
              <a:t>позволяют:</a:t>
            </a:r>
            <a:r>
              <a:rPr lang="ru-RU" sz="4800" dirty="0">
                <a:solidFill>
                  <a:srgbClr val="827F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229600" cy="5486400"/>
          </a:xfrm>
        </p:spPr>
        <p:txBody>
          <a:bodyPr/>
          <a:lstStyle/>
          <a:p>
            <a:r>
              <a:rPr lang="ru-RU" sz="2800" b="1" dirty="0">
                <a:latin typeface="Calibri" pitchFamily="34" charset="0"/>
              </a:rPr>
              <a:t>моделировать образовательные ситуации для освоения и применения </a:t>
            </a:r>
            <a:r>
              <a:rPr lang="ru-RU" sz="2800" b="1" dirty="0" smtClean="0">
                <a:latin typeface="Calibri" pitchFamily="34" charset="0"/>
              </a:rPr>
              <a:t>деятельности;</a:t>
            </a:r>
            <a:endParaRPr lang="ru-RU" sz="2800" b="1" dirty="0">
              <a:latin typeface="Calibri" pitchFamily="34" charset="0"/>
            </a:endParaRPr>
          </a:p>
          <a:p>
            <a:r>
              <a:rPr lang="ru-RU" sz="2800" b="1" dirty="0">
                <a:latin typeface="Calibri" pitchFamily="34" charset="0"/>
              </a:rPr>
              <a:t>изучение нового программного материала,  без предварительного объяснения учителя;</a:t>
            </a:r>
          </a:p>
          <a:p>
            <a:r>
              <a:rPr lang="ru-RU" sz="2800" b="1" dirty="0">
                <a:latin typeface="Calibri" pitchFamily="34" charset="0"/>
              </a:rPr>
              <a:t>дополнение </a:t>
            </a:r>
            <a:r>
              <a:rPr lang="ru-RU" sz="2800" b="1" dirty="0" smtClean="0">
                <a:latin typeface="Calibri" pitchFamily="34" charset="0"/>
              </a:rPr>
              <a:t>информации, полученной из учебника информацией из </a:t>
            </a:r>
            <a:r>
              <a:rPr lang="ru-RU" sz="2800" b="1" dirty="0">
                <a:latin typeface="Calibri" pitchFamily="34" charset="0"/>
              </a:rPr>
              <a:t>других источников.</a:t>
            </a:r>
          </a:p>
        </p:txBody>
      </p:sp>
      <p:grpSp>
        <p:nvGrpSpPr>
          <p:cNvPr id="103431" name="Group 7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103428" name="Rectangle 4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430" name="Picture 6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001000" cy="838200"/>
          </a:xfrm>
        </p:spPr>
        <p:txBody>
          <a:bodyPr/>
          <a:lstStyle/>
          <a:p>
            <a:r>
              <a:rPr lang="ru-RU" b="1">
                <a:solidFill>
                  <a:srgbClr val="827F00"/>
                </a:solidFill>
                <a:latin typeface="Calibri" pitchFamily="34" charset="0"/>
              </a:rPr>
              <a:t>Требования к КОЗ:</a:t>
            </a:r>
          </a:p>
        </p:txBody>
      </p: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0" y="0"/>
            <a:ext cx="1219200" cy="6858000"/>
            <a:chOff x="0" y="0"/>
            <a:chExt cx="768" cy="4320"/>
          </a:xfrm>
        </p:grpSpPr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288" y="0"/>
              <a:ext cx="48" cy="432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solidFill>
              <a:srgbClr val="82916F"/>
            </a:solidFill>
            <a:ln w="9525">
              <a:solidFill>
                <a:srgbClr val="82916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4581" name="Picture 5" descr="J023416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768" cy="864"/>
            </a:xfrm>
            <a:prstGeom prst="rect">
              <a:avLst/>
            </a:prstGeom>
            <a:noFill/>
          </p:spPr>
        </p:pic>
      </p:grp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534400" cy="4800600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ru-RU" sz="2800" b="1" dirty="0">
                <a:latin typeface="Calibri" pitchFamily="34" charset="0"/>
              </a:rPr>
              <a:t>продвижение от воспроизведения известного образца к самостоятельному пополнению знания;</a:t>
            </a:r>
          </a:p>
          <a:p>
            <a:pPr marL="533400" indent="-533400">
              <a:lnSpc>
                <a:spcPct val="80000"/>
              </a:lnSpc>
            </a:pPr>
            <a:r>
              <a:rPr lang="ru-RU" sz="2800" b="1" dirty="0">
                <a:latin typeface="Calibri" pitchFamily="34" charset="0"/>
              </a:rPr>
              <a:t>поиск и разработки новых подходов к анализу незнакомой проблемы или ситуации;</a:t>
            </a:r>
          </a:p>
          <a:p>
            <a:pPr marL="533400" indent="-533400">
              <a:lnSpc>
                <a:spcPct val="80000"/>
              </a:lnSpc>
            </a:pPr>
            <a:r>
              <a:rPr lang="ru-RU" sz="2800" b="1" dirty="0">
                <a:latin typeface="Calibri" pitchFamily="34" charset="0"/>
              </a:rPr>
              <a:t>создание письменного или устного связного </a:t>
            </a:r>
            <a:r>
              <a:rPr lang="ru-RU" sz="2800" b="1" dirty="0" smtClean="0">
                <a:latin typeface="Calibri" pitchFamily="34" charset="0"/>
              </a:rPr>
              <a:t>высказывания </a:t>
            </a:r>
            <a:r>
              <a:rPr lang="ru-RU" sz="2800" b="1" dirty="0">
                <a:latin typeface="Calibri" pitchFamily="34" charset="0"/>
              </a:rPr>
              <a:t>с заданными </a:t>
            </a:r>
            <a:r>
              <a:rPr lang="ru-RU" sz="2800" b="1" dirty="0" smtClean="0">
                <a:latin typeface="Calibri" pitchFamily="34" charset="0"/>
              </a:rPr>
              <a:t>параметрами;</a:t>
            </a:r>
            <a:endParaRPr lang="ru-RU" sz="2800" b="1" dirty="0">
              <a:latin typeface="Calibri" pitchFamily="34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ru-RU" sz="2800" b="1" dirty="0">
                <a:latin typeface="Calibri" pitchFamily="34" charset="0"/>
              </a:rPr>
              <a:t>разумное и оправданное использование ИКТ.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1963</Words>
  <Application>Microsoft Office PowerPoint</Application>
  <PresentationFormat>Экран (4:3)</PresentationFormat>
  <Paragraphs>337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Оформление по умолчанию</vt:lpstr>
      <vt:lpstr>Слайд 1</vt:lpstr>
      <vt:lpstr>Слайд 2</vt:lpstr>
      <vt:lpstr>Виды заданий</vt:lpstr>
      <vt:lpstr>Слайд 4</vt:lpstr>
      <vt:lpstr>ГИА – 9</vt:lpstr>
      <vt:lpstr>Отличительные признаки КОЗ:</vt:lpstr>
      <vt:lpstr>Пример задания:</vt:lpstr>
      <vt:lpstr>КОЗ позволяют: </vt:lpstr>
      <vt:lpstr>Требования к КОЗ:</vt:lpstr>
      <vt:lpstr>Слайд 10</vt:lpstr>
      <vt:lpstr>Структура КОЗ</vt:lpstr>
      <vt:lpstr>Алгоритм проектирования КОЗ</vt:lpstr>
      <vt:lpstr>Пример КОЗ</vt:lpstr>
      <vt:lpstr>КОЗ содержат:</vt:lpstr>
      <vt:lpstr>Задание «Гоночная машина» </vt:lpstr>
      <vt:lpstr>Задание «Гоночная машина» </vt:lpstr>
      <vt:lpstr>Задание «Гоночная машина» </vt:lpstr>
      <vt:lpstr>Задание «Гоночная машина» </vt:lpstr>
      <vt:lpstr>Уровни КОЗ</vt:lpstr>
      <vt:lpstr>I. Задача «Увеличение роста» </vt:lpstr>
      <vt:lpstr>I. Задача «Увеличение роста» </vt:lpstr>
      <vt:lpstr>II. Задача «Скейтборд» </vt:lpstr>
      <vt:lpstr>II. Задача «Скейтборд» </vt:lpstr>
      <vt:lpstr>II. Задача «Скейтборд» </vt:lpstr>
      <vt:lpstr>II. Задача «Увеличение роста» </vt:lpstr>
      <vt:lpstr>III. Задача «Скейтборд» </vt:lpstr>
      <vt:lpstr>III. Задача «Скейтборд» </vt:lpstr>
      <vt:lpstr>III. Задача «Садовник» </vt:lpstr>
      <vt:lpstr>III. Задача «Садовник» </vt:lpstr>
      <vt:lpstr>Примеры КОЗ:</vt:lpstr>
      <vt:lpstr>Примеры КОЗ:</vt:lpstr>
      <vt:lpstr>Примеры КОЗ:</vt:lpstr>
      <vt:lpstr>Примеры КОЗ:</vt:lpstr>
      <vt:lpstr>Примеры КОЗ:</vt:lpstr>
      <vt:lpstr>Использование КОЗ: </vt:lpstr>
      <vt:lpstr>Слайд 36</vt:lpstr>
      <vt:lpstr>Слайд 37</vt:lpstr>
    </vt:vector>
  </TitlesOfParts>
  <Company>ynoipkro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КОЗ</dc:title>
  <dc:creator>Козак Т.И.</dc:creator>
  <cp:lastModifiedBy>Admin</cp:lastModifiedBy>
  <cp:revision>47</cp:revision>
  <dcterms:created xsi:type="dcterms:W3CDTF">2008-11-24T09:50:18Z</dcterms:created>
  <dcterms:modified xsi:type="dcterms:W3CDTF">2014-08-29T13:52:00Z</dcterms:modified>
</cp:coreProperties>
</file>