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289" r:id="rId4"/>
    <p:sldId id="290" r:id="rId5"/>
    <p:sldId id="291" r:id="rId6"/>
    <p:sldId id="293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4" r:id="rId15"/>
    <p:sldId id="300" r:id="rId16"/>
    <p:sldId id="301" r:id="rId17"/>
    <p:sldId id="302" r:id="rId18"/>
    <p:sldId id="303" r:id="rId19"/>
    <p:sldId id="305" r:id="rId20"/>
    <p:sldId id="306" r:id="rId21"/>
    <p:sldId id="288" r:id="rId22"/>
    <p:sldId id="307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47DEA6-0FE0-4E9C-9146-6AFB5764BCB8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A58A84-EFAC-45D6-A5CC-3AF0E12EF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8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3952-2FEE-49E6-BA60-5034F9508F86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0F9D-A7D0-4974-A357-E4D1D30B7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4893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7A57-F6E4-4C82-9C89-A1BF35B8951B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1E97-734C-4CC0-B19E-90ED949B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247112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A459-7DAE-4755-9DBF-55E78364C77E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F39C-339B-408E-B42A-69763E75E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88986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8348-86EE-41C0-954A-7A0CACCDC4B1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A8956-A181-43D2-9524-09110564FC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4536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F791-7F8C-45C0-9351-2E9C16C998A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65F8-28AF-4769-817F-A25006415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069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BCF8-E1D4-4F5E-9752-FAC65292605F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F951-6089-4A71-8136-A549D3C4C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8591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370E-312F-4F74-A0FD-933FD03C0271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1BD-9EE5-4524-AB33-3A498F333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99956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56E3-7F5C-44AD-BB75-9D01F51ECDB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71CB-D495-41E2-B4BF-A9F9AA463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81634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A5FBF-62C0-44AA-A748-23B3D20643D7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A006-B698-4213-8EC7-38A467E7C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5920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9680-1191-4E9B-BB71-5FBD51681DD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FD32A-AC75-4792-8CFD-059B57442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61397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FA73-233F-436A-A444-FB34096540D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5141-B27D-4646-8A89-EF5E950A9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5431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47001-1960-483B-8FDD-14DF3A202C48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5E8406-BC51-4C71-8610-34743B9FE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hyperlink" Target="http://img0.liveinternet.ru/images/attach/c/1/55/855/55855789_derevo_copy.gi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F%D0%BF%D0%BE%D0%BD%D1%81%D0%BA%D0%B0%D1%8F_%D1%87%D0%B0%D0%B9%D0%BD%D0%B0%D1%8F_%D1%86%D0%B5%D1%80%D0%B5%D0%BC%D0%BE%D0%BD%D0%B8%D1%8F" TargetMode="External"/><Relationship Id="rId2" Type="http://schemas.openxmlformats.org/officeDocument/2006/relationships/hyperlink" Target="https://ru.wikipedia.org/wiki/%D0%98%D0%BA%D0%B5%D0%B1%D0%B0%D0%BD%D0%B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144000" cy="416524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batC" pitchFamily="2" charset="0"/>
                <a:ea typeface="Times New Roman" panose="02020603050405020304" pitchFamily="18" charset="0"/>
              </a:rPr>
              <a:t> </a:t>
            </a:r>
            <a:r>
              <a:rPr lang="ru-RU" sz="4000" b="1" i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Тема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: </a:t>
            </a:r>
          </a:p>
          <a:p>
            <a:pPr algn="ctr" eaLnBrk="1" hangingPunct="1">
              <a:lnSpc>
                <a:spcPts val="6500"/>
              </a:lnSpc>
              <a:defRPr/>
            </a:pPr>
            <a:r>
              <a:rPr lang="ru-RU" sz="6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ea typeface="Times New Roman" panose="02020603050405020304" pitchFamily="18" charset="0"/>
              </a:rPr>
              <a:t>Многообразие и национальная самобытность культуры</a:t>
            </a:r>
            <a:endParaRPr lang="ru-RU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075" name="Picture 4" descr="http://rnd.urpur.ru/files/2012/12/gjel-e1356447087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5797004" cy="23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50" y="188913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50" y="5949280"/>
            <a:ext cx="5096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Простота и от­сутствие вычурности становятся важнейшей целью художника.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обычный, обыденный предмет в руках умельца способен превратиться в подлинное произведение искусства.</a:t>
            </a:r>
          </a:p>
        </p:txBody>
      </p:sp>
      <p:pic>
        <p:nvPicPr>
          <p:cNvPr id="62470" name="Picture 6" descr="http://1.bp.blogspot.com/-6o-WBy7oPXg/T_spTZBMwUI/AAAAAAAAAmA/uI1KtcAVYVY/s1600/bonsa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2207" y="1700808"/>
            <a:ext cx="5256584" cy="478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http://3.bp.blogspot.com/_mfWn1BU0zQ0/Sz8Q9MbVSRI/AAAAAAAAByM/Jvs_byu5XkI/s400/2996913092_3ab6be31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589" y="1700808"/>
            <a:ext cx="3662323" cy="478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50000"/>
            <a:ext cx="9144000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1900"/>
              </a:lnSpc>
              <a:defRPr/>
            </a:pPr>
            <a:r>
              <a:rPr lang="ru-RU" b="1" i="1" spc="-1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Бонса́й</a:t>
            </a:r>
            <a:r>
              <a:rPr lang="ru-RU" b="1" i="1" spc="-1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искусство выращивания копии настоящего дерева в миниатюре.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3" y="317500"/>
            <a:ext cx="578485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Принципом стано­вится первозданная красота самого предмета, еще не подвергнутая худо­жественной обработке. </a:t>
            </a:r>
          </a:p>
        </p:txBody>
      </p:sp>
      <p:pic>
        <p:nvPicPr>
          <p:cNvPr id="63490" name="Picture 2" descr="http://cs3.livemaster.ru/zhurnalfoto/a/6/6/1303021707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7" y="1997048"/>
            <a:ext cx="6001569" cy="44988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381750"/>
            <a:ext cx="91551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</a:t>
            </a:r>
            <a:r>
              <a:rPr lang="ru-RU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бонсеки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Камень на лотке</a:t>
            </a:r>
          </a:p>
        </p:txBody>
      </p:sp>
      <p:pic>
        <p:nvPicPr>
          <p:cNvPr id="63494" name="Picture 6" descr="http://img0.liveinternet.ru/images/attach/c/1/50/459/50459181_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8144" y="101240"/>
            <a:ext cx="3226139" cy="35437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38838" y="3929063"/>
            <a:ext cx="32416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Недосказанность и неза­вершённость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становятся важнейшим критерием его художественности.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4413" y="404813"/>
            <a:ext cx="4284662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традиционной чайной церемонии, сложилась </a:t>
            </a:r>
            <a:r>
              <a:rPr lang="ru-RU" sz="2400" b="1" spc="-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особая куль­тура восприятия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предметов, основанная </a:t>
            </a:r>
          </a:p>
          <a:p>
            <a:pPr algn="ctr" eaLnBrk="1" hangingPunct="1">
              <a:lnSpc>
                <a:spcPts val="27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метафорическом мышлении. </a:t>
            </a:r>
          </a:p>
        </p:txBody>
      </p:sp>
      <p:pic>
        <p:nvPicPr>
          <p:cNvPr id="64516" name="Picture 4" descr="http://www.edemvtokyo.ru/japanstory/people/big/teahous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140968"/>
            <a:ext cx="4806114" cy="36484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magarden.ru/images/phocagallery/stati/13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3203" y="2724999"/>
            <a:ext cx="4256252" cy="338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2350" y="5975350"/>
            <a:ext cx="30765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 чайной церемонии</a:t>
            </a:r>
          </a:p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(чайные домики)</a:t>
            </a:r>
          </a:p>
        </p:txBody>
      </p:sp>
      <p:pic>
        <p:nvPicPr>
          <p:cNvPr id="8" name="Picture 2" descr="C:\Users\User\Desktop\Новая папка\114920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38" y="45209"/>
            <a:ext cx="4871442" cy="312207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3644900"/>
            <a:ext cx="4365625" cy="2913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spc="-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комнате полумрак: низкая кры­ша почти не пропускает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света, в интерьере нет ничего лишнего. </a:t>
            </a:r>
          </a:p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всем печать старины, дыхание вечности. </a:t>
            </a:r>
          </a:p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 обязательно привлечет асимметрия.</a:t>
            </a:r>
          </a:p>
        </p:txBody>
      </p:sp>
      <p:pic>
        <p:nvPicPr>
          <p:cNvPr id="65540" name="Picture 4" descr="http://img.travel.ru/images2/2011/03/object187812/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5" y="3501008"/>
            <a:ext cx="4810394" cy="324036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User\Desktop\Новая папка\59225567_1274264681_ryeyg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89016"/>
            <a:ext cx="4248472" cy="3384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4" name="Picture 18" descr="http://www.rozamira.com/netcat/dthumb_61_55095_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3" y="104477"/>
            <a:ext cx="4779660" cy="3384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i.sunhome.ru/foto/204/chaynaya_tseremoniya_v_yapo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67" y="3302426"/>
            <a:ext cx="5204021" cy="345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blogerov.net/img/291009/tea/te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11" y="198532"/>
            <a:ext cx="4644000" cy="309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://2.bp.blogspot.com/-iIbPyzdYuAk/UM0IJAHwWqI/AAAAAAAAJ4I/Y_U6CpVVQp8/s1600/%D1%87%D0%B0%D0%B9%D0%BD%D0%B0%D1%8F-%D1%86%D0%B5%D1%80%D0%B5%D0%BC%D0%BE%D0%BD%D0%B8%D1%8F-%D0%B2-%D0%AF%D0%BF%D0%BE%D0%BD%D0%B8%D0%B8_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64088" y="2564904"/>
            <a:ext cx="3533775" cy="417646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0" y="333375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Асимметрия присутству­ет и в предметах, используемых в чайной церемо­нии. Таковы грубоватые чашки 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неправильной формы, </a:t>
            </a:r>
            <a:r>
              <a:rPr lang="ru-RU" sz="2400" b="1" spc="-6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нерав-номерно</a:t>
            </a:r>
            <a:r>
              <a:rPr lang="ru-RU" sz="24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по­крытые глазурью.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38" y="333375"/>
            <a:ext cx="9144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 же художественные принципы используются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икебане - искус­стве расстановки цветов в вазах,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создании цветочных композиций. </a:t>
            </a:r>
          </a:p>
        </p:txBody>
      </p:sp>
      <p:pic>
        <p:nvPicPr>
          <p:cNvPr id="66562" name="Picture 2" descr="http://img0.liveinternet.ru/images/attach/c/8/99/825/99825390_ik1aa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896" y="1701368"/>
            <a:ext cx="5400600" cy="50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www.irkutsk-350.ru/upload/iblock/b07/kyozewy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672410"/>
            <a:ext cx="3648930" cy="50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6238" y="6343650"/>
            <a:ext cx="1193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Икебана 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3" y="4365625"/>
            <a:ext cx="547211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из деталей должна наиболее полно передать философские раздумья человека о своем месте в мирозда­нии и о смысле бытия. </a:t>
            </a:r>
          </a:p>
        </p:txBody>
      </p:sp>
      <p:pic>
        <p:nvPicPr>
          <p:cNvPr id="68612" name="Picture 4" descr="http://img1.liveinternet.ru/images/attach/c/2/64/198/64198003_hi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674" y="2092113"/>
            <a:ext cx="3568204" cy="47508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525" y="333375"/>
            <a:ext cx="3419475" cy="1758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 икебаны символично.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нем воплощаются три начала: Небо, Земля и Человек. </a:t>
            </a:r>
            <a:endParaRPr lang="ru-RU" sz="2400" dirty="0"/>
          </a:p>
        </p:txBody>
      </p:sp>
      <p:pic>
        <p:nvPicPr>
          <p:cNvPr id="6" name="Picture 2" descr="http://sob.ru/upimg/issue/3049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2" y="223410"/>
            <a:ext cx="5773988" cy="399767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gravura-online.ru/images/stories/virtuemart/product/515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1293" y="3068960"/>
            <a:ext cx="2953845" cy="374008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http://www.saison-group.ru/images/2011/12/21/DSC_047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7" y="1457447"/>
            <a:ext cx="2515979" cy="44918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http://4.bp.blogspot.com/-HW48IaG-W64/UJ4ie_aOC3I/AAAAAAAAJ2E/BvxtxrpB6B8/s320/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8351" y="87015"/>
            <a:ext cx="4566244" cy="29819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http://phytodesign.itop.net/uplImg/photo/pfyto/%D0%98%D0%BA%D0%B5%D0%B1%D0%B0%D0%BD%D0%B0%20%D1%86%D0%B2%20%D1%81%D0%B0%D0%BA%D1%83%D1%80%D0%B0%2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4199" y="3043673"/>
            <a:ext cx="4006164" cy="37653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588" y="333375"/>
            <a:ext cx="45735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Символичен выбор растений и цветов.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513" y="5949950"/>
            <a:ext cx="26685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Сосна и роза -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долголетие</a:t>
            </a:r>
            <a:endParaRPr lang="ru-RU" sz="2400" i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0" y="1446213"/>
            <a:ext cx="31432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Бамбук -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и процветание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30738" y="146050"/>
            <a:ext cx="27495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Хризантема 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орхидея -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8263" y="3092450"/>
            <a:ext cx="22034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Магнолия - </a:t>
            </a:r>
            <a:r>
              <a:rPr lang="ru-RU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духовная чистота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350"/>
            <a:ext cx="9144000" cy="1425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Красота недосказанности присутствует в искусстве японских садов.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Символический «сухой» сад представлен особым расположе­нием камней, кустарников и деревьев. Он монохромен (одноцветен), строг и аскетичен. </a:t>
            </a:r>
          </a:p>
        </p:txBody>
      </p:sp>
      <p:pic>
        <p:nvPicPr>
          <p:cNvPr id="70658" name="Picture 2" descr="http://1dacha-sad.com/wp-content/uploads/2011/03/00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707861"/>
            <a:ext cx="7569850" cy="50550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4213" y="6237288"/>
            <a:ext cx="15589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Сухой сад </a:t>
            </a: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460375"/>
            <a:ext cx="38877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несколько видов японских садов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8325" y="6319838"/>
            <a:ext cx="12668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Сад мхов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3" descr="C:\Users\пользователь\Desktop\Japanese_gardens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4964" y="3492203"/>
            <a:ext cx="4714909" cy="324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450" y="5949950"/>
            <a:ext cx="20621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Холмистый сад</a:t>
            </a:r>
          </a:p>
        </p:txBody>
      </p:sp>
      <p:pic>
        <p:nvPicPr>
          <p:cNvPr id="71684" name="Picture 4" descr="http://www.orengeisha.ru/img/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4964" y="116632"/>
            <a:ext cx="4738893" cy="33035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82838" y="1974850"/>
            <a:ext cx="2011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чайной церемонии</a:t>
            </a:r>
          </a:p>
        </p:txBody>
      </p:sp>
      <p:pic>
        <p:nvPicPr>
          <p:cNvPr id="10" name="Picture 2" descr="C:\Users\User\Desktop\Новая папка\Холмистый сад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385" y="2707825"/>
            <a:ext cx="4321579" cy="338547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350"/>
            <a:ext cx="9144000" cy="38084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Проверка домашнего задания:</a:t>
            </a:r>
          </a:p>
          <a:p>
            <a:pPr marL="504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spc="-7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легенда ассоциируется с разобщенностью людей? </a:t>
            </a:r>
          </a:p>
          <a:p>
            <a:pPr marL="504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единство и многообразие мировой культуры?</a:t>
            </a:r>
          </a:p>
          <a:p>
            <a:pPr marL="504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spc="-9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Мировом древе .  </a:t>
            </a:r>
          </a:p>
          <a:p>
            <a:pPr marL="504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представляли его в древности народы.                  Что оно воплощает? </a:t>
            </a:r>
          </a:p>
          <a:p>
            <a:pPr marL="504000" indent="-324000" eaLnBrk="1" hangingPunct="1"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Назвать основные части Мирового древа.</a:t>
            </a:r>
          </a:p>
          <a:p>
            <a:pPr marL="504000" indent="-324000" eaLnBrk="1" hangingPunct="1"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дерево представлено у славянских народов в качестве Мирового древа? </a:t>
            </a:r>
          </a:p>
        </p:txBody>
      </p:sp>
      <p:pic>
        <p:nvPicPr>
          <p:cNvPr id="3" name="Picture 5" descr="http://www.abc-people.com/phenomenons/mysteries/b-3-1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580" y="3989948"/>
            <a:ext cx="1872260" cy="27888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C:\Users\User\Documents\Документы\2009-  учебные года\Планы\МХК\Уроки\Картинки\еврипид.gif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37" t="7143" r="15207" b="6770"/>
          <a:stretch/>
        </p:blipFill>
        <p:spPr bwMode="auto">
          <a:xfrm>
            <a:off x="2169305" y="4012946"/>
            <a:ext cx="1928198" cy="27428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Картинка 41 из 195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751" y="3908713"/>
            <a:ext cx="2016224" cy="28595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Desktop\бог Один.jp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675752"/>
            <a:ext cx="2415281" cy="30924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0213" y="333375"/>
            <a:ext cx="4940300" cy="2835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задача художника заключается в наиболее </a:t>
            </a:r>
            <a:r>
              <a:rPr lang="ru-RU" sz="2400" b="1" spc="-7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выра-зительной</a:t>
            </a:r>
            <a:r>
              <a:rPr lang="ru-RU" sz="2400" b="1" spc="-7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группировке камней. </a:t>
            </a:r>
          </a:p>
          <a:p>
            <a:pPr algn="ctr" eaLnBrk="1" hangingPunct="1">
              <a:lnSpc>
                <a:spcPts val="2600"/>
              </a:lnSpc>
              <a:spcAft>
                <a:spcPts val="60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Большие и мелкие камни располагаются напо­миная естественный горный архипелаг, реки или бьющиеся о скалы воды океана. </a:t>
            </a:r>
          </a:p>
        </p:txBody>
      </p:sp>
      <p:pic>
        <p:nvPicPr>
          <p:cNvPr id="72706" name="Picture 2" descr="http://www.aikidoka.ru/uploads/posts/2008-12/1228999528_japan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429000"/>
            <a:ext cx="4591544" cy="334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http://1dacha-sad.com/wp-content/uploads/2011/03/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02" y="189000"/>
            <a:ext cx="4319999" cy="324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http://xn----7sbaab4a7amfl0ai8m.xn--p1ai/rrr/jardin%20japones%20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8232" y="3225824"/>
            <a:ext cx="4478336" cy="358755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950" y="188913"/>
            <a:ext cx="16684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Сад камней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90500"/>
            <a:ext cx="6032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1270" eaLnBrk="1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125" y="765175"/>
            <a:ext cx="8993188" cy="2563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4000" indent="-324000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означает термин «многообразие культур»?</a:t>
            </a:r>
          </a:p>
          <a:p>
            <a:pPr marL="324000" indent="-324000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проявляется многообразие культуры?</a:t>
            </a:r>
          </a:p>
          <a:p>
            <a:pPr marL="324000" indent="-324000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чайной церемонии.</a:t>
            </a:r>
          </a:p>
          <a:p>
            <a:pPr marL="324000" indent="-324000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2400" b="1" spc="-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икебана? Что означают ее составные части?</a:t>
            </a:r>
          </a:p>
          <a:p>
            <a:pPr marL="324000" indent="-324000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Каково значение  японских садов? Назовите их виды.</a:t>
            </a:r>
          </a:p>
          <a:p>
            <a:pPr marL="324000" indent="-324000" eaLnBrk="1" hangingPunct="1">
              <a:spcAft>
                <a:spcPts val="40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особенности русской культуры вы знаете?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3284984"/>
            <a:ext cx="2546484" cy="3312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4" descr="http://www.irkutsk-350.ru/upload/iblock/b07/kyozewy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420" y="3501008"/>
            <a:ext cx="2148596" cy="331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dacha-sad.com/wp-content/uploads/2011/03/00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3501008"/>
            <a:ext cx="2453714" cy="331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sielbysam.ru/articles/for_tea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284984"/>
            <a:ext cx="1968313" cy="331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 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«Мировая художественная культура». 7-9 классы: Базовый уровень. 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Москва. Дрофа. 2010 год.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 </a:t>
            </a: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художественной культуры (поурочное планирование), 8 класс. </a:t>
            </a:r>
            <a:r>
              <a:rPr lang="ru-RU" sz="20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Н.Н.Куцман</a:t>
            </a: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Волгоград. Корифей. 2009 год.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Википедия – 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://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ru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wikipedia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.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org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wiki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/%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0%98%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5%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0</a:t>
            </a:r>
            <a:endParaRPr lang="ru-RU" sz="11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Википедия –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https://ru.wikipedia.org/wiki/%D0%AF%D0%BF%D0%BE%D0%BD%D1%81%D0%BA%D0%B0%D1%8F_%D1%87%D0%B0%D0%B9%D0%BD%D0%B0%D1%8F_%D1%86%D0%B5%D1%80%D0%B5%D0%BC%D0%BE%D0%BD%D0%B8%D1%8F</a:t>
            </a:r>
            <a:endParaRPr lang="ru-RU" sz="11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29679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375" y="534988"/>
            <a:ext cx="5205413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Единство мировой культуры в то же время предполагает многообра­зие культур.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культуре любого народа есть «всё», но есть и наиболее характерные для неё черты и особенности.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888" y="4149725"/>
            <a:ext cx="4973637" cy="2262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spcAft>
                <a:spcPts val="60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CTT" pitchFamily="2" charset="0"/>
              </a:rPr>
              <a:t>«Противоречивость сближает, разнообразие порождает прекрасней­шую гармонию». </a:t>
            </a:r>
          </a:p>
          <a:p>
            <a:pPr algn="r" eaLnBrk="1" hangingPunct="1"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Гречес­кий философ Гераклит (конец </a:t>
            </a:r>
            <a:r>
              <a:rPr 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начало </a:t>
            </a:r>
            <a:r>
              <a:rPr lang="en-US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 до н.э.)</a:t>
            </a:r>
          </a:p>
        </p:txBody>
      </p:sp>
      <p:pic>
        <p:nvPicPr>
          <p:cNvPr id="57346" name="Picture 2" descr="http://tainy-kultury.ru/pics/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15769"/>
            <a:ext cx="3516758" cy="35167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3356992"/>
            <a:ext cx="3479985" cy="338437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375"/>
            <a:ext cx="5795963" cy="6607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Познание культур других народов, необходимо для постижения единства миро­вой цивилизации. </a:t>
            </a: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spcAft>
                <a:spcPts val="1200"/>
              </a:spcAft>
              <a:defRPr/>
            </a:pP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defRPr/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defRPr/>
            </a:pP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600"/>
              </a:lnSpc>
              <a:spcBef>
                <a:spcPts val="600"/>
              </a:spcBef>
              <a:defRPr/>
            </a:pP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ts val="2500"/>
              </a:lnSpc>
              <a:spcBef>
                <a:spcPts val="60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Когда-то многоязычие и разнообразие было послано человечеству как на­казание, а теперь от многообразия культур мир и жизнь человека становятся только богаче и интереснее.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137127"/>
            <a:ext cx="3327831" cy="66556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913" y="1341438"/>
            <a:ext cx="4402137" cy="34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6738" y="549275"/>
            <a:ext cx="47672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Многообразие культур проявляется в природной сущности челове­ка творить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свое, непохожее и оригинальное.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Однообразие всегда было чуждо ему.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5027613"/>
            <a:ext cx="57610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 это проявляется в художественном твор­честве. </a:t>
            </a:r>
          </a:p>
          <a:p>
            <a:pPr algn="r" eaLnBrk="1" hangingPunct="1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нём не существует одинаковых творений искусства.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" y="3578225"/>
            <a:ext cx="5770563" cy="1139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GothicCTT" pitchFamily="2" charset="0"/>
              </a:rPr>
              <a:t>«Когда все мыслят одинаково, значит не мыс­лит никто». 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Немецкий философ Г.В. Гегель (1770-1831)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460622" cy="32403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920849"/>
            <a:ext cx="2826215" cy="384188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6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6513" y="549275"/>
            <a:ext cx="5276850" cy="2759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Неповторимость и уникальность каждой культуры означает их равноправие.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 небольшие народы создали свою оригинальную культуру, где  нашли отражение природные условия жизни, нравы, обычаи </a:t>
            </a:r>
          </a:p>
          <a:p>
            <a:pPr algn="ctr" eaLnBrk="1" hangingPunct="1">
              <a:lnSpc>
                <a:spcPts val="26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традиции данного народа.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0" y="3243263"/>
            <a:ext cx="347821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2" y="100500"/>
            <a:ext cx="3864956" cy="44086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4463" y="4586288"/>
            <a:ext cx="5291137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культуры составляют единую и в то же время пёструю, многокрасочную мозаику, которую невоз­можно превратить в одноцветное полотно.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94288" y="1017588"/>
            <a:ext cx="3833812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японских мастеров были свои представления о Красоте, отличные от её понимания древними греками или китайцами. </a:t>
            </a:r>
          </a:p>
          <a:p>
            <a:pPr algn="ctr" eaLnBrk="1" hangingPunct="1">
              <a:spcAft>
                <a:spcPts val="0"/>
              </a:spcAft>
              <a:tabLst>
                <a:tab pos="180340" algn="l"/>
              </a:tabLst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японского искусства - это путь постижения Красоты через незамет­ное и первозданное. </a:t>
            </a:r>
          </a:p>
        </p:txBody>
      </p:sp>
      <p:pic>
        <p:nvPicPr>
          <p:cNvPr id="59394" name="Picture 2" descr="http://venividi.ru/files/_edit01/007/313381579_cb60b8ad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4914546" cy="655272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826" y="1412776"/>
            <a:ext cx="9073257" cy="511256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1588" y="260350"/>
            <a:ext cx="9144001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ts val="26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Японскому искусству присущи решимость</a:t>
            </a:r>
          </a:p>
          <a:p>
            <a:pPr algn="ctr" eaLnBrk="1" hangingPunct="1">
              <a:lnSpc>
                <a:spcPts val="26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покорять и преоб­разовывать природу, </a:t>
            </a:r>
          </a:p>
          <a:p>
            <a:pPr algn="ctr" eaLnBrk="1" hangingPunct="1">
              <a:lnSpc>
                <a:spcPts val="26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жить в гармонии с ней.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573213"/>
            <a:ext cx="4627562" cy="3440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- весной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Кукушка - летом.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- луна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spc="-10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Чистый и холодный снег -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Зимой.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spc="-120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останется после меня?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- весной,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Кукушка - в горах,</a:t>
            </a:r>
          </a:p>
          <a:p>
            <a:pPr eaLnBrk="1" hangingPunct="1">
              <a:lnSpc>
                <a:spcPts val="2500"/>
              </a:lnSpc>
              <a:spcAft>
                <a:spcPts val="0"/>
              </a:spcAft>
              <a:tabLst>
                <a:tab pos="180340" algn="l"/>
              </a:tabLs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Осенью - листья клена,</a:t>
            </a:r>
          </a:p>
          <a:p>
            <a:pPr eaLnBrk="1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Догену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(1200-1253) </a:t>
            </a:r>
          </a:p>
          <a:p>
            <a:pPr eaLnBrk="1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(Перевод Н. Конрада)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5350" y="1196975"/>
            <a:ext cx="4348163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Японские художники никогда не диктуют свою волю тому веществу, которое служит первоосновой произведения искусства. Они выявляют красоту, заложенную самой природой.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«Не сотвори, а найди и открой» -таков их девиз. </a:t>
            </a:r>
          </a:p>
        </p:txBody>
      </p:sp>
      <p:pic>
        <p:nvPicPr>
          <p:cNvPr id="61442" name="Picture 2" descr="File:Hirosakij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11643"/>
            <a:ext cx="4501138" cy="63137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2788" y="6381750"/>
            <a:ext cx="37877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Замок Хиросаки. 1611г. Япония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857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AdverGothicCTT</vt:lpstr>
      <vt:lpstr>ArbatC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87</cp:revision>
  <dcterms:created xsi:type="dcterms:W3CDTF">2010-09-16T07:45:33Z</dcterms:created>
  <dcterms:modified xsi:type="dcterms:W3CDTF">2016-01-19T09:51:38Z</dcterms:modified>
</cp:coreProperties>
</file>