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59" r:id="rId4"/>
    <p:sldId id="293" r:id="rId5"/>
    <p:sldId id="294" r:id="rId6"/>
    <p:sldId id="295" r:id="rId7"/>
    <p:sldId id="304" r:id="rId8"/>
    <p:sldId id="291" r:id="rId9"/>
    <p:sldId id="261" r:id="rId10"/>
    <p:sldId id="296" r:id="rId11"/>
    <p:sldId id="297" r:id="rId12"/>
    <p:sldId id="298" r:id="rId13"/>
    <p:sldId id="299" r:id="rId14"/>
    <p:sldId id="266" r:id="rId15"/>
    <p:sldId id="285" r:id="rId16"/>
    <p:sldId id="300" r:id="rId17"/>
    <p:sldId id="301" r:id="rId18"/>
    <p:sldId id="280" r:id="rId19"/>
    <p:sldId id="305" r:id="rId20"/>
    <p:sldId id="306" r:id="rId21"/>
    <p:sldId id="307" r:id="rId22"/>
    <p:sldId id="308" r:id="rId23"/>
    <p:sldId id="309" r:id="rId24"/>
    <p:sldId id="275" r:id="rId25"/>
    <p:sldId id="310" r:id="rId26"/>
    <p:sldId id="302" r:id="rId27"/>
    <p:sldId id="311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3E8B99-E7A6-4CFB-85B4-C18B91A5E8BE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CC3EA5-1452-4F68-BD5D-99F8C533D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AF0E72-A89B-4A92-8A56-17E4511F6CCB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4517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8A5F70-CEB6-44EE-9870-4E7634BE2A18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2348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E31398-EAF1-4E52-BFC2-268971A952E0}" type="slidenum">
              <a:rPr 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5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04D4-761C-4F74-BB99-4997B41DECD2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35D3-FA9F-405A-B303-84ED95904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33604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2A50C-3328-4BD1-8433-96118F9811DA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A870-C2FA-4221-8B4E-36C396D46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2765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2EF2-92DA-4AF4-9202-070D72FAE34D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2079-8457-48E4-AC5C-8B0C05001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0915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F8AA-62FA-45F4-9096-BD307C84E792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8B86-F9EB-46D7-AABB-61A2D1F92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7076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1A69-2849-44A5-AA8B-33073E0BFFB6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4F84-ABFC-49E2-A1B6-13D34B381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15843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0727-9396-4665-A573-03B459B8510A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B640-F56C-4C91-85AE-16648215B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5663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9E91-4B42-4BCB-8840-6C33728A320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288C-3E9C-4FB5-89C1-F6A89385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914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7A02-F9EB-4822-8DD2-50F9439F1190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40980-1903-4DB6-9BC4-10D8A1B3B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97139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8A81-32CD-4B96-840B-C26FA7811CBA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9C56-90C4-4B46-A63F-E4B49ABF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0584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558C-E0F5-44A7-B8D2-FB0648A1D099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1B9A-5AD6-45BF-B3BD-F346FD7DD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3103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1F5D-D666-4136-96C9-A35EEF050541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5B0F-E1FD-4888-B2D9-E356FF8E4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6186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87923-4103-49B3-889D-E32E454D44CD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D73067-395A-45D3-9A69-226ED8356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0%BA%D0%B8%D0%BD%D1%81%D0%BA%D0%B0%D1%8F_%D0%BE%D0%BF%D0%B5%D1%80%D0%B0" TargetMode="External"/><Relationship Id="rId2" Type="http://schemas.openxmlformats.org/officeDocument/2006/relationships/hyperlink" Target="http://www.abirus.ru/content/564/623/625/645/655/85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-2f5aTQ56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0" y="791370"/>
            <a:ext cx="91440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Тема: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Пекинская народная опера</a:t>
            </a:r>
          </a:p>
        </p:txBody>
      </p:sp>
      <p:pic>
        <p:nvPicPr>
          <p:cNvPr id="3075" name="Picture 4" descr="C:\Users\User\Desktop\bowob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07" y="4244719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Desktop\bowob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206" y="4244720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389" y="4557457"/>
            <a:ext cx="17700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934" y="4627380"/>
            <a:ext cx="1828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User\Desktop\bowob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326" y="4197765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50" y="188913"/>
            <a:ext cx="7301954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8697" y="5589240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2016г.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3" y="539750"/>
            <a:ext cx="9144000" cy="216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Пение занимает очень важное место в "Пекинской Опере". Большое значение имеет сам звук. Песня не только увлекает своим содержанием, но и вызывает глубокие чувства у слушателя. Большую роль играет дыхание, во время пения используют "смену дыхания", "тайное дыхание", "передышку" и другие приемы.</a:t>
            </a:r>
          </a:p>
        </p:txBody>
      </p:sp>
      <p:pic>
        <p:nvPicPr>
          <p:cNvPr id="13316" name="Picture 4" descr="http://citypicture.ru/wp-content/uploads/2010/07/19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3140968"/>
            <a:ext cx="4797655" cy="352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79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– пение </a:t>
            </a: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www.vokrugsveta.ru/img/cmn/2000/12/24/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16" y="2708920"/>
            <a:ext cx="4586400" cy="352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" y="549275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Декламирование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"Пекинской Опере" это монолог и диалог. Театральные пословицы гласят: "пой для вассала, декламируй для господина" или "пой хорошо, говори великолепно". Эти пословицы подчеркивают значимость произнесения монологов и диалогов.</a:t>
            </a:r>
          </a:p>
        </p:txBody>
      </p:sp>
      <p:pic>
        <p:nvPicPr>
          <p:cNvPr id="14339" name="Picture 4" descr="http://www.quandjeseraigrande.net/wp-content/uploads/2011/12/Les-manch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441621" cy="45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150" y="115888"/>
            <a:ext cx="5495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 </a:t>
            </a:r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декламирования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750888"/>
            <a:ext cx="58864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Перевоплощение создается с помощью пения,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декламирования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жестикуляции. Эти элементы являются основными в искусстве мастера. Они красной нитью проходят от начала до конца представления. </a:t>
            </a:r>
          </a:p>
        </p:txBody>
      </p:sp>
      <p:pic>
        <p:nvPicPr>
          <p:cNvPr id="15363" name="Picture 2" descr="http://sadpanda.cn/wordpress/wp-content/uploads/2011/11/04258918-00-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584324"/>
            <a:ext cx="3312368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vots.ru/images/china-oper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9433" y="3553840"/>
            <a:ext cx="4859071" cy="318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ap.fictionbook.ru/static/bookimages/00/21/53/00215341.bin.dir/h/i_0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356992"/>
            <a:ext cx="429552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079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 перевоплощения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5" y="6207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Жестикуляция - это элементы акробатики, используемые во время представления. В "Пекинской Опере" есть такие персонажи которых можно представить только применяя акробатическое искусство. Все сцены жестокой войны в спектаклях составлены из акробатических трюков. </a:t>
            </a:r>
          </a:p>
        </p:txBody>
      </p:sp>
      <p:pic>
        <p:nvPicPr>
          <p:cNvPr id="16387" name="Picture 2" descr="http://basik.ru/images/peking_opera/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80928"/>
            <a:ext cx="4328268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images.china.cn/attachement/jpg/site1005/20120509/000cf1a4878611141b9d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2594" y="2487017"/>
            <a:ext cx="4961406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25" y="179388"/>
            <a:ext cx="91217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 жестикуляции </a:t>
            </a: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7" name="Picture 6" descr="http://f.kolumb.kz/news/000/165/bambukovii_gonko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97" y="1438126"/>
            <a:ext cx="8494255" cy="53028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5232400"/>
            <a:ext cx="2593975" cy="132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Женские ладони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1.Лотосовые пальцы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2.Старушечья ладонь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3.Лотосовый кулак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138" y="3327400"/>
            <a:ext cx="409733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руками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213" y="5229225"/>
            <a:ext cx="2476500" cy="132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Мужские ладони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1.Вытянутая ладонь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2.Пальцы-мечи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3.Сжатый кулак</a:t>
            </a:r>
          </a:p>
        </p:txBody>
      </p:sp>
      <p:cxnSp>
        <p:nvCxnSpPr>
          <p:cNvPr id="8" name="Прямая со стрелкой 7"/>
          <p:cNvCxnSpPr>
            <a:stCxn id="19" idx="2"/>
            <a:endCxn id="2" idx="0"/>
          </p:cNvCxnSpPr>
          <p:nvPr/>
        </p:nvCxnSpPr>
        <p:spPr>
          <a:xfrm flipH="1">
            <a:off x="1474788" y="4881563"/>
            <a:ext cx="1765300" cy="35083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9" idx="2"/>
            <a:endCxn id="7" idx="0"/>
          </p:cNvCxnSpPr>
          <p:nvPr/>
        </p:nvCxnSpPr>
        <p:spPr>
          <a:xfrm>
            <a:off x="3240088" y="4881563"/>
            <a:ext cx="841375" cy="34766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0325" y="4416425"/>
            <a:ext cx="2262188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Положение рук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48138" y="4416425"/>
            <a:ext cx="114458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Жесты</a:t>
            </a:r>
          </a:p>
        </p:txBody>
      </p:sp>
      <p:cxnSp>
        <p:nvCxnSpPr>
          <p:cNvPr id="17" name="Прямая со стрелкой 16"/>
          <p:cNvCxnSpPr>
            <a:stCxn id="3" idx="2"/>
            <a:endCxn id="16" idx="0"/>
          </p:cNvCxnSpPr>
          <p:nvPr/>
        </p:nvCxnSpPr>
        <p:spPr>
          <a:xfrm>
            <a:off x="2768600" y="3789363"/>
            <a:ext cx="1952625" cy="62706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15" idx="0"/>
          </p:cNvCxnSpPr>
          <p:nvPr/>
        </p:nvCxnSpPr>
        <p:spPr>
          <a:xfrm flipH="1">
            <a:off x="1192213" y="3789363"/>
            <a:ext cx="1576387" cy="62706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20938" y="4419600"/>
            <a:ext cx="16383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Форма рук</a:t>
            </a:r>
          </a:p>
        </p:txBody>
      </p:sp>
      <p:cxnSp>
        <p:nvCxnSpPr>
          <p:cNvPr id="28" name="Прямая со стрелкой 27"/>
          <p:cNvCxnSpPr>
            <a:stCxn id="3" idx="2"/>
            <a:endCxn id="19" idx="0"/>
          </p:cNvCxnSpPr>
          <p:nvPr/>
        </p:nvCxnSpPr>
        <p:spPr>
          <a:xfrm>
            <a:off x="2768600" y="3789363"/>
            <a:ext cx="471488" cy="63023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79388" y="696913"/>
            <a:ext cx="4781550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говорят: "По одному движению руки можно определить мастера", следовательно, "игра руками" является очень важным элементом театрального представления. </a:t>
            </a:r>
          </a:p>
        </p:txBody>
      </p:sp>
      <p:pic>
        <p:nvPicPr>
          <p:cNvPr id="17422" name="Picture 14" descr="http://explorechina.ru/uploads/posts/2010-12/1291546162_3929009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1676" y="3897360"/>
            <a:ext cx="3726828" cy="277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6" descr="http://www.larissatravel.ee/images/oper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0797" y="692696"/>
            <a:ext cx="4097707" cy="32403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0" y="115888"/>
            <a:ext cx="9144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игра руками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игра глазами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5475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часто называют глаза окнами души. Есть такая театральная пословица: «Тело заключается в лице, лицо заключается в глазах». Для того чтобы глаза были живыми мастера театра уделяют большое внимание своему внутреннему состоянию.</a:t>
            </a:r>
          </a:p>
        </p:txBody>
      </p:sp>
      <p:pic>
        <p:nvPicPr>
          <p:cNvPr id="18439" name="Picture 8" descr="http://lib.rus.ec/i/71/350871/i_0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0596" y="2484166"/>
            <a:ext cx="2713572" cy="42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http://s41.radikal.ru/i092/1107/d0/57d2207b276f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7" y="2484166"/>
            <a:ext cx="3015037" cy="42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vokrugsveta.ru/img/cmn/2007/02/21/02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819" y="2493368"/>
            <a:ext cx="3305208" cy="42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s59.radikal.ru/i163/1107/bd/2ed8f75a20b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77678"/>
            <a:ext cx="8954021" cy="59544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5" y="107950"/>
            <a:ext cx="9153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игра туловищем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525" y="620713"/>
            <a:ext cx="9153525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туловищем - это различные положения шеи, плеч, груди, спины, поясницы и ягодиц. Главным считается положение поясницы. Артист должен соблюдать определенные законы положения тела. Когда при движении поясница служит центром всего тела, тогда можно говорить о том, что все тело работает </a:t>
            </a:r>
          </a:p>
        </p:txBody>
      </p:sp>
      <p:pic>
        <p:nvPicPr>
          <p:cNvPr id="19461" name="Picture 2" descr="C:\Users\User\Desktop\0934de512383f1e88db1942daad8144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92" y="2708920"/>
            <a:ext cx="3012833" cy="345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пользователь\Desktop\shor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3140968"/>
            <a:ext cx="1862606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463" name="Picture 2" descr="http://journey-west.narod.ru/psd06-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0"/>
          <a:stretch/>
        </p:blipFill>
        <p:spPr bwMode="auto">
          <a:xfrm>
            <a:off x="4972044" y="3429000"/>
            <a:ext cx="4136460" cy="33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2413"/>
            <a:ext cx="49101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шаги 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5" y="882650"/>
            <a:ext cx="4679950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«Шаги» – театральные позы и передвижения по сцене. Есть несколько основных поз и способов шагов. </a:t>
            </a:r>
          </a:p>
          <a:p>
            <a:pPr marL="288000" indent="-2880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Позы: прямая; буквой "Т"; "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ма-бу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"; "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гун-бу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"; поза наездника; расслабленная стойка; "пустые ноги". </a:t>
            </a:r>
          </a:p>
          <a:p>
            <a:pPr marL="288000" indent="-2880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шагов: "облачный", "дробленый", "круговой", "карликовый", "быстрый", "ползающий", "расстилающийся" и "семенящий". </a:t>
            </a:r>
          </a:p>
        </p:txBody>
      </p:sp>
      <p:pic>
        <p:nvPicPr>
          <p:cNvPr id="20485" name="Picture 4" descr="http://www.teatral-online.ru/i/ph/xl/xl_20120920132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633646" cy="388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i1340.photobucket.com/albums/o735/Jelena_Strelnikova/peking-opera-baishezhuan-s1-mask9_zps6fe0dd4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0" y="4005064"/>
            <a:ext cx="4550900" cy="2808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7175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этих восьми китах - "четырех способах игры" и "четырех видах мастерства" стоит " Пекинская Опера". Хотя это, конечно, не все. Ведь фундамент пирамиды искусства "Пекинской Оперы" заложен глубоко в культуре Китая. Чтобы ощутить всю прелесть и глубину этого театрального действа, нужно " один раз увидеть"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6001025" cy="39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564904"/>
            <a:ext cx="2979167" cy="399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98438"/>
            <a:ext cx="91440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Пекинской драме сохранилось деление персонажей на четыре основных амплуа. Они различаются по принципу пола, возраста, особенностей сценического персонажа.</a:t>
            </a:r>
          </a:p>
          <a:p>
            <a:pPr marL="828000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Амплуа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Шэн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мужские персонажи.</a:t>
            </a:r>
          </a:p>
          <a:p>
            <a:pPr marL="828000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Амплуа Дань – женские персонажи. </a:t>
            </a:r>
          </a:p>
          <a:p>
            <a:pPr marL="828000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Амплуа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Цзин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персонажи злодеи.</a:t>
            </a:r>
          </a:p>
          <a:p>
            <a:pPr marL="828000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 Амплуа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Чоу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комические персонажи  </a:t>
            </a:r>
          </a:p>
        </p:txBody>
      </p:sp>
      <p:pic>
        <p:nvPicPr>
          <p:cNvPr id="25603" name="Picture 6" descr="gim-1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2786057"/>
            <a:ext cx="234281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4" name="Picture 7" descr="gim-1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43" y="2786058"/>
            <a:ext cx="227333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5" name="Picture 5" descr="gim-1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314" y="2786057"/>
            <a:ext cx="169807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606" name="Picture 5" descr="C:\Users\пользователь\Desktop\opera_chou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373" y="2755148"/>
            <a:ext cx="2586221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28686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973388"/>
            <a:ext cx="48958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0350"/>
            <a:ext cx="9144000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</a:p>
          <a:p>
            <a:pPr marL="432000" indent="-2880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такие скоморохи? Что обозначает слово скоморох?</a:t>
            </a:r>
          </a:p>
          <a:p>
            <a:pPr marL="432000" indent="-2880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преобразовалось скоморошество в наше время?</a:t>
            </a:r>
          </a:p>
          <a:p>
            <a:pPr marL="432000" indent="-2880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произведениях каких композиторов используется образ скомороха?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2" y="2457112"/>
            <a:ext cx="557216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6627" name="Picture 4" descr="Sh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60648"/>
            <a:ext cx="5572164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830263" y="2060575"/>
            <a:ext cx="417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Амплуа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Шэн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мужские персонажи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787400" y="4283075"/>
            <a:ext cx="421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Амплуа Дань – женские персонажи</a:t>
            </a:r>
          </a:p>
        </p:txBody>
      </p:sp>
      <p:pic>
        <p:nvPicPr>
          <p:cNvPr id="26630" name="Picture 6" descr="Ji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60" y="4592272"/>
            <a:ext cx="635796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6631" name="Прямоугольник 9"/>
          <p:cNvSpPr>
            <a:spLocks noChangeArrowheads="1"/>
          </p:cNvSpPr>
          <p:nvPr/>
        </p:nvSpPr>
        <p:spPr bwMode="auto">
          <a:xfrm>
            <a:off x="785813" y="641667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Амплуа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Цзин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персонажи злодеи</a:t>
            </a:r>
          </a:p>
        </p:txBody>
      </p:sp>
      <p:pic>
        <p:nvPicPr>
          <p:cNvPr id="26632" name="Picture 8" descr="Cho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150" y="450134"/>
            <a:ext cx="3240000" cy="21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6633" name="Прямоугольник 11"/>
          <p:cNvSpPr>
            <a:spLocks noChangeArrowheads="1"/>
          </p:cNvSpPr>
          <p:nvPr/>
        </p:nvSpPr>
        <p:spPr bwMode="auto">
          <a:xfrm>
            <a:off x="6215063" y="4449763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Амплуа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Чоу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комические персонажи</a:t>
            </a:r>
          </a:p>
        </p:txBody>
      </p:sp>
      <p:pic>
        <p:nvPicPr>
          <p:cNvPr id="10" name="Picture 8" descr="Cho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17" y="2466766"/>
            <a:ext cx="3204000" cy="21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4788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китайского оперного театра - грим. Для каждого амплуа существует свои особый грим. Он подчеркивает особенности определенного персонажа. Известно несколько тысяч видов композиций грима для персонажей пекинской драмы.</a:t>
            </a:r>
          </a:p>
        </p:txBody>
      </p:sp>
      <p:pic>
        <p:nvPicPr>
          <p:cNvPr id="27651" name="Picture 2" descr="http://russian.cri.cn/mmsource/images/2009/03/26/news0326-1384-1-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107148"/>
            <a:ext cx="236705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4581" name="Picture 4" descr="http://www.china-voyage.com/wp-content/uploads/2010/05/26-57-1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857" y="2095153"/>
            <a:ext cx="3074735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http://img0.liveinternet.ru/images/attach/c/1/58/962/58962429_1273690364_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2107148"/>
            <a:ext cx="3604859" cy="464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638" y="268288"/>
            <a:ext cx="4967287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Костюмы артистов восходят </a:t>
            </a:r>
          </a:p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традиционной одежде, распространенной в Китае около 400 лет тому назад. </a:t>
            </a:r>
          </a:p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одеяний актёров делают ещё более выразительными их жесты и ритмику движения по сцене. </a:t>
            </a:r>
          </a:p>
        </p:txBody>
      </p:sp>
      <p:pic>
        <p:nvPicPr>
          <p:cNvPr id="26628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498530"/>
            <a:ext cx="4583479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orientstyle.ru/wp-content/uploads/2010/06/oper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186531"/>
            <a:ext cx="4421454" cy="331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320" y="3212976"/>
            <a:ext cx="4505982" cy="3636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Пекинская музыкальная драма исполняется на сцене с одним задником. Её декорации и реквизит просты – они включают в себя столик, который  может становиться либо обычной доской, либо столом государственного чиновника, либо даже холмом или мостом. </a:t>
            </a:r>
          </a:p>
        </p:txBody>
      </p:sp>
      <p:pic>
        <p:nvPicPr>
          <p:cNvPr id="29700" name="Picture 5" descr="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17978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9701" name="Picture 3" descr="C:\Users\пользователь\Desktop\img_2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76872"/>
            <a:ext cx="575210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3" y="206375"/>
            <a:ext cx="6156325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Пекинская музыкальная драма – уникальное явление мировой худо-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жественной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культуры, воплотившее лучшие традиции китайского народа.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драме с полнотой и богатством запечатлены прошлое страны, современная действительность, верования и фантазии народа. </a:t>
            </a:r>
          </a:p>
        </p:txBody>
      </p:sp>
      <p:pic>
        <p:nvPicPr>
          <p:cNvPr id="28675" name="Picture 5" descr="http://mith.ru/treasury/natio/china/walloper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220072" y="3393376"/>
            <a:ext cx="3744416" cy="34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9" descr="http://www.vs-china.ru/sites/default/files/shanghai_peking_opera_theater61606075b44842905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9" y="2961376"/>
            <a:ext cx="5143293" cy="3852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5" descr="http://cs614627.vk.me/v614627303/5b05/vAvMl1mc2n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806" y="-81879"/>
            <a:ext cx="2625523" cy="34920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42875"/>
            <a:ext cx="91440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Если вы посетите представление традиционной пекинской музыкальной драмы, первое, что бросится вам в глаза, – это роскошный искусно вышитый занавес.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Затем под звуки смычковых инструментов и оглушительные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удары гонгов и барабанов на сцене появятся артисты. </a:t>
            </a:r>
          </a:p>
        </p:txBody>
      </p:sp>
      <p:pic>
        <p:nvPicPr>
          <p:cNvPr id="31747" name="Picture 3" descr="http://respect2china.ru/wp-content/uploads/2011/12/monk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818" y="1971016"/>
            <a:ext cx="2951338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61025"/>
            <a:ext cx="9144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пекинской музыкальной драме наших дней имеются нововведения, но основополагающие принципы этого традиционного искусства остаются незыблемыми.</a:t>
            </a:r>
          </a:p>
        </p:txBody>
      </p:sp>
      <p:pic>
        <p:nvPicPr>
          <p:cNvPr id="31749" name="Picture 4" descr="C:\Users\пользователь\Desktop\347651_7076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477" y="1971016"/>
            <a:ext cx="2253283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750" name="Picture 6" descr="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3" y="1971016"/>
            <a:ext cx="3631361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75" y="115888"/>
            <a:ext cx="7123113" cy="280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54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включает в себя пекинская опера?</a:t>
            </a:r>
          </a:p>
          <a:p>
            <a:pPr marL="54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четыре приема и четыре умения актеров пекинской оперы.</a:t>
            </a:r>
          </a:p>
          <a:p>
            <a:pPr marL="54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амплуа? Назовите его виды.</a:t>
            </a:r>
          </a:p>
          <a:p>
            <a:pPr marL="54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обозначает каждый цвет грима?</a:t>
            </a:r>
          </a:p>
          <a:p>
            <a:pPr marL="540000" indent="-324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о костюмах пекинской оперы.</a:t>
            </a:r>
          </a:p>
        </p:txBody>
      </p:sp>
      <p:pic>
        <p:nvPicPr>
          <p:cNvPr id="30723" name="Picture 2" descr="http://www.newcastle.edu.au/__data/assets/image/0010/58933/Beijing-Oper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9718" y="117987"/>
            <a:ext cx="2088786" cy="28754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http://europeankaleidoscope.com/wp-content/uploads/2011/07/CHINA-2-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146798"/>
            <a:ext cx="3746221" cy="359457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http://russian.cri.cn/mmsource/images/2009/04/13/news0413-1476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934867" cy="36538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63284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«Мировая художественная культура». 7-9 классы: Базовый уровень.  </a:t>
            </a:r>
            <a:r>
              <a:rPr lang="ru-RU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 художественной культуры (поурочное планирование), 8 класс. </a:t>
            </a:r>
            <a:r>
              <a:rPr lang="ru-RU" sz="2000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Ю.Е.Галушкина</a:t>
            </a:r>
            <a:r>
              <a:rPr lang="ru-RU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Волгоград. Учитель. 2007 год.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://www.abirus.ru/content/564/623/625/645/655/859.html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ru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wikipedia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org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0%9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F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5%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8%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1%81%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F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_%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BE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BF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5%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https://www.youtube.com/watch?v=V-2f5aTQ56c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0015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1517650"/>
            <a:ext cx="668972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первых театров Китая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350" y="2413000"/>
            <a:ext cx="4024313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Частные (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Чхан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Хуэй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413000"/>
            <a:ext cx="4214812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(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Дон)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271713" y="2041525"/>
            <a:ext cx="2476500" cy="37147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>
            <a:off x="4748213" y="2041525"/>
            <a:ext cx="2003425" cy="37147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1272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открытия в Китае театральных подмостков насчитывает более восьми веков. Она пережила такие же этапы развития как и все театры мира. </a:t>
            </a:r>
          </a:p>
        </p:txBody>
      </p:sp>
      <p:sp>
        <p:nvSpPr>
          <p:cNvPr id="6152" name="Прямоугольник 17"/>
          <p:cNvSpPr>
            <a:spLocks noChangeArrowheads="1"/>
          </p:cNvSpPr>
          <p:nvPr/>
        </p:nvSpPr>
        <p:spPr bwMode="auto">
          <a:xfrm>
            <a:off x="6999288" y="5516563"/>
            <a:ext cx="21113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Древние изображения львов.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Китай</a:t>
            </a:r>
          </a:p>
        </p:txBody>
      </p:sp>
      <p:pic>
        <p:nvPicPr>
          <p:cNvPr id="6153" name="Picture 8" descr="http://www.muzcentrum.ru/img/upload/85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648" y="2936994"/>
            <a:ext cx="5222632" cy="39210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" y="266700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Театры представляли собой свободные площадки без крыши, вокруг которых располагались в три этажа крытые коридоры. Заплативший за билет имел право стоять в центре,  если он хотел сесть, то должен был внести дополнительную плату, чтобы войти в коридор.</a:t>
            </a:r>
          </a:p>
        </p:txBody>
      </p:sp>
      <p:pic>
        <p:nvPicPr>
          <p:cNvPr id="7171" name="Picture 4" descr="http://vatanym.ru/content/images/vs207_art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231753"/>
            <a:ext cx="2824288" cy="407756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blog-imgs-42.fc2.com/n/e/k/nekoarena/201302182006537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2132856"/>
            <a:ext cx="6048673" cy="4269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7938" y="623728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Китайский театр в XVII-XIX веках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163" y="309563"/>
            <a:ext cx="5543551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Пекинская опера - самая известная китайская опера в мире. Она сформировалась 200 лет назад на основе местной оперы "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хуэйдяо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провинции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Аньхуэй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1790 г. по императорскому указу в Пекин были созваны 4 крупнейших оперных труппы</a:t>
            </a: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-19050" y="6229350"/>
            <a:ext cx="915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Иллюстрации из книги династии Цин. Персонажи пекинской оперы. </a:t>
            </a:r>
            <a:r>
              <a:rPr lang="en-US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XIX</a:t>
            </a:r>
            <a:r>
              <a:rPr lang="ru-RU" sz="1800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в. </a:t>
            </a:r>
          </a:p>
        </p:txBody>
      </p:sp>
      <p:pic>
        <p:nvPicPr>
          <p:cNvPr id="8197" name="Picture 8" descr="пекинская опера, персонажи пекинской оперы, грим пекинской оперы, beijing opera, 京剧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2946" y="3429000"/>
            <a:ext cx="2080000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пекинская опера, персонажи пекинской оперы, грим пекинской оперы, beijing opera, 京剧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4300" y="460629"/>
            <a:ext cx="2284144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пекинская опера, персонажи пекинской оперы, грим пекинской оперы, beijing opera, 京剧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6870" y="3429000"/>
            <a:ext cx="2181822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 descr="пекинская опера, персонажи пекинской оперы, грим пекинской оперы, beijing opera, 京剧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4505" y="455388"/>
            <a:ext cx="1672254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0" descr="пекинская опера, персонажи пекинской оперы, грим пекинской оперы, beijing opera, 京剧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663" y="3429000"/>
            <a:ext cx="1698462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2" descr="http://sadpanda.cn/wordpress/wp-content/uploads/2010/12/01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1753" y="3429000"/>
            <a:ext cx="2026675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пекинская опера, персонажи пекинской оперы, грим пекинской оперы, beijing opera, 京剧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9740" y="3429000"/>
            <a:ext cx="1993844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"Пекинская Опера«- это слияние всех жанров театрального искусства: оперы, балета, пантомимы, трагедии и комедии. Непередаваемая игра актеров, их полное перевоплощение заставят вас полностью перенестись в сказочный, волшебный мир "Пекинской Оперы".</a:t>
            </a:r>
          </a:p>
        </p:txBody>
      </p:sp>
      <p:pic>
        <p:nvPicPr>
          <p:cNvPr id="9219" name="Picture 4" descr="http://vodoley2000.com/wp-content/uploads/e00c3f969c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56" y="2089288"/>
            <a:ext cx="8020792" cy="45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3817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 из «Пекинской Оперы» в наши дни. Китай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74625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Театральной эстетике пекинской оперы отвечает парадность и пышность сценического костюма, особая манера сценической речи, основанная на модуляции слова и фразы, громкое звучание оркестра, поражающий своей фантазией орнамент и цвет актерского грима, символика предметов бутафории и сценического жеста. </a:t>
            </a:r>
          </a:p>
        </p:txBody>
      </p:sp>
      <p:pic>
        <p:nvPicPr>
          <p:cNvPr id="23555" name="Picture 2" descr="C:\Users\пользователь\Desktop\capital-nightlife-ope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2" y="2348880"/>
            <a:ext cx="4929223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3556" name="Picture 5" descr="C:\Users\пользователь\Desktop\000cf1a4878611141b9d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348880"/>
            <a:ext cx="3883631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63738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Сцены в Пекинской опере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9535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особенностями традиционного театра являются свобода и расслабление. Для того, чтобы соответствовать этим требованиям, артисту необходимо знать основы национального актерского мастерства ,это "четыре умения" и "четыре приема".</a:t>
            </a: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977" y="2127250"/>
            <a:ext cx="2853609" cy="42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ile:Beijng-Opera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657" y="2127250"/>
            <a:ext cx="6163688" cy="432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0" y="635952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Сцены в Пекинской опере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050" y="260350"/>
            <a:ext cx="513397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013" y="1196975"/>
            <a:ext cx="103028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638" y="1196975"/>
            <a:ext cx="247808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Декларирование</a:t>
            </a:r>
          </a:p>
        </p:txBody>
      </p: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>
            <a:off x="4618038" y="784225"/>
            <a:ext cx="833437" cy="41275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872288" y="1196975"/>
            <a:ext cx="2112962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Жестикуляция</a:t>
            </a:r>
          </a:p>
        </p:txBody>
      </p:sp>
      <p:cxnSp>
        <p:nvCxnSpPr>
          <p:cNvPr id="15" name="Прямая со стрелкой 14"/>
          <p:cNvCxnSpPr>
            <a:stCxn id="3" idx="2"/>
            <a:endCxn id="4" idx="0"/>
          </p:cNvCxnSpPr>
          <p:nvPr/>
        </p:nvCxnSpPr>
        <p:spPr>
          <a:xfrm flipH="1">
            <a:off x="742950" y="784225"/>
            <a:ext cx="3875088" cy="41275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14" idx="0"/>
          </p:cNvCxnSpPr>
          <p:nvPr/>
        </p:nvCxnSpPr>
        <p:spPr>
          <a:xfrm>
            <a:off x="4618038" y="784225"/>
            <a:ext cx="3309937" cy="41275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3350" y="1196975"/>
            <a:ext cx="2625725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Перевоплощение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08188" y="5281613"/>
            <a:ext cx="5300662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638" y="6207125"/>
            <a:ext cx="18796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Игра руками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33650" y="6207125"/>
            <a:ext cx="1966913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Игра глазами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32363" y="6207125"/>
            <a:ext cx="240030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Игра туловищем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0650" y="6207125"/>
            <a:ext cx="1039813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Шаги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cxnSp>
        <p:nvCxnSpPr>
          <p:cNvPr id="24" name="Прямая со стрелкой 23"/>
          <p:cNvCxnSpPr>
            <a:stCxn id="16" idx="2"/>
            <a:endCxn id="17" idx="0"/>
          </p:cNvCxnSpPr>
          <p:nvPr/>
        </p:nvCxnSpPr>
        <p:spPr>
          <a:xfrm flipH="1">
            <a:off x="1214438" y="5805488"/>
            <a:ext cx="3443287" cy="40163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2"/>
            <a:endCxn id="19" idx="0"/>
          </p:cNvCxnSpPr>
          <p:nvPr/>
        </p:nvCxnSpPr>
        <p:spPr>
          <a:xfrm flipH="1">
            <a:off x="3516313" y="5805488"/>
            <a:ext cx="1141412" cy="40163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2"/>
            <a:endCxn id="22" idx="0"/>
          </p:cNvCxnSpPr>
          <p:nvPr/>
        </p:nvCxnSpPr>
        <p:spPr>
          <a:xfrm>
            <a:off x="4657725" y="5805488"/>
            <a:ext cx="1474788" cy="40163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6" idx="2"/>
            <a:endCxn id="23" idx="0"/>
          </p:cNvCxnSpPr>
          <p:nvPr/>
        </p:nvCxnSpPr>
        <p:spPr>
          <a:xfrm>
            <a:off x="4657725" y="5805488"/>
            <a:ext cx="3603625" cy="40163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8" name="Picture 2" descr="http://wemontreal.com/wp-content/uploads/2014/01/%D0%BF%D0%B5%D0%BA%D0%B8%D0%BD%D1%81%D0%BA%D0%B0%D1%8F-%D0%BE%D0%BF%D0%B5%D1%80%D0%B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72816"/>
            <a:ext cx="5001611" cy="3427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2" descr="http://img.blog.voc.com.cn/jpg/201312/19/115079_d28243f437ed6a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786" y="1772816"/>
            <a:ext cx="3960440" cy="348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Прямая со стрелкой 51"/>
          <p:cNvCxnSpPr>
            <a:stCxn id="3" idx="2"/>
            <a:endCxn id="21" idx="0"/>
          </p:cNvCxnSpPr>
          <p:nvPr/>
        </p:nvCxnSpPr>
        <p:spPr>
          <a:xfrm flipH="1">
            <a:off x="2716213" y="784225"/>
            <a:ext cx="1901825" cy="41275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1227</Words>
  <Application>Microsoft Office PowerPoint</Application>
  <PresentationFormat>Экран (4:3)</PresentationFormat>
  <Paragraphs>105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98</cp:revision>
  <dcterms:created xsi:type="dcterms:W3CDTF">2011-02-26T09:48:52Z</dcterms:created>
  <dcterms:modified xsi:type="dcterms:W3CDTF">2016-05-31T10:57:46Z</dcterms:modified>
</cp:coreProperties>
</file>