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60" r:id="rId5"/>
    <p:sldId id="261" r:id="rId6"/>
    <p:sldId id="262" r:id="rId7"/>
    <p:sldId id="264" r:id="rId8"/>
    <p:sldId id="265" r:id="rId9"/>
    <p:sldId id="263" r:id="rId10"/>
    <p:sldId id="272" r:id="rId11"/>
    <p:sldId id="266" r:id="rId12"/>
    <p:sldId id="271" r:id="rId13"/>
    <p:sldId id="267" r:id="rId14"/>
    <p:sldId id="269" r:id="rId15"/>
    <p:sldId id="270" r:id="rId16"/>
    <p:sldId id="268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C7933-1951-4F2E-BE72-8E0F3A197702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15245-A292-4AEF-BAB1-DB295BFA81BE}">
      <dgm:prSet phldrT="[Текст]"/>
      <dgm:spPr/>
      <dgm:t>
        <a:bodyPr/>
        <a:lstStyle/>
        <a:p>
          <a:r>
            <a:rPr lang="ru-RU" b="1" dirty="0" smtClean="0"/>
            <a:t>Посад</a:t>
          </a:r>
          <a:endParaRPr lang="ru-RU" b="1" dirty="0"/>
        </a:p>
      </dgm:t>
    </dgm:pt>
    <dgm:pt modelId="{72EC9575-B6B6-4703-9361-A9BF2110172D}" type="parTrans" cxnId="{B140EAC0-1273-4F39-8466-D07BB167CB58}">
      <dgm:prSet/>
      <dgm:spPr/>
      <dgm:t>
        <a:bodyPr/>
        <a:lstStyle/>
        <a:p>
          <a:endParaRPr lang="ru-RU"/>
        </a:p>
      </dgm:t>
    </dgm:pt>
    <dgm:pt modelId="{7118132D-9088-4C35-84BB-225AE645DDAF}" type="sibTrans" cxnId="{B140EAC0-1273-4F39-8466-D07BB167CB58}">
      <dgm:prSet/>
      <dgm:spPr/>
      <dgm:t>
        <a:bodyPr/>
        <a:lstStyle/>
        <a:p>
          <a:endParaRPr lang="ru-RU"/>
        </a:p>
      </dgm:t>
    </dgm:pt>
    <dgm:pt modelId="{32B2482D-9A36-40C8-BA2E-41CBCE363E3E}">
      <dgm:prSet phldrT="[Текст]" custT="1"/>
      <dgm:spPr/>
      <dgm:t>
        <a:bodyPr/>
        <a:lstStyle/>
        <a:p>
          <a:endParaRPr lang="ru-RU" sz="2800" b="1" dirty="0" smtClean="0"/>
        </a:p>
        <a:p>
          <a:r>
            <a:rPr lang="ru-RU" sz="2800" b="1" dirty="0" smtClean="0"/>
            <a:t>Стрелецкая слобода</a:t>
          </a:r>
        </a:p>
        <a:p>
          <a:r>
            <a:rPr lang="ru-RU" sz="2200" dirty="0" smtClean="0"/>
            <a:t>Жители – стрельцы. За службу получали жалованье и земельный надел. </a:t>
          </a:r>
          <a:endParaRPr lang="ru-RU" sz="2200" dirty="0"/>
        </a:p>
      </dgm:t>
    </dgm:pt>
    <dgm:pt modelId="{F1E7B5B6-997B-47F8-8302-87D3B7ADDF45}" type="parTrans" cxnId="{EFD80978-EC5D-4EE4-86A3-15EC1F39EF3E}">
      <dgm:prSet/>
      <dgm:spPr/>
      <dgm:t>
        <a:bodyPr/>
        <a:lstStyle/>
        <a:p>
          <a:endParaRPr lang="ru-RU"/>
        </a:p>
      </dgm:t>
    </dgm:pt>
    <dgm:pt modelId="{089CF8FF-6630-41F0-97FB-50736AE63CA1}" type="sibTrans" cxnId="{EFD80978-EC5D-4EE4-86A3-15EC1F39EF3E}">
      <dgm:prSet/>
      <dgm:spPr/>
      <dgm:t>
        <a:bodyPr/>
        <a:lstStyle/>
        <a:p>
          <a:endParaRPr lang="ru-RU"/>
        </a:p>
      </dgm:t>
    </dgm:pt>
    <dgm:pt modelId="{23BEA10C-BD65-463B-BB9D-356FA0AF662A}">
      <dgm:prSet phldrT="[Текст]" custT="1"/>
      <dgm:spPr/>
      <dgm:t>
        <a:bodyPr/>
        <a:lstStyle/>
        <a:p>
          <a:endParaRPr lang="ru-RU" sz="2800" b="1" dirty="0" smtClean="0"/>
        </a:p>
        <a:p>
          <a:r>
            <a:rPr lang="ru-RU" sz="2800" b="1" dirty="0" err="1" smtClean="0"/>
            <a:t>Затинная</a:t>
          </a:r>
          <a:r>
            <a:rPr lang="ru-RU" sz="2800" b="1" dirty="0" smtClean="0"/>
            <a:t> слобода</a:t>
          </a:r>
        </a:p>
        <a:p>
          <a:r>
            <a:rPr lang="ru-RU" sz="2000" b="0" dirty="0" smtClean="0"/>
            <a:t>Жители – </a:t>
          </a:r>
          <a:r>
            <a:rPr lang="ru-RU" sz="2000" b="0" dirty="0" err="1" smtClean="0"/>
            <a:t>затинщики</a:t>
          </a:r>
          <a:r>
            <a:rPr lang="ru-RU" sz="2000" b="0" dirty="0" smtClean="0"/>
            <a:t>, служилые люди, которые обслуживали артиллерию, расположенную за крепостной стеной (за </a:t>
          </a:r>
          <a:r>
            <a:rPr lang="ru-RU" sz="2000" b="0" dirty="0" err="1" smtClean="0"/>
            <a:t>тином</a:t>
          </a:r>
          <a:r>
            <a:rPr lang="ru-RU" sz="2000" b="0" dirty="0" smtClean="0"/>
            <a:t>).</a:t>
          </a:r>
          <a:endParaRPr lang="ru-RU" sz="2000" b="0" dirty="0"/>
        </a:p>
      </dgm:t>
    </dgm:pt>
    <dgm:pt modelId="{0FE2445F-2859-4EE5-9ED7-454F3DC49053}" type="parTrans" cxnId="{2FDEB15B-2A0E-4411-8992-F538B954B287}">
      <dgm:prSet/>
      <dgm:spPr/>
      <dgm:t>
        <a:bodyPr/>
        <a:lstStyle/>
        <a:p>
          <a:endParaRPr lang="ru-RU"/>
        </a:p>
      </dgm:t>
    </dgm:pt>
    <dgm:pt modelId="{9D513BAF-4B76-4EAC-8A8B-230EAC8C0527}" type="sibTrans" cxnId="{2FDEB15B-2A0E-4411-8992-F538B954B287}">
      <dgm:prSet/>
      <dgm:spPr/>
      <dgm:t>
        <a:bodyPr/>
        <a:lstStyle/>
        <a:p>
          <a:endParaRPr lang="ru-RU"/>
        </a:p>
      </dgm:t>
    </dgm:pt>
    <dgm:pt modelId="{597606A5-8ADC-415D-A5BD-25299E6BC795}">
      <dgm:prSet phldrT="[Текст]" custT="1"/>
      <dgm:spPr/>
      <dgm:t>
        <a:bodyPr/>
        <a:lstStyle/>
        <a:p>
          <a:r>
            <a:rPr lang="ru-RU" sz="3000" b="1" smtClean="0"/>
            <a:t>Пушкарская слобода</a:t>
          </a:r>
          <a:endParaRPr lang="ru-RU" sz="3000" smtClean="0"/>
        </a:p>
        <a:p>
          <a:r>
            <a:rPr lang="ru-RU" sz="2400" smtClean="0"/>
            <a:t>Жители - артиллеристы. За службу получали жалованье, иногда землю.</a:t>
          </a:r>
        </a:p>
        <a:p>
          <a:endParaRPr lang="ru-RU" sz="2000" dirty="0" smtClean="0"/>
        </a:p>
        <a:p>
          <a:endParaRPr lang="ru-RU" sz="3000" dirty="0"/>
        </a:p>
      </dgm:t>
    </dgm:pt>
    <dgm:pt modelId="{37B1FAC2-20D9-47CC-A81E-D79820162273}" type="parTrans" cxnId="{12870512-1A45-4AC7-A4C1-0C6A289B60C2}">
      <dgm:prSet/>
      <dgm:spPr/>
      <dgm:t>
        <a:bodyPr/>
        <a:lstStyle/>
        <a:p>
          <a:endParaRPr lang="ru-RU"/>
        </a:p>
      </dgm:t>
    </dgm:pt>
    <dgm:pt modelId="{598F20D8-9DA2-4FD9-9460-B9CA6D25C5DC}" type="sibTrans" cxnId="{12870512-1A45-4AC7-A4C1-0C6A289B60C2}">
      <dgm:prSet/>
      <dgm:spPr/>
      <dgm:t>
        <a:bodyPr/>
        <a:lstStyle/>
        <a:p>
          <a:endParaRPr lang="ru-RU"/>
        </a:p>
      </dgm:t>
    </dgm:pt>
    <dgm:pt modelId="{2A933A5D-B5EE-4E1D-9D46-3818D321C367}">
      <dgm:prSet phldrT="[Текст]" custT="1"/>
      <dgm:spPr/>
      <dgm:t>
        <a:bodyPr/>
        <a:lstStyle/>
        <a:p>
          <a:r>
            <a:rPr lang="ru-RU" sz="2800" b="1" dirty="0" err="1" smtClean="0"/>
            <a:t>Жилецкая</a:t>
          </a:r>
          <a:r>
            <a:rPr lang="ru-RU" sz="2800" b="1" dirty="0" smtClean="0"/>
            <a:t> слобода</a:t>
          </a:r>
        </a:p>
        <a:p>
          <a:r>
            <a:rPr lang="ru-RU" sz="2400" b="0" dirty="0" smtClean="0"/>
            <a:t>Жители – неслужилые люди: торговцы, ремесленники и др.</a:t>
          </a:r>
        </a:p>
        <a:p>
          <a:endParaRPr lang="ru-RU" sz="2400" b="0" dirty="0" smtClean="0"/>
        </a:p>
      </dgm:t>
    </dgm:pt>
    <dgm:pt modelId="{698F90EC-10D1-4A16-8ADD-F5DF14BA0C63}" type="parTrans" cxnId="{9B4A17CD-8DAB-4102-A9B6-C537B267A50D}">
      <dgm:prSet/>
      <dgm:spPr/>
      <dgm:t>
        <a:bodyPr/>
        <a:lstStyle/>
        <a:p>
          <a:endParaRPr lang="ru-RU"/>
        </a:p>
      </dgm:t>
    </dgm:pt>
    <dgm:pt modelId="{B4C6316D-0E8F-4B54-9FAE-FEDFB77C582B}" type="sibTrans" cxnId="{9B4A17CD-8DAB-4102-A9B6-C537B267A50D}">
      <dgm:prSet/>
      <dgm:spPr/>
      <dgm:t>
        <a:bodyPr/>
        <a:lstStyle/>
        <a:p>
          <a:endParaRPr lang="ru-RU"/>
        </a:p>
      </dgm:t>
    </dgm:pt>
    <dgm:pt modelId="{46015EF7-FB18-4601-A681-1D947CDB3A6D}" type="pres">
      <dgm:prSet presAssocID="{650C7933-1951-4F2E-BE72-8E0F3A19770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3A4F3C-D8FB-4645-A644-A77F12EBC91C}" type="pres">
      <dgm:prSet presAssocID="{650C7933-1951-4F2E-BE72-8E0F3A197702}" presName="matrix" presStyleCnt="0"/>
      <dgm:spPr/>
    </dgm:pt>
    <dgm:pt modelId="{2F9725E8-8649-422C-B1FF-ECF542DF4649}" type="pres">
      <dgm:prSet presAssocID="{650C7933-1951-4F2E-BE72-8E0F3A197702}" presName="tile1" presStyleLbl="node1" presStyleIdx="0" presStyleCnt="4"/>
      <dgm:spPr/>
      <dgm:t>
        <a:bodyPr/>
        <a:lstStyle/>
        <a:p>
          <a:endParaRPr lang="ru-RU"/>
        </a:p>
      </dgm:t>
    </dgm:pt>
    <dgm:pt modelId="{1A652B44-0489-4E79-8F1E-FEFE5C3FE54D}" type="pres">
      <dgm:prSet presAssocID="{650C7933-1951-4F2E-BE72-8E0F3A19770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9B0BE-E5AB-472D-9C3C-1193763DB2B2}" type="pres">
      <dgm:prSet presAssocID="{650C7933-1951-4F2E-BE72-8E0F3A197702}" presName="tile2" presStyleLbl="node1" presStyleIdx="1" presStyleCnt="4"/>
      <dgm:spPr/>
      <dgm:t>
        <a:bodyPr/>
        <a:lstStyle/>
        <a:p>
          <a:endParaRPr lang="ru-RU"/>
        </a:p>
      </dgm:t>
    </dgm:pt>
    <dgm:pt modelId="{F8FE7610-6F3D-4A63-B29D-FFDD435FCF3C}" type="pres">
      <dgm:prSet presAssocID="{650C7933-1951-4F2E-BE72-8E0F3A19770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3A755-C5D3-4224-B8F7-2A2C04F0D6D9}" type="pres">
      <dgm:prSet presAssocID="{650C7933-1951-4F2E-BE72-8E0F3A197702}" presName="tile3" presStyleLbl="node1" presStyleIdx="2" presStyleCnt="4"/>
      <dgm:spPr/>
      <dgm:t>
        <a:bodyPr/>
        <a:lstStyle/>
        <a:p>
          <a:endParaRPr lang="ru-RU"/>
        </a:p>
      </dgm:t>
    </dgm:pt>
    <dgm:pt modelId="{27C06A1B-C100-4ABF-A11F-6A3BC444816A}" type="pres">
      <dgm:prSet presAssocID="{650C7933-1951-4F2E-BE72-8E0F3A19770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3AB55-8762-4131-9CBE-A4454234950E}" type="pres">
      <dgm:prSet presAssocID="{650C7933-1951-4F2E-BE72-8E0F3A197702}" presName="tile4" presStyleLbl="node1" presStyleIdx="3" presStyleCnt="4"/>
      <dgm:spPr/>
      <dgm:t>
        <a:bodyPr/>
        <a:lstStyle/>
        <a:p>
          <a:endParaRPr lang="ru-RU"/>
        </a:p>
      </dgm:t>
    </dgm:pt>
    <dgm:pt modelId="{E2527171-E832-4109-B7F2-C66E121E8321}" type="pres">
      <dgm:prSet presAssocID="{650C7933-1951-4F2E-BE72-8E0F3A19770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ACD3A-5A6D-47AC-A414-6383125810C4}" type="pres">
      <dgm:prSet presAssocID="{650C7933-1951-4F2E-BE72-8E0F3A197702}" presName="centerTile" presStyleLbl="fgShp" presStyleIdx="0" presStyleCnt="1" custScaleX="40510" custScaleY="4235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135266E-E940-4BDA-A997-02A8503BDA82}" type="presOf" srcId="{23BEA10C-BD65-463B-BB9D-356FA0AF662A}" destId="{7869B0BE-E5AB-472D-9C3C-1193763DB2B2}" srcOrd="0" destOrd="0" presId="urn:microsoft.com/office/officeart/2005/8/layout/matrix1"/>
    <dgm:cxn modelId="{0E7C6BD2-2FE9-4DD2-B5DF-DD070FDD1620}" type="presOf" srcId="{650C7933-1951-4F2E-BE72-8E0F3A197702}" destId="{46015EF7-FB18-4601-A681-1D947CDB3A6D}" srcOrd="0" destOrd="0" presId="urn:microsoft.com/office/officeart/2005/8/layout/matrix1"/>
    <dgm:cxn modelId="{D80A3D6A-EF39-42B0-B318-BBD11DEE8C09}" type="presOf" srcId="{2A933A5D-B5EE-4E1D-9D46-3818D321C367}" destId="{D713AB55-8762-4131-9CBE-A4454234950E}" srcOrd="0" destOrd="0" presId="urn:microsoft.com/office/officeart/2005/8/layout/matrix1"/>
    <dgm:cxn modelId="{2FDEB15B-2A0E-4411-8992-F538B954B287}" srcId="{4D515245-A292-4AEF-BAB1-DB295BFA81BE}" destId="{23BEA10C-BD65-463B-BB9D-356FA0AF662A}" srcOrd="1" destOrd="0" parTransId="{0FE2445F-2859-4EE5-9ED7-454F3DC49053}" sibTransId="{9D513BAF-4B76-4EAC-8A8B-230EAC8C0527}"/>
    <dgm:cxn modelId="{812B2B4D-52AF-4109-84E2-2DBFEA32E592}" type="presOf" srcId="{23BEA10C-BD65-463B-BB9D-356FA0AF662A}" destId="{F8FE7610-6F3D-4A63-B29D-FFDD435FCF3C}" srcOrd="1" destOrd="0" presId="urn:microsoft.com/office/officeart/2005/8/layout/matrix1"/>
    <dgm:cxn modelId="{07D2ECD0-D723-4480-8B53-D791B2826BEF}" type="presOf" srcId="{4D515245-A292-4AEF-BAB1-DB295BFA81BE}" destId="{501ACD3A-5A6D-47AC-A414-6383125810C4}" srcOrd="0" destOrd="0" presId="urn:microsoft.com/office/officeart/2005/8/layout/matrix1"/>
    <dgm:cxn modelId="{12870512-1A45-4AC7-A4C1-0C6A289B60C2}" srcId="{4D515245-A292-4AEF-BAB1-DB295BFA81BE}" destId="{597606A5-8ADC-415D-A5BD-25299E6BC795}" srcOrd="2" destOrd="0" parTransId="{37B1FAC2-20D9-47CC-A81E-D79820162273}" sibTransId="{598F20D8-9DA2-4FD9-9460-B9CA6D25C5DC}"/>
    <dgm:cxn modelId="{2EA8BBA7-B855-41AD-86C7-B37C1E92D7C5}" type="presOf" srcId="{597606A5-8ADC-415D-A5BD-25299E6BC795}" destId="{0C93A755-C5D3-4224-B8F7-2A2C04F0D6D9}" srcOrd="0" destOrd="0" presId="urn:microsoft.com/office/officeart/2005/8/layout/matrix1"/>
    <dgm:cxn modelId="{EFD80978-EC5D-4EE4-86A3-15EC1F39EF3E}" srcId="{4D515245-A292-4AEF-BAB1-DB295BFA81BE}" destId="{32B2482D-9A36-40C8-BA2E-41CBCE363E3E}" srcOrd="0" destOrd="0" parTransId="{F1E7B5B6-997B-47F8-8302-87D3B7ADDF45}" sibTransId="{089CF8FF-6630-41F0-97FB-50736AE63CA1}"/>
    <dgm:cxn modelId="{63FD8DB7-BF7B-4BF8-B686-BFD517622EFF}" type="presOf" srcId="{32B2482D-9A36-40C8-BA2E-41CBCE363E3E}" destId="{2F9725E8-8649-422C-B1FF-ECF542DF4649}" srcOrd="0" destOrd="0" presId="urn:microsoft.com/office/officeart/2005/8/layout/matrix1"/>
    <dgm:cxn modelId="{95FB0D85-B3EB-4154-8352-1FA7F6A9F07D}" type="presOf" srcId="{597606A5-8ADC-415D-A5BD-25299E6BC795}" destId="{27C06A1B-C100-4ABF-A11F-6A3BC444816A}" srcOrd="1" destOrd="0" presId="urn:microsoft.com/office/officeart/2005/8/layout/matrix1"/>
    <dgm:cxn modelId="{B140EAC0-1273-4F39-8466-D07BB167CB58}" srcId="{650C7933-1951-4F2E-BE72-8E0F3A197702}" destId="{4D515245-A292-4AEF-BAB1-DB295BFA81BE}" srcOrd="0" destOrd="0" parTransId="{72EC9575-B6B6-4703-9361-A9BF2110172D}" sibTransId="{7118132D-9088-4C35-84BB-225AE645DDAF}"/>
    <dgm:cxn modelId="{D82811A9-427F-481F-B46C-CC9E7DCFB5D0}" type="presOf" srcId="{32B2482D-9A36-40C8-BA2E-41CBCE363E3E}" destId="{1A652B44-0489-4E79-8F1E-FEFE5C3FE54D}" srcOrd="1" destOrd="0" presId="urn:microsoft.com/office/officeart/2005/8/layout/matrix1"/>
    <dgm:cxn modelId="{9B4A17CD-8DAB-4102-A9B6-C537B267A50D}" srcId="{4D515245-A292-4AEF-BAB1-DB295BFA81BE}" destId="{2A933A5D-B5EE-4E1D-9D46-3818D321C367}" srcOrd="3" destOrd="0" parTransId="{698F90EC-10D1-4A16-8ADD-F5DF14BA0C63}" sibTransId="{B4C6316D-0E8F-4B54-9FAE-FEDFB77C582B}"/>
    <dgm:cxn modelId="{6B91F7EF-03E5-4102-8E2E-7EAD2F7F0C55}" type="presOf" srcId="{2A933A5D-B5EE-4E1D-9D46-3818D321C367}" destId="{E2527171-E832-4109-B7F2-C66E121E8321}" srcOrd="1" destOrd="0" presId="urn:microsoft.com/office/officeart/2005/8/layout/matrix1"/>
    <dgm:cxn modelId="{46619A63-480B-45EF-8F27-B3B330247F16}" type="presParOf" srcId="{46015EF7-FB18-4601-A681-1D947CDB3A6D}" destId="{693A4F3C-D8FB-4645-A644-A77F12EBC91C}" srcOrd="0" destOrd="0" presId="urn:microsoft.com/office/officeart/2005/8/layout/matrix1"/>
    <dgm:cxn modelId="{01A92BB4-39C1-44A8-B393-A659057EDFB6}" type="presParOf" srcId="{693A4F3C-D8FB-4645-A644-A77F12EBC91C}" destId="{2F9725E8-8649-422C-B1FF-ECF542DF4649}" srcOrd="0" destOrd="0" presId="urn:microsoft.com/office/officeart/2005/8/layout/matrix1"/>
    <dgm:cxn modelId="{A17E9B0A-1D76-4554-B126-ED93B1867807}" type="presParOf" srcId="{693A4F3C-D8FB-4645-A644-A77F12EBC91C}" destId="{1A652B44-0489-4E79-8F1E-FEFE5C3FE54D}" srcOrd="1" destOrd="0" presId="urn:microsoft.com/office/officeart/2005/8/layout/matrix1"/>
    <dgm:cxn modelId="{1C4B6A4F-AA08-4293-A0FC-785E9D79B002}" type="presParOf" srcId="{693A4F3C-D8FB-4645-A644-A77F12EBC91C}" destId="{7869B0BE-E5AB-472D-9C3C-1193763DB2B2}" srcOrd="2" destOrd="0" presId="urn:microsoft.com/office/officeart/2005/8/layout/matrix1"/>
    <dgm:cxn modelId="{084DA2CF-0D6C-4693-A321-952335B603A3}" type="presParOf" srcId="{693A4F3C-D8FB-4645-A644-A77F12EBC91C}" destId="{F8FE7610-6F3D-4A63-B29D-FFDD435FCF3C}" srcOrd="3" destOrd="0" presId="urn:microsoft.com/office/officeart/2005/8/layout/matrix1"/>
    <dgm:cxn modelId="{89B2EF5B-BB3D-4E75-9E0F-3A2506547821}" type="presParOf" srcId="{693A4F3C-D8FB-4645-A644-A77F12EBC91C}" destId="{0C93A755-C5D3-4224-B8F7-2A2C04F0D6D9}" srcOrd="4" destOrd="0" presId="urn:microsoft.com/office/officeart/2005/8/layout/matrix1"/>
    <dgm:cxn modelId="{E209C610-6E7A-4754-92C7-FC0D744C618E}" type="presParOf" srcId="{693A4F3C-D8FB-4645-A644-A77F12EBC91C}" destId="{27C06A1B-C100-4ABF-A11F-6A3BC444816A}" srcOrd="5" destOrd="0" presId="urn:microsoft.com/office/officeart/2005/8/layout/matrix1"/>
    <dgm:cxn modelId="{BC5215E1-CAF7-40AB-8196-D5C8FE427EB5}" type="presParOf" srcId="{693A4F3C-D8FB-4645-A644-A77F12EBC91C}" destId="{D713AB55-8762-4131-9CBE-A4454234950E}" srcOrd="6" destOrd="0" presId="urn:microsoft.com/office/officeart/2005/8/layout/matrix1"/>
    <dgm:cxn modelId="{AAF283CB-C008-4042-BF4B-C2D0377E2D1F}" type="presParOf" srcId="{693A4F3C-D8FB-4645-A644-A77F12EBC91C}" destId="{E2527171-E832-4109-B7F2-C66E121E8321}" srcOrd="7" destOrd="0" presId="urn:microsoft.com/office/officeart/2005/8/layout/matrix1"/>
    <dgm:cxn modelId="{11D8F0F8-AC6D-46CC-BA33-A1BD77E22680}" type="presParOf" srcId="{46015EF7-FB18-4601-A681-1D947CDB3A6D}" destId="{501ACD3A-5A6D-47AC-A414-6383125810C4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EFDD03-A382-44DE-80B1-3B7079E81EE5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41DACB-67E8-44C7-A572-986335A80190}">
      <dgm:prSet phldrT="[Текст]"/>
      <dgm:spPr/>
      <dgm:t>
        <a:bodyPr/>
        <a:lstStyle/>
        <a:p>
          <a:r>
            <a:rPr lang="ru-RU" dirty="0" smtClean="0"/>
            <a:t>Посадское население</a:t>
          </a:r>
          <a:endParaRPr lang="ru-RU" dirty="0"/>
        </a:p>
      </dgm:t>
    </dgm:pt>
    <dgm:pt modelId="{64465A09-72BA-4D96-9536-C72FCAD7AF93}" type="parTrans" cxnId="{F62B4FFD-6E15-4BC9-A67E-CB627735CCB0}">
      <dgm:prSet/>
      <dgm:spPr/>
      <dgm:t>
        <a:bodyPr/>
        <a:lstStyle/>
        <a:p>
          <a:endParaRPr lang="ru-RU"/>
        </a:p>
      </dgm:t>
    </dgm:pt>
    <dgm:pt modelId="{472ACB04-41A0-4A16-9716-E5785AD9472C}" type="sibTrans" cxnId="{F62B4FFD-6E15-4BC9-A67E-CB627735CCB0}">
      <dgm:prSet/>
      <dgm:spPr/>
      <dgm:t>
        <a:bodyPr/>
        <a:lstStyle/>
        <a:p>
          <a:endParaRPr lang="ru-RU"/>
        </a:p>
      </dgm:t>
    </dgm:pt>
    <dgm:pt modelId="{66E93331-46FF-452E-8844-4068A0944A14}">
      <dgm:prSet phldrT="[Текст]" custT="1"/>
      <dgm:spPr/>
      <dgm:t>
        <a:bodyPr/>
        <a:lstStyle/>
        <a:p>
          <a:r>
            <a:rPr lang="ru-RU" sz="3200" b="1" smtClean="0"/>
            <a:t>«Лучшие»</a:t>
          </a:r>
        </a:p>
        <a:p>
          <a:r>
            <a:rPr lang="ru-RU" sz="2500" smtClean="0"/>
            <a:t>Богачи, ворочали капиталами, эксплуатировали «молодших»</a:t>
          </a:r>
          <a:endParaRPr lang="ru-RU" sz="2500" dirty="0"/>
        </a:p>
      </dgm:t>
    </dgm:pt>
    <dgm:pt modelId="{F22386E5-3454-44A8-89C6-13161E436796}" type="parTrans" cxnId="{67DCD986-488C-40F8-AE18-37B6998F43B1}">
      <dgm:prSet/>
      <dgm:spPr/>
      <dgm:t>
        <a:bodyPr/>
        <a:lstStyle/>
        <a:p>
          <a:endParaRPr lang="ru-RU"/>
        </a:p>
      </dgm:t>
    </dgm:pt>
    <dgm:pt modelId="{9AD9A9E8-0967-47DA-958D-0C53DBE38AF1}" type="sibTrans" cxnId="{67DCD986-488C-40F8-AE18-37B6998F43B1}">
      <dgm:prSet/>
      <dgm:spPr/>
      <dgm:t>
        <a:bodyPr/>
        <a:lstStyle/>
        <a:p>
          <a:endParaRPr lang="ru-RU"/>
        </a:p>
      </dgm:t>
    </dgm:pt>
    <dgm:pt modelId="{125B4EED-2F2B-49E1-AB03-D53C860B1731}">
      <dgm:prSet phldrT="[Текст]" custT="1"/>
      <dgm:spPr/>
      <dgm:t>
        <a:bodyPr/>
        <a:lstStyle/>
        <a:p>
          <a:r>
            <a:rPr lang="ru-RU" sz="3200" b="1" dirty="0" smtClean="0"/>
            <a:t>«</a:t>
          </a:r>
          <a:r>
            <a:rPr lang="ru-RU" sz="3200" b="1" dirty="0" err="1" smtClean="0"/>
            <a:t>Середние</a:t>
          </a:r>
          <a:r>
            <a:rPr lang="ru-RU" sz="3200" b="1" dirty="0" smtClean="0"/>
            <a:t>»</a:t>
          </a:r>
        </a:p>
        <a:p>
          <a:r>
            <a:rPr lang="ru-RU" sz="3200" b="1" dirty="0" smtClean="0"/>
            <a:t>(Средние)</a:t>
          </a:r>
        </a:p>
        <a:p>
          <a:r>
            <a:rPr lang="ru-RU" sz="2400" b="0" dirty="0" smtClean="0"/>
            <a:t>Промежуточные «по </a:t>
          </a:r>
          <a:r>
            <a:rPr lang="ru-RU" sz="2400" b="0" dirty="0" err="1" smtClean="0"/>
            <a:t>достаткам</a:t>
          </a:r>
          <a:r>
            <a:rPr lang="ru-RU" sz="2400" b="0" dirty="0" smtClean="0"/>
            <a:t> и промыслам» слои</a:t>
          </a:r>
        </a:p>
        <a:p>
          <a:endParaRPr lang="ru-RU" sz="3200" b="1" dirty="0" smtClean="0"/>
        </a:p>
        <a:p>
          <a:endParaRPr lang="ru-RU" sz="3200" b="1" dirty="0"/>
        </a:p>
      </dgm:t>
    </dgm:pt>
    <dgm:pt modelId="{2548FD4B-1D3F-4B1D-BA21-1D27FA9A5EAE}" type="parTrans" cxnId="{4979D20D-3D4C-45AD-A285-5957FE68B543}">
      <dgm:prSet/>
      <dgm:spPr/>
      <dgm:t>
        <a:bodyPr/>
        <a:lstStyle/>
        <a:p>
          <a:endParaRPr lang="ru-RU"/>
        </a:p>
      </dgm:t>
    </dgm:pt>
    <dgm:pt modelId="{8D8A9DF7-2A1F-4E27-9920-3D1E35F77A17}" type="sibTrans" cxnId="{4979D20D-3D4C-45AD-A285-5957FE68B543}">
      <dgm:prSet/>
      <dgm:spPr/>
      <dgm:t>
        <a:bodyPr/>
        <a:lstStyle/>
        <a:p>
          <a:endParaRPr lang="ru-RU"/>
        </a:p>
      </dgm:t>
    </dgm:pt>
    <dgm:pt modelId="{9214387C-3997-41FF-B408-06F0F7DF2AA5}">
      <dgm:prSet phldrT="[Текст]" custT="1"/>
      <dgm:spPr/>
      <dgm:t>
        <a:bodyPr/>
        <a:lstStyle/>
        <a:p>
          <a:r>
            <a:rPr lang="ru-RU" sz="3100" b="1" dirty="0" smtClean="0"/>
            <a:t>«</a:t>
          </a:r>
          <a:r>
            <a:rPr lang="ru-RU" sz="3100" b="1" dirty="0" err="1" smtClean="0"/>
            <a:t>Молодшие</a:t>
          </a:r>
          <a:r>
            <a:rPr lang="ru-RU" sz="3100" b="1" dirty="0" smtClean="0"/>
            <a:t>»</a:t>
          </a:r>
        </a:p>
        <a:p>
          <a:r>
            <a:rPr lang="ru-RU" sz="3100" b="1" dirty="0" smtClean="0"/>
            <a:t>(Младшие)</a:t>
          </a:r>
        </a:p>
        <a:p>
          <a:r>
            <a:rPr lang="ru-RU" sz="3300" dirty="0" smtClean="0"/>
            <a:t>Городская беднота</a:t>
          </a:r>
          <a:endParaRPr lang="ru-RU" sz="3300" dirty="0"/>
        </a:p>
      </dgm:t>
    </dgm:pt>
    <dgm:pt modelId="{59899A44-4738-404F-BB7F-0D762BF90B93}" type="parTrans" cxnId="{4A6FD828-E9AB-476E-91EB-4ED7C3DEA340}">
      <dgm:prSet/>
      <dgm:spPr/>
      <dgm:t>
        <a:bodyPr/>
        <a:lstStyle/>
        <a:p>
          <a:endParaRPr lang="ru-RU"/>
        </a:p>
      </dgm:t>
    </dgm:pt>
    <dgm:pt modelId="{F53A1CE6-B352-4E7A-9EBF-0E8984268A56}" type="sibTrans" cxnId="{4A6FD828-E9AB-476E-91EB-4ED7C3DEA340}">
      <dgm:prSet/>
      <dgm:spPr/>
      <dgm:t>
        <a:bodyPr/>
        <a:lstStyle/>
        <a:p>
          <a:endParaRPr lang="ru-RU"/>
        </a:p>
      </dgm:t>
    </dgm:pt>
    <dgm:pt modelId="{73DEAB88-AD2B-4C12-8559-4012EE42F89C}" type="pres">
      <dgm:prSet presAssocID="{61EFDD03-A382-44DE-80B1-3B7079E81EE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F6FC32-107D-436D-A045-21AD149E0D01}" type="pres">
      <dgm:prSet presAssocID="{1741DACB-67E8-44C7-A572-986335A80190}" presName="roof" presStyleLbl="dkBgShp" presStyleIdx="0" presStyleCnt="2"/>
      <dgm:spPr/>
      <dgm:t>
        <a:bodyPr/>
        <a:lstStyle/>
        <a:p>
          <a:endParaRPr lang="ru-RU"/>
        </a:p>
      </dgm:t>
    </dgm:pt>
    <dgm:pt modelId="{0638F6BD-870E-4E1E-902F-8CE25822B40E}" type="pres">
      <dgm:prSet presAssocID="{1741DACB-67E8-44C7-A572-986335A80190}" presName="pillars" presStyleCnt="0"/>
      <dgm:spPr/>
    </dgm:pt>
    <dgm:pt modelId="{8F9B3886-EA15-4AC6-ACD5-2B600F9F5229}" type="pres">
      <dgm:prSet presAssocID="{1741DACB-67E8-44C7-A572-986335A8019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1F731-BE5E-43A2-B63D-0CED746F1C75}" type="pres">
      <dgm:prSet presAssocID="{125B4EED-2F2B-49E1-AB03-D53C860B173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3E8CE-94DD-4C8A-A3C9-6771517E604B}" type="pres">
      <dgm:prSet presAssocID="{9214387C-3997-41FF-B408-06F0F7DF2AA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F9303-E452-4AD4-ADC2-6650C7E9F335}" type="pres">
      <dgm:prSet presAssocID="{1741DACB-67E8-44C7-A572-986335A80190}" presName="base" presStyleLbl="dkBgShp" presStyleIdx="1" presStyleCnt="2" custLinFactNeighborX="-348" custLinFactNeighborY="-4525"/>
      <dgm:spPr/>
    </dgm:pt>
  </dgm:ptLst>
  <dgm:cxnLst>
    <dgm:cxn modelId="{4979D20D-3D4C-45AD-A285-5957FE68B543}" srcId="{1741DACB-67E8-44C7-A572-986335A80190}" destId="{125B4EED-2F2B-49E1-AB03-D53C860B1731}" srcOrd="1" destOrd="0" parTransId="{2548FD4B-1D3F-4B1D-BA21-1D27FA9A5EAE}" sibTransId="{8D8A9DF7-2A1F-4E27-9920-3D1E35F77A17}"/>
    <dgm:cxn modelId="{67DCD986-488C-40F8-AE18-37B6998F43B1}" srcId="{1741DACB-67E8-44C7-A572-986335A80190}" destId="{66E93331-46FF-452E-8844-4068A0944A14}" srcOrd="0" destOrd="0" parTransId="{F22386E5-3454-44A8-89C6-13161E436796}" sibTransId="{9AD9A9E8-0967-47DA-958D-0C53DBE38AF1}"/>
    <dgm:cxn modelId="{4A6FD828-E9AB-476E-91EB-4ED7C3DEA340}" srcId="{1741DACB-67E8-44C7-A572-986335A80190}" destId="{9214387C-3997-41FF-B408-06F0F7DF2AA5}" srcOrd="2" destOrd="0" parTransId="{59899A44-4738-404F-BB7F-0D762BF90B93}" sibTransId="{F53A1CE6-B352-4E7A-9EBF-0E8984268A56}"/>
    <dgm:cxn modelId="{FC850BBA-88EC-4F0E-B0DA-F9887CA18641}" type="presOf" srcId="{9214387C-3997-41FF-B408-06F0F7DF2AA5}" destId="{1133E8CE-94DD-4C8A-A3C9-6771517E604B}" srcOrd="0" destOrd="0" presId="urn:microsoft.com/office/officeart/2005/8/layout/hList3"/>
    <dgm:cxn modelId="{936B78DA-39E3-42F9-A8B4-5111DBDA631C}" type="presOf" srcId="{66E93331-46FF-452E-8844-4068A0944A14}" destId="{8F9B3886-EA15-4AC6-ACD5-2B600F9F5229}" srcOrd="0" destOrd="0" presId="urn:microsoft.com/office/officeart/2005/8/layout/hList3"/>
    <dgm:cxn modelId="{07DE7550-66AD-4B39-9B1E-FAA956A8816A}" type="presOf" srcId="{125B4EED-2F2B-49E1-AB03-D53C860B1731}" destId="{AEE1F731-BE5E-43A2-B63D-0CED746F1C75}" srcOrd="0" destOrd="0" presId="urn:microsoft.com/office/officeart/2005/8/layout/hList3"/>
    <dgm:cxn modelId="{0F45B43F-753C-4ED0-8699-95688CB9DFC1}" type="presOf" srcId="{1741DACB-67E8-44C7-A572-986335A80190}" destId="{0CF6FC32-107D-436D-A045-21AD149E0D01}" srcOrd="0" destOrd="0" presId="urn:microsoft.com/office/officeart/2005/8/layout/hList3"/>
    <dgm:cxn modelId="{F62B4FFD-6E15-4BC9-A67E-CB627735CCB0}" srcId="{61EFDD03-A382-44DE-80B1-3B7079E81EE5}" destId="{1741DACB-67E8-44C7-A572-986335A80190}" srcOrd="0" destOrd="0" parTransId="{64465A09-72BA-4D96-9536-C72FCAD7AF93}" sibTransId="{472ACB04-41A0-4A16-9716-E5785AD9472C}"/>
    <dgm:cxn modelId="{6C3B5A63-A408-4594-81FD-FC0FD5A87103}" type="presOf" srcId="{61EFDD03-A382-44DE-80B1-3B7079E81EE5}" destId="{73DEAB88-AD2B-4C12-8559-4012EE42F89C}" srcOrd="0" destOrd="0" presId="urn:microsoft.com/office/officeart/2005/8/layout/hList3"/>
    <dgm:cxn modelId="{FAC976F9-8F71-404B-9AB7-10B63242AE58}" type="presParOf" srcId="{73DEAB88-AD2B-4C12-8559-4012EE42F89C}" destId="{0CF6FC32-107D-436D-A045-21AD149E0D01}" srcOrd="0" destOrd="0" presId="urn:microsoft.com/office/officeart/2005/8/layout/hList3"/>
    <dgm:cxn modelId="{7A16017E-EEE4-499B-A909-BA6A9059F306}" type="presParOf" srcId="{73DEAB88-AD2B-4C12-8559-4012EE42F89C}" destId="{0638F6BD-870E-4E1E-902F-8CE25822B40E}" srcOrd="1" destOrd="0" presId="urn:microsoft.com/office/officeart/2005/8/layout/hList3"/>
    <dgm:cxn modelId="{3FC7CDB8-1C4C-421F-B929-C25E4589C038}" type="presParOf" srcId="{0638F6BD-870E-4E1E-902F-8CE25822B40E}" destId="{8F9B3886-EA15-4AC6-ACD5-2B600F9F5229}" srcOrd="0" destOrd="0" presId="urn:microsoft.com/office/officeart/2005/8/layout/hList3"/>
    <dgm:cxn modelId="{5746A6EA-7DDC-4BAC-BE37-2754D19B87C2}" type="presParOf" srcId="{0638F6BD-870E-4E1E-902F-8CE25822B40E}" destId="{AEE1F731-BE5E-43A2-B63D-0CED746F1C75}" srcOrd="1" destOrd="0" presId="urn:microsoft.com/office/officeart/2005/8/layout/hList3"/>
    <dgm:cxn modelId="{5E960D06-0FD1-4E80-92B5-7A4B0C69089B}" type="presParOf" srcId="{0638F6BD-870E-4E1E-902F-8CE25822B40E}" destId="{1133E8CE-94DD-4C8A-A3C9-6771517E604B}" srcOrd="2" destOrd="0" presId="urn:microsoft.com/office/officeart/2005/8/layout/hList3"/>
    <dgm:cxn modelId="{873FC8A4-74ED-4E4E-9044-C74027451FD1}" type="presParOf" srcId="{73DEAB88-AD2B-4C12-8559-4012EE42F89C}" destId="{761F9303-E452-4AD4-ADC2-6650C7E9F335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1404-5164-43FD-B7EC-1BF33D8A8C52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DC94-DC89-4D43-9DE5-7237E2974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A7D0-7CD2-44B0-BACA-B904D87B8818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F865-4279-46CA-9328-44C74B9E7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813A-3CC4-4F15-928D-BEB0A72E6714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9166-35B0-4F5C-BB30-313A5CC75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A431-B3C9-439F-90AD-3378663D47D4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8C8-228E-496D-892F-39E8C2F81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CA9B-806F-4D93-A4D8-5D32245E41FE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820E-F13B-4C50-B3B8-7C542A78D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88E2-C1A2-46EC-986F-A2DA77B2A572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3FF2-A647-494B-A37A-F100D8073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5F14-E4C6-4033-8AFF-BF909D273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11C0-BDA2-4884-99D2-D35DD42915B5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CE13-103A-4EBE-8320-5FAB100EBFCC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AB02-C876-46E7-8EAB-D23D2DE9C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6F21-81E9-4B58-8F33-8D5E4B968B81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76A9-A7D7-49FB-9AA3-017B64321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6DAE-3BA3-4584-8C3D-ACB25B3F8C1F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1392-46C1-4248-8628-D3861D995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6CDD-B9B1-4E95-A6DE-9BB65167CB09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D0CF-896C-4BA1-8B25-E77398A6B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9D344EA-AFAD-457E-B9F5-D481532D1A9C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7C2F527-CBCC-40F0-A5A9-016FE0C52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5" r:id="rId2"/>
    <p:sldLayoutId id="2147483714" r:id="rId3"/>
    <p:sldLayoutId id="2147483706" r:id="rId4"/>
    <p:sldLayoutId id="2147483715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72;&#1090;&#1072;&#1083;&#1100;&#1103;\&#1056;&#1072;&#1073;&#1086;&#1095;&#1080;&#1081;%20&#1089;&#1090;&#1086;&#1083;\muzka_dlya_relaksacii_-_zakat_u_kraya_vod(2).mp3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1"/>
          <p:cNvSpPr>
            <a:spLocks noGrp="1"/>
          </p:cNvSpPr>
          <p:nvPr>
            <p:ph idx="1"/>
          </p:nvPr>
        </p:nvSpPr>
        <p:spPr>
          <a:xfrm>
            <a:off x="285750" y="1000125"/>
            <a:ext cx="4071938" cy="56435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4800" b="1" smtClean="0"/>
              <a:t>Северный край России.</a:t>
            </a: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5400" b="1" smtClean="0"/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4800" b="1" smtClean="0"/>
              <a:t>Беломорье... </a:t>
            </a:r>
            <a:endParaRPr lang="ru-RU" sz="5400" b="1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28"/>
            <a:ext cx="4286250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643446"/>
            <a:ext cx="3810000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000240"/>
            <a:ext cx="2381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857496"/>
            <a:ext cx="1285884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uzka_dlya_relaksacii_-_zakat_u_kraya_vod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857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smtClean="0"/>
              <a:t>Зрительная гимнастика «</a:t>
            </a:r>
            <a:r>
              <a:rPr lang="ru-RU" b="1" err="1" smtClean="0"/>
              <a:t>Пальминг</a:t>
            </a:r>
            <a:r>
              <a:rPr lang="ru-RU" b="1" smtClean="0"/>
              <a:t>»</a:t>
            </a:r>
            <a:endParaRPr lang="ru-RU" b="1"/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643188" y="1714500"/>
            <a:ext cx="3786187" cy="4071938"/>
          </a:xfr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214313" y="857250"/>
            <a:ext cx="8643937" cy="4429125"/>
          </a:xfrm>
        </p:spPr>
        <p:txBody>
          <a:bodyPr/>
          <a:lstStyle/>
          <a:p>
            <a:pPr marL="0" indent="273050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b="1" smtClean="0"/>
              <a:t>Первыми жителями нового города, кроме </a:t>
            </a:r>
            <a:r>
              <a:rPr lang="ru-RU" b="1" i="1" smtClean="0">
                <a:solidFill>
                  <a:schemeClr val="bg2"/>
                </a:solidFill>
              </a:rPr>
              <a:t>монахов</a:t>
            </a:r>
            <a:r>
              <a:rPr lang="ru-RU" b="1" smtClean="0"/>
              <a:t> – игумена с братиею,  стали ратные люди — 200 стрельцов, присланных из Москвы и Холмогор. Они составили гарнизон города-крепости, «ибо новопостроенная крепость без гарнизона праздною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bg2"/>
                </a:solidFill>
              </a:rPr>
              <a:t>4. Жители </a:t>
            </a:r>
            <a:r>
              <a:rPr lang="ru-RU" sz="4000" b="1" err="1" smtClean="0">
                <a:solidFill>
                  <a:schemeClr val="bg2"/>
                </a:solidFill>
              </a:rPr>
              <a:t>Новохолмогор</a:t>
            </a:r>
            <a:r>
              <a:rPr lang="ru-RU" sz="4400" smtClean="0"/>
              <a:t/>
            </a:r>
            <a:br>
              <a:rPr lang="ru-RU" sz="4400" smtClean="0"/>
            </a:b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143250"/>
            <a:ext cx="2986087" cy="335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000750" y="3143250"/>
            <a:ext cx="2643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nstantia" pitchFamily="18" charset="0"/>
              </a:rPr>
              <a:t>Стрельцы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3" y="3214688"/>
            <a:ext cx="542925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+mn-lt"/>
              </a:rPr>
              <a:t>(без дела, без цели) не оставалась и на краткое время».</a:t>
            </a:r>
          </a:p>
          <a:p>
            <a:pPr indent="273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chemeClr val="bg2"/>
                </a:solidFill>
                <a:latin typeface="+mn-lt"/>
              </a:rPr>
              <a:t>Стрельцы</a:t>
            </a:r>
            <a:r>
              <a:rPr lang="ru-RU" sz="2600" b="1" dirty="0">
                <a:latin typeface="+mn-lt"/>
              </a:rPr>
              <a:t> размещались в домах горожан. В свободное от несения службы время они занимались торговлей и промыслом.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43"/>
          <a:ext cx="8229600" cy="585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285750" y="428625"/>
            <a:ext cx="3786188" cy="4000500"/>
          </a:xfrm>
        </p:spPr>
        <p:txBody>
          <a:bodyPr/>
          <a:lstStyle/>
          <a:p>
            <a:pPr marL="0" indent="27305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200" b="1" i="1" smtClean="0"/>
              <a:t>Посадские люди </a:t>
            </a:r>
            <a:r>
              <a:rPr lang="ru-RU" sz="3200" b="1" smtClean="0"/>
              <a:t>занимались розничной торговлей продовольствен-ными товарами, извозом и ремеслом.</a:t>
            </a:r>
          </a:p>
          <a:p>
            <a:pPr marL="0" indent="273050" algn="ctr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3200" b="1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571500"/>
            <a:ext cx="44672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8" y="4714875"/>
            <a:ext cx="82867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+mn-lt"/>
              </a:rPr>
              <a:t>Это было тяглое население, которое платило подати в государственную казну.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67375"/>
          </a:xfrm>
        </p:spPr>
        <p:txBody>
          <a:bodyPr/>
          <a:lstStyle/>
          <a:p>
            <a:pPr marL="0" indent="273050"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3200" b="1" smtClean="0"/>
          </a:p>
          <a:p>
            <a:pPr marL="0" indent="273050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200" b="1" smtClean="0"/>
              <a:t>На посаде находилось 34 «беломестных» двора монастырей и «приказного чина служителей», которые пользовались налоговыми привилегиями.</a:t>
            </a:r>
          </a:p>
          <a:p>
            <a:pPr marL="0" indent="273050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200" smtClean="0"/>
              <a:t> </a:t>
            </a:r>
            <a:r>
              <a:rPr lang="ru-RU" sz="3200" b="1" smtClean="0"/>
              <a:t>Приказчики ведали (управляли) делами служилых людей, строительством, ремонтом городских крепостных сооружений, боеприпасами, сбором податей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/>
              <a:t>Население </a:t>
            </a:r>
            <a:r>
              <a:rPr lang="ru-RU" sz="3600" dirty="0" err="1" smtClean="0"/>
              <a:t>Новохолмогорского</a:t>
            </a:r>
            <a:r>
              <a:rPr lang="ru-RU" sz="3600" dirty="0" smtClean="0"/>
              <a:t> города составляли: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chemeClr val="accent2">
                    <a:lumMod val="75000"/>
                  </a:schemeClr>
                </a:solidFill>
              </a:rPr>
              <a:t>Продолжите выражение и запишите</a:t>
            </a: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3143250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Х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4286250"/>
          <a:ext cx="792956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203"/>
                <a:gridCol w="991203"/>
                <a:gridCol w="991203"/>
                <a:gridCol w="991203"/>
                <a:gridCol w="991203"/>
                <a:gridCol w="991203"/>
                <a:gridCol w="991203"/>
                <a:gridCol w="991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Ц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5500688"/>
          <a:ext cx="52863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79"/>
                <a:gridCol w="587379"/>
                <a:gridCol w="587379"/>
                <a:gridCol w="587379"/>
                <a:gridCol w="587379"/>
                <a:gridCol w="587379"/>
                <a:gridCol w="587379"/>
                <a:gridCol w="587379"/>
                <a:gridCol w="587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43625" y="5500688"/>
          <a:ext cx="257175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642942"/>
                <a:gridCol w="642942"/>
                <a:gridCol w="6429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1000125"/>
            <a:ext cx="8572500" cy="5500688"/>
          </a:xfrm>
        </p:spPr>
        <p:txBody>
          <a:bodyPr>
            <a:normAutofit lnSpcReduction="10000"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800" b="1" dirty="0" smtClean="0"/>
              <a:t>С какого века начинается история  </a:t>
            </a:r>
            <a:r>
              <a:rPr lang="ru-RU" sz="2800" b="1" dirty="0" err="1" smtClean="0"/>
              <a:t>Новохолмогорского</a:t>
            </a:r>
            <a:r>
              <a:rPr lang="ru-RU" sz="2800" b="1" dirty="0" smtClean="0"/>
              <a:t> городка? С чем это связано?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800" b="1" dirty="0" smtClean="0"/>
              <a:t>В каком году был основан </a:t>
            </a:r>
            <a:r>
              <a:rPr lang="ru-RU" sz="2800" b="1" dirty="0" err="1" smtClean="0"/>
              <a:t>Новохолмогорский</a:t>
            </a:r>
            <a:r>
              <a:rPr lang="ru-RU" sz="2800" b="1" dirty="0" smtClean="0"/>
              <a:t> городок?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800" b="1" dirty="0" smtClean="0"/>
              <a:t> Назовите основные причины основания </a:t>
            </a:r>
            <a:r>
              <a:rPr lang="ru-RU" sz="2800" b="1" dirty="0" err="1" smtClean="0"/>
              <a:t>Новохолмогор</a:t>
            </a:r>
            <a:r>
              <a:rPr lang="ru-RU" sz="2800" b="1" dirty="0" smtClean="0"/>
              <a:t> и его функции.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800" b="1" dirty="0" smtClean="0"/>
              <a:t>Что в первую очередь возвели московские воеводы П.А. </a:t>
            </a:r>
            <a:r>
              <a:rPr lang="ru-RU" sz="2800" b="1" dirty="0" err="1" smtClean="0"/>
              <a:t>Нащокин</a:t>
            </a:r>
            <a:r>
              <a:rPr lang="ru-RU" sz="2800" b="1" dirty="0" smtClean="0"/>
              <a:t> и А.Н. Волохов (</a:t>
            </a:r>
            <a:r>
              <a:rPr lang="ru-RU" sz="2800" b="1" dirty="0" err="1" smtClean="0"/>
              <a:t>Залешанин</a:t>
            </a:r>
            <a:r>
              <a:rPr lang="ru-RU" sz="2800" b="1" dirty="0" smtClean="0"/>
              <a:t>)?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800" b="1" dirty="0" smtClean="0"/>
              <a:t>Кто были первые жители </a:t>
            </a:r>
            <a:r>
              <a:rPr lang="ru-RU" sz="2800" b="1" dirty="0" err="1" smtClean="0"/>
              <a:t>Новохолмогор</a:t>
            </a:r>
            <a:r>
              <a:rPr lang="ru-RU" sz="2800" b="1" dirty="0" smtClean="0"/>
              <a:t> помимо монахов?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b="1" smtClean="0">
                <a:solidFill>
                  <a:srgbClr val="FF0000"/>
                </a:solidFill>
              </a:rPr>
              <a:t>Обобщение</a:t>
            </a:r>
            <a:endParaRPr lang="ru-RU" sz="49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357188" y="1714500"/>
            <a:ext cx="8229600" cy="3881438"/>
          </a:xfrm>
        </p:spPr>
        <p:txBody>
          <a:bodyPr/>
          <a:lstStyle/>
          <a:p>
            <a:pPr algn="just"/>
            <a:r>
              <a:rPr lang="ru-RU" sz="2400" smtClean="0"/>
              <a:t>Копица М.Н. Пособие для учителей «История Архангельского Севера с древнейших времён до начала </a:t>
            </a:r>
            <a:r>
              <a:rPr lang="en-US" sz="2400" smtClean="0"/>
              <a:t>XX</a:t>
            </a:r>
            <a:r>
              <a:rPr lang="ru-RU" sz="2400" smtClean="0"/>
              <a:t> века». – Архангельск, 2009.</a:t>
            </a:r>
          </a:p>
          <a:p>
            <a:pPr algn="just"/>
            <a:r>
              <a:rPr lang="ru-RU" sz="2400" smtClean="0"/>
              <a:t>Куратов А.А. История и историки Архангельского Севера: Вопросы источниковедения и историографии: Монография. Архангельск: Изд-во Поморского университета, 1999.</a:t>
            </a:r>
          </a:p>
          <a:p>
            <a:pPr algn="just"/>
            <a:r>
              <a:rPr lang="ru-RU" sz="2400" smtClean="0"/>
              <a:t>Щуров Г.С. Очерки истории культуры Русского Севера, 988 — 1917. / Г.С. Щуров — Архангельск: ОАО «ИПП «Правда Севера», 2004.</a:t>
            </a:r>
          </a:p>
          <a:p>
            <a:pPr algn="just"/>
            <a:r>
              <a:rPr lang="ru-RU" sz="2400" smtClean="0"/>
              <a:t>http://www.area29.ru/threads/История-Архангельска.669/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smtClean="0"/>
              <a:t>Конспект и презентация составлены на основе материалов: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85938"/>
            <a:ext cx="8305800" cy="4286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/>
              <a:t>План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200" dirty="0" smtClean="0"/>
              <a:t>Михайло-Архангельский монастырь.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200" dirty="0" smtClean="0"/>
              <a:t>Причины основания </a:t>
            </a:r>
            <a:r>
              <a:rPr lang="ru-RU" sz="3200" dirty="0" err="1" smtClean="0"/>
              <a:t>Новохолмогор</a:t>
            </a:r>
            <a:r>
              <a:rPr lang="ru-RU" sz="3200" dirty="0" smtClean="0"/>
              <a:t> и функции города.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200" dirty="0" smtClean="0"/>
              <a:t>Первые строения </a:t>
            </a:r>
            <a:r>
              <a:rPr lang="ru-RU" sz="3200" dirty="0" err="1" smtClean="0"/>
              <a:t>Новохолмогорского</a:t>
            </a:r>
            <a:r>
              <a:rPr lang="ru-RU" sz="3200" dirty="0" smtClean="0"/>
              <a:t> городка.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200" dirty="0" smtClean="0"/>
              <a:t>Жители </a:t>
            </a:r>
            <a:r>
              <a:rPr lang="ru-RU" sz="3200" dirty="0" err="1" smtClean="0"/>
              <a:t>Новохолмогор</a:t>
            </a:r>
            <a:r>
              <a:rPr lang="ru-RU" sz="3200" dirty="0" smtClean="0"/>
              <a:t>.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4952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bg2"/>
                </a:solidFill>
              </a:rPr>
              <a:t>Новохолмогорский городок в</a:t>
            </a:r>
            <a:r>
              <a:rPr b="1" smtClean="0">
                <a:solidFill>
                  <a:schemeClr val="bg2"/>
                </a:solidFill>
              </a:rPr>
              <a:t> XVI</a:t>
            </a:r>
            <a:r>
              <a:rPr lang="ru-RU" b="1" smtClean="0">
                <a:solidFill>
                  <a:schemeClr val="bg2"/>
                </a:solidFill>
              </a:rPr>
              <a:t> веке </a:t>
            </a:r>
            <a:endParaRPr lang="ru-RU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smtClean="0">
                <a:solidFill>
                  <a:schemeClr val="bg2"/>
                </a:solidFill>
              </a:rPr>
              <a:t>1. </a:t>
            </a:r>
            <a:r>
              <a:rPr lang="ru-RU" sz="4000" b="1" i="1" smtClean="0">
                <a:solidFill>
                  <a:schemeClr val="bg2"/>
                </a:solidFill>
              </a:rPr>
              <a:t>Михайло-Архангельский</a:t>
            </a:r>
            <a:r>
              <a:rPr lang="ru-RU" sz="4400" b="1" i="1" smtClean="0">
                <a:solidFill>
                  <a:schemeClr val="bg2"/>
                </a:solidFill>
              </a:rPr>
              <a:t> монастырь</a:t>
            </a:r>
            <a:r>
              <a:rPr lang="ru-RU" sz="4400" smtClean="0"/>
              <a:t/>
            </a:r>
            <a:br>
              <a:rPr lang="ru-RU" sz="4400" smtClean="0"/>
            </a:br>
            <a:endParaRPr lang="ru-RU"/>
          </a:p>
        </p:txBody>
      </p:sp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928813"/>
            <a:ext cx="4214813" cy="33575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428750"/>
            <a:ext cx="3143250" cy="4286250"/>
          </a:xfrm>
          <a:noFill/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428625" y="5786438"/>
            <a:ext cx="3643313" cy="6461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Святитель Иона, архиепископ Новгородский, в миру Иоанн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572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smtClean="0">
                <a:solidFill>
                  <a:schemeClr val="bg2"/>
                </a:solidFill>
              </a:rPr>
              <a:t>2. Причины основания </a:t>
            </a:r>
            <a:r>
              <a:rPr lang="ru-RU" sz="3600" b="1" i="1" err="1" smtClean="0">
                <a:solidFill>
                  <a:schemeClr val="bg2"/>
                </a:solidFill>
              </a:rPr>
              <a:t>Новохолмогор</a:t>
            </a:r>
            <a:r>
              <a:rPr lang="ru-RU" sz="3600" b="1" i="1" smtClean="0">
                <a:solidFill>
                  <a:schemeClr val="bg2"/>
                </a:solidFill>
              </a:rPr>
              <a:t> и функции города</a:t>
            </a:r>
            <a:endParaRPr lang="ru-RU" sz="3600" b="1" i="1">
              <a:solidFill>
                <a:schemeClr val="bg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286375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Прочитайте, выделите основные причины основания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Новохолмогорского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городка и его функции</a:t>
            </a:r>
          </a:p>
          <a:p>
            <a:pPr marL="0" indent="27432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0" indent="27432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С середины 16 в. из двинского устья наладилась торговля сначала с англичанами, а затем с голландцами. Регулярные торговые отношения требовали удобного порта. К тому же две морские державы соперничали, и английские купцы стремились не допустить голландцев  к пристани Св. Николая на о. </a:t>
            </a:r>
            <a:r>
              <a:rPr lang="ru-RU" b="1" dirty="0" err="1" smtClean="0"/>
              <a:t>Ягры</a:t>
            </a:r>
            <a:r>
              <a:rPr lang="ru-RU" b="1" dirty="0" smtClean="0"/>
              <a:t>. Московское правительство учло эти противоречия, создавая пристань на </a:t>
            </a:r>
            <a:r>
              <a:rPr lang="ru-RU" b="1" dirty="0" err="1" smtClean="0"/>
              <a:t>Пур-Наволоке</a:t>
            </a:r>
            <a:r>
              <a:rPr lang="ru-RU" b="1" dirty="0" smtClean="0"/>
              <a:t>.</a:t>
            </a:r>
          </a:p>
          <a:p>
            <a:pPr marL="0" indent="27432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В 70-80-е годы 16 в. возросла угроза нападения скандинавских феодалов, и царь Иван IV Грозный предпринял экстренные меры для обороны Поморья. Таким образом, город решал и военные задачи будучи крепостью.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73050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800" b="1" i="1" u="sng" smtClean="0"/>
              <a:t>Причины освоения Новохолмогорского городка:</a:t>
            </a:r>
          </a:p>
          <a:p>
            <a:pPr marL="0" indent="273050" algn="just" eaLnBrk="1" hangingPunct="1">
              <a:spcBef>
                <a:spcPct val="0"/>
              </a:spcBef>
            </a:pPr>
            <a:r>
              <a:rPr lang="ru-RU" sz="2800" b="1" smtClean="0"/>
              <a:t>Необходимость удобного порта для купцов.</a:t>
            </a:r>
          </a:p>
          <a:p>
            <a:pPr marL="0" indent="273050" algn="just" eaLnBrk="1" hangingPunct="1">
              <a:spcBef>
                <a:spcPct val="0"/>
              </a:spcBef>
            </a:pPr>
            <a:r>
              <a:rPr lang="ru-RU" sz="2800" b="1" smtClean="0"/>
              <a:t>Угроза нападения скандинавских феодалов.</a:t>
            </a:r>
          </a:p>
          <a:p>
            <a:pPr marL="0" indent="273050"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2800" b="1" smtClean="0"/>
          </a:p>
          <a:p>
            <a:pPr marL="0" indent="273050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800" b="1" i="1" u="sng" smtClean="0"/>
              <a:t>Функции «нового города»:</a:t>
            </a:r>
          </a:p>
          <a:p>
            <a:pPr marL="0" indent="273050" algn="just" eaLnBrk="1" hangingPunct="1">
              <a:spcBef>
                <a:spcPct val="0"/>
              </a:spcBef>
            </a:pPr>
            <a:r>
              <a:rPr lang="ru-RU" sz="2800" b="1" smtClean="0"/>
              <a:t>Внешняя торговля с Западной Европой;</a:t>
            </a:r>
          </a:p>
          <a:p>
            <a:pPr marL="0" indent="273050" algn="just" eaLnBrk="1" hangingPunct="1">
              <a:spcBef>
                <a:spcPct val="0"/>
              </a:spcBef>
            </a:pPr>
            <a:r>
              <a:rPr lang="ru-RU" sz="2800" b="1" smtClean="0"/>
              <a:t>Защита устья Северной Двины от нападений врагов.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905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6000" b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smtClean="0">
                <a:solidFill>
                  <a:schemeClr val="accent2">
                    <a:lumMod val="75000"/>
                  </a:schemeClr>
                </a:solidFill>
              </a:rPr>
              <a:t>Вывод</a:t>
            </a:r>
            <a:endParaRPr lang="ru-RU" sz="60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5" y="1357313"/>
            <a:ext cx="4857750" cy="3714750"/>
          </a:xfrm>
        </p:spPr>
        <p:txBody>
          <a:bodyPr>
            <a:normAutofit fontScale="62500" lnSpcReduction="20000"/>
          </a:bodyPr>
          <a:lstStyle/>
          <a:p>
            <a:pPr marL="0" indent="27432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b="1" u="sng" dirty="0" smtClean="0"/>
              <a:t>Для защиты города</a:t>
            </a:r>
            <a:r>
              <a:rPr lang="ru-RU" sz="3400" b="1" dirty="0" smtClean="0"/>
              <a:t> вокруг Михайло-Архангельского монастыря в 1583-1584 гг. по указу царя Ивана Грозного московские воеводы П.А. </a:t>
            </a:r>
            <a:r>
              <a:rPr lang="ru-RU" sz="3400" b="1" dirty="0" err="1" smtClean="0"/>
              <a:t>Нащокин</a:t>
            </a:r>
            <a:r>
              <a:rPr lang="ru-RU" sz="3400" b="1" dirty="0" smtClean="0"/>
              <a:t> и А.Н. Волохов (</a:t>
            </a:r>
            <a:r>
              <a:rPr lang="ru-RU" sz="3400" b="1" dirty="0" err="1" smtClean="0"/>
              <a:t>Залешанин</a:t>
            </a:r>
            <a:r>
              <a:rPr lang="ru-RU" sz="3400" b="1" dirty="0" smtClean="0"/>
              <a:t>) возвели деревянную </a:t>
            </a:r>
            <a:r>
              <a:rPr lang="ru-RU" sz="3400" b="1" i="1" dirty="0" smtClean="0"/>
              <a:t>крепость</a:t>
            </a:r>
            <a:r>
              <a:rPr lang="ru-RU" sz="3400" b="1" dirty="0" smtClean="0"/>
              <a:t>, своим величием производившую на прибывающих сюда иностранцев сильное впечатление. Датой основания считается 4 марта 1583 г. </a:t>
            </a:r>
          </a:p>
          <a:p>
            <a:pPr marL="0" indent="27432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857232"/>
            <a:ext cx="8786874" cy="114300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smtClean="0">
                <a:solidFill>
                  <a:schemeClr val="bg2"/>
                </a:solidFill>
              </a:rPr>
              <a:t>3. Первые строения </a:t>
            </a:r>
            <a:r>
              <a:rPr lang="ru-RU" sz="4000" b="1" i="1" err="1" smtClean="0">
                <a:solidFill>
                  <a:schemeClr val="bg2"/>
                </a:solidFill>
              </a:rPr>
              <a:t>Новохолмогорского</a:t>
            </a:r>
            <a:r>
              <a:rPr lang="ru-RU" sz="4000" b="1" i="1" smtClean="0">
                <a:solidFill>
                  <a:schemeClr val="bg2"/>
                </a:solidFill>
              </a:rPr>
              <a:t> городка</a:t>
            </a:r>
            <a:r>
              <a:rPr lang="ru-RU" sz="4400" smtClean="0"/>
              <a:t/>
            </a:r>
            <a:br>
              <a:rPr lang="ru-RU" sz="4400" smtClean="0"/>
            </a:b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3643338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 flipH="1">
            <a:off x="4929188" y="4643438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Рисованный план крепости</a:t>
            </a:r>
          </a:p>
        </p:txBody>
      </p:sp>
      <p:sp>
        <p:nvSpPr>
          <p:cNvPr id="10246" name="Прямоугольник 8"/>
          <p:cNvSpPr>
            <a:spLocks noChangeArrowheads="1"/>
          </p:cNvSpPr>
          <p:nvPr/>
        </p:nvSpPr>
        <p:spPr bwMode="auto">
          <a:xfrm>
            <a:off x="214313" y="5214938"/>
            <a:ext cx="8715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/>
            <a:r>
              <a:rPr lang="ru-RU" sz="2200" b="1">
                <a:latin typeface="Constantia" pitchFamily="18" charset="0"/>
              </a:rPr>
              <a:t>Первоначально крепость называлась Новый город, Новый Холмогорский город, Новохолмогоры, с 1613 года город получил современное наименование.  Какое?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3714750"/>
          </a:xfrm>
        </p:spPr>
        <p:txBody>
          <a:bodyPr/>
          <a:lstStyle/>
          <a:p>
            <a:pPr marL="0" indent="273050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u="sng" smtClean="0"/>
              <a:t>Для ведения торговли</a:t>
            </a:r>
            <a:r>
              <a:rPr lang="ru-RU" sz="2400" b="1" smtClean="0"/>
              <a:t> в течение последующих трех лет на берегу реки были возведены для приема своих и иноземных купцов деревянные </a:t>
            </a:r>
            <a:r>
              <a:rPr lang="ru-RU" sz="2400" b="1" i="1" smtClean="0">
                <a:solidFill>
                  <a:schemeClr val="bg2"/>
                </a:solidFill>
              </a:rPr>
              <a:t>гостиные дворы</a:t>
            </a:r>
            <a:r>
              <a:rPr lang="ru-RU" sz="2400" b="1" smtClean="0">
                <a:solidFill>
                  <a:schemeClr val="bg2"/>
                </a:solidFill>
              </a:rPr>
              <a:t> </a:t>
            </a:r>
            <a:r>
              <a:rPr lang="ru-RU" sz="2400" b="1" smtClean="0"/>
              <a:t>— русский и немецкий, а также </a:t>
            </a:r>
            <a:r>
              <a:rPr lang="ru-RU" sz="2400" b="1" i="1" smtClean="0">
                <a:solidFill>
                  <a:schemeClr val="bg2"/>
                </a:solidFill>
              </a:rPr>
              <a:t>важня</a:t>
            </a:r>
            <a:r>
              <a:rPr lang="ru-RU" sz="2400" b="1" smtClean="0"/>
              <a:t> (амбар для взвешивания товаров). Еще раньше в городе была построена </a:t>
            </a:r>
            <a:r>
              <a:rPr lang="ru-RU" sz="2400" b="1" i="1" smtClean="0">
                <a:solidFill>
                  <a:schemeClr val="bg2"/>
                </a:solidFill>
              </a:rPr>
              <a:t>таможенная изба</a:t>
            </a:r>
            <a:r>
              <a:rPr lang="ru-RU" sz="2400" b="1" smtClean="0"/>
              <a:t> для контроля провоза грузов через границу.</a:t>
            </a:r>
            <a:endParaRPr lang="ru-RU" sz="2400" b="1" smtClean="0">
              <a:solidFill>
                <a:schemeClr val="bg2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485778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500063" y="5929313"/>
            <a:ext cx="4857750" cy="6477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nstantia" pitchFamily="18" charset="0"/>
              </a:rPr>
              <a:t>Орловская башня. Макет гостиных дворов в Архангельске</a:t>
            </a:r>
            <a:r>
              <a:rPr lang="ru-RU" sz="1400" b="1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1400" b="1">
                <a:solidFill>
                  <a:schemeClr val="bg1"/>
                </a:solidFill>
                <a:latin typeface="Constantia" pitchFamily="18" charset="0"/>
              </a:rPr>
            </a:br>
            <a:endParaRPr lang="ru-RU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5500688" y="2786063"/>
            <a:ext cx="33575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Гостиные каменные дворы, основанные в 1668 г. вместо прежних погоревших  деревянных гостиных дворов.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5429250" y="4429125"/>
            <a:ext cx="714375" cy="7143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495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smtClean="0"/>
              <a:t>Торгово-ремесленная часть города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/>
              <a:t>Самыми первыми городскими строениями были деревянные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accent2">
                    <a:lumMod val="75000"/>
                  </a:schemeClr>
                </a:solidFill>
              </a:rPr>
              <a:t>Продолжите выражение и запишите</a:t>
            </a:r>
            <a:endParaRPr lang="ru-RU" sz="4000" b="1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38" y="3143250"/>
          <a:ext cx="45005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574"/>
                <a:gridCol w="562574"/>
                <a:gridCol w="562574"/>
                <a:gridCol w="562574"/>
                <a:gridCol w="562574"/>
                <a:gridCol w="562574"/>
                <a:gridCol w="562574"/>
                <a:gridCol w="5625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4286250"/>
          <a:ext cx="27979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96"/>
                <a:gridCol w="559596"/>
                <a:gridCol w="559596"/>
                <a:gridCol w="559596"/>
                <a:gridCol w="5595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Ж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38" y="3714750"/>
          <a:ext cx="450059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574"/>
                <a:gridCol w="562574"/>
                <a:gridCol w="562574"/>
                <a:gridCol w="562574"/>
                <a:gridCol w="562574"/>
                <a:gridCol w="562574"/>
                <a:gridCol w="562574"/>
                <a:gridCol w="562574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86375" y="3714750"/>
          <a:ext cx="33337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  <a:gridCol w="666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38" y="4929188"/>
          <a:ext cx="5643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60"/>
                <a:gridCol w="564360"/>
                <a:gridCol w="564360"/>
                <a:gridCol w="564360"/>
                <a:gridCol w="564360"/>
                <a:gridCol w="564360"/>
                <a:gridCol w="564360"/>
                <a:gridCol w="564360"/>
                <a:gridCol w="564360"/>
                <a:gridCol w="564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Ж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375" y="4929188"/>
          <a:ext cx="24288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23"/>
                <a:gridCol w="607223"/>
                <a:gridCol w="607223"/>
                <a:gridCol w="60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2938" y="5572125"/>
          <a:ext cx="28575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1799</TotalTime>
  <Words>794</Words>
  <Application>Microsoft Office PowerPoint</Application>
  <PresentationFormat>Экран (4:3)</PresentationFormat>
  <Paragraphs>115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Constantia</vt:lpstr>
      <vt:lpstr>Wingdings 2</vt:lpstr>
      <vt:lpstr>Calibri</vt:lpstr>
      <vt:lpstr>Бумажная</vt:lpstr>
      <vt:lpstr>Слайд 1</vt:lpstr>
      <vt:lpstr>Новохолмогорский городок в XVI веке </vt:lpstr>
      <vt:lpstr>1. Михайло-Архангельский монастырь </vt:lpstr>
      <vt:lpstr>2. Причины основания Новохолмогор и функции города</vt:lpstr>
      <vt:lpstr> Вывод</vt:lpstr>
      <vt:lpstr>3. Первые строения Новохолмогорского городка </vt:lpstr>
      <vt:lpstr>Слайд 7</vt:lpstr>
      <vt:lpstr>Торгово-ремесленная часть города</vt:lpstr>
      <vt:lpstr>Продолжите выражение и запишите</vt:lpstr>
      <vt:lpstr>Зрительная гимнастика «Пальминг»</vt:lpstr>
      <vt:lpstr>4. Жители Новохолмогор </vt:lpstr>
      <vt:lpstr>Слайд 12</vt:lpstr>
      <vt:lpstr>Слайд 13</vt:lpstr>
      <vt:lpstr>Слайд 14</vt:lpstr>
      <vt:lpstr>Продолжите выражение и запишите</vt:lpstr>
      <vt:lpstr>Обобщение</vt:lpstr>
      <vt:lpstr>Конспект и презентация составлены на основе материалов: </vt:lpstr>
    </vt:vector>
  </TitlesOfParts>
  <Company>bebebe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Новохолмогорский городок в XVI веке </dc:title>
  <dc:creator>Наталья</dc:creator>
  <cp:lastModifiedBy>Наталья</cp:lastModifiedBy>
  <cp:revision>150</cp:revision>
  <dcterms:created xsi:type="dcterms:W3CDTF">2011-11-21T05:54:50Z</dcterms:created>
  <dcterms:modified xsi:type="dcterms:W3CDTF">2013-06-12T06:07:30Z</dcterms:modified>
</cp:coreProperties>
</file>