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7448-1B1B-48E5-B6B4-EE0B95EAC89B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4318-6CF3-4F3A-95A7-83FCA5FE6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7448-1B1B-48E5-B6B4-EE0B95EAC89B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4318-6CF3-4F3A-95A7-83FCA5FE6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7448-1B1B-48E5-B6B4-EE0B95EAC89B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4318-6CF3-4F3A-95A7-83FCA5FE6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7448-1B1B-48E5-B6B4-EE0B95EAC89B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4318-6CF3-4F3A-95A7-83FCA5FE6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7448-1B1B-48E5-B6B4-EE0B95EAC89B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4318-6CF3-4F3A-95A7-83FCA5FE6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7448-1B1B-48E5-B6B4-EE0B95EAC89B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4318-6CF3-4F3A-95A7-83FCA5FE6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7448-1B1B-48E5-B6B4-EE0B95EAC89B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4318-6CF3-4F3A-95A7-83FCA5FE6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7448-1B1B-48E5-B6B4-EE0B95EAC89B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4318-6CF3-4F3A-95A7-83FCA5FE6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7448-1B1B-48E5-B6B4-EE0B95EAC89B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4318-6CF3-4F3A-95A7-83FCA5FE6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7448-1B1B-48E5-B6B4-EE0B95EAC89B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4318-6CF3-4F3A-95A7-83FCA5FE6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7448-1B1B-48E5-B6B4-EE0B95EAC89B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5F4318-6CF3-4F3A-95A7-83FCA5FE67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8B7448-1B1B-48E5-B6B4-EE0B95EAC89B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5F4318-6CF3-4F3A-95A7-83FCA5FE67C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653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</a:rPr>
              <a:t>Бумагопластика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6" name="AutoShape 2" descr="https://pp.vk.me/c317821/v317821690/174/EF0bp19ZgWQ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8" name="Picture 4" descr="https://pp.vk.me/c317821/v317821690/174/EF0bp19ZgWQ.jpg"/>
          <p:cNvPicPr>
            <a:picLocks noChangeAspect="1" noChangeArrowheads="1"/>
          </p:cNvPicPr>
          <p:nvPr/>
        </p:nvPicPr>
        <p:blipFill>
          <a:blip r:embed="rId2"/>
          <a:srcRect r="15556"/>
          <a:stretch>
            <a:fillRect/>
          </a:stretch>
        </p:blipFill>
        <p:spPr bwMode="auto">
          <a:xfrm>
            <a:off x="6000760" y="2214554"/>
            <a:ext cx="2714644" cy="3214711"/>
          </a:xfrm>
          <a:prstGeom prst="rect">
            <a:avLst/>
          </a:prstGeom>
          <a:noFill/>
        </p:spPr>
      </p:pic>
      <p:pic>
        <p:nvPicPr>
          <p:cNvPr id="6150" name="Picture 6" descr="http://i1075.photobucket.com/albums/w439/Reinwein/Papercraft/RemiliaScarlet/remi26flan2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786058"/>
            <a:ext cx="3238522" cy="2428892"/>
          </a:xfrm>
          <a:prstGeom prst="rect">
            <a:avLst/>
          </a:prstGeom>
          <a:noFill/>
        </p:spPr>
      </p:pic>
      <p:pic>
        <p:nvPicPr>
          <p:cNvPr id="6152" name="Picture 8" descr="http://freeadvice.ru/img/advice_img/030613/4.jpg"/>
          <p:cNvPicPr>
            <a:picLocks noChangeAspect="1" noChangeArrowheads="1"/>
          </p:cNvPicPr>
          <p:nvPr/>
        </p:nvPicPr>
        <p:blipFill>
          <a:blip r:embed="rId4"/>
          <a:srcRect l="27373" r="32116" b="3696"/>
          <a:stretch>
            <a:fillRect/>
          </a:stretch>
        </p:blipFill>
        <p:spPr bwMode="auto">
          <a:xfrm>
            <a:off x="785786" y="2285992"/>
            <a:ext cx="1857388" cy="331316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429256" y="5214950"/>
            <a:ext cx="46599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Поготовиа</a:t>
            </a:r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материал: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Трифонова Людмила Петровна,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ИЗО, МХК,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Арефинская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СОШ,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Нижегородская  область.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285728"/>
            <a:ext cx="9144000" cy="6429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Виды бумагопластики </a:t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214546" y="1571612"/>
            <a:ext cx="5500726" cy="2214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Оригами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Полуобъемная аппликация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Квиллинг, торцевание и др.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Паперкрафт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500042"/>
            <a:ext cx="9144000" cy="6429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Основные материалы и приспособления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500562" y="1214422"/>
            <a:ext cx="4357718" cy="62478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принтер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бумага разной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плотности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схема модели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ножницы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канцелярский нож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клей</a:t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419499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0"/>
            <a:ext cx="6357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бумагопластики в школе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00042"/>
            <a:ext cx="4643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425" indent="22225" algn="ctr">
              <a:tabLst>
                <a:tab pos="0" algn="l"/>
              </a:tabLs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2-4 класс </a:t>
            </a:r>
          </a:p>
          <a:p>
            <a:pPr marL="98425" indent="22225" algn="ctr">
              <a:tabLst>
                <a:tab pos="0" algn="l"/>
              </a:tabLs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освоение основных приемов сборки элементарных моделей (с клеем, без клея)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1714488"/>
            <a:ext cx="45720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</a:t>
            </a:r>
            <a:r>
              <a:rPr lang="ru-RU" dirty="0" smtClean="0">
                <a:solidFill>
                  <a:srgbClr val="002060"/>
                </a:solidFill>
              </a:rPr>
              <a:t> четверть: </a:t>
            </a:r>
            <a:r>
              <a:rPr lang="ru-RU" i="1" dirty="0" smtClean="0">
                <a:solidFill>
                  <a:srgbClr val="002060"/>
                </a:solidFill>
              </a:rPr>
              <a:t>Животные в зоопарке </a:t>
            </a:r>
            <a:endParaRPr lang="en-US" i="1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IV</a:t>
            </a:r>
            <a:r>
              <a:rPr lang="ru-RU" dirty="0" smtClean="0">
                <a:solidFill>
                  <a:srgbClr val="002060"/>
                </a:solidFill>
              </a:rPr>
              <a:t> четверть: </a:t>
            </a:r>
            <a:r>
              <a:rPr lang="ru-RU" i="1" dirty="0" smtClean="0">
                <a:solidFill>
                  <a:srgbClr val="002060"/>
                </a:solidFill>
              </a:rPr>
              <a:t>Кукольный театр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u="sng" dirty="0" smtClean="0">
                <a:solidFill>
                  <a:srgbClr val="002060"/>
                </a:solidFill>
              </a:rPr>
              <a:t>3 класс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</a:t>
            </a:r>
            <a:r>
              <a:rPr lang="ru-RU" dirty="0" smtClean="0">
                <a:solidFill>
                  <a:srgbClr val="002060"/>
                </a:solidFill>
              </a:rPr>
              <a:t> четверть: </a:t>
            </a:r>
            <a:r>
              <a:rPr lang="ru-RU" i="1" dirty="0" smtClean="0">
                <a:solidFill>
                  <a:srgbClr val="002060"/>
                </a:solidFill>
              </a:rPr>
              <a:t>Собака – верный друг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II</a:t>
            </a:r>
            <a:r>
              <a:rPr lang="ru-RU" dirty="0" smtClean="0">
                <a:solidFill>
                  <a:srgbClr val="002060"/>
                </a:solidFill>
              </a:rPr>
              <a:t> четверть: </a:t>
            </a:r>
            <a:r>
              <a:rPr lang="ru-RU" i="1" dirty="0" smtClean="0">
                <a:solidFill>
                  <a:srgbClr val="002060"/>
                </a:solidFill>
              </a:rPr>
              <a:t>Образ лошади в ИЗО</a:t>
            </a:r>
          </a:p>
          <a:p>
            <a:pPr marL="1249363"/>
            <a:r>
              <a:rPr lang="ru-RU" i="1" dirty="0" smtClean="0">
                <a:solidFill>
                  <a:srgbClr val="002060"/>
                </a:solidFill>
              </a:rPr>
              <a:t>Фантастические существа</a:t>
            </a:r>
          </a:p>
          <a:p>
            <a:pPr marL="1249363"/>
            <a:r>
              <a:rPr lang="ru-RU" i="1" dirty="0" smtClean="0">
                <a:solidFill>
                  <a:srgbClr val="002060"/>
                </a:solidFill>
              </a:rPr>
              <a:t>Новогодняя игрушка</a:t>
            </a:r>
            <a:endParaRPr lang="en-US" i="1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III</a:t>
            </a:r>
            <a:r>
              <a:rPr lang="ru-RU" dirty="0" smtClean="0">
                <a:solidFill>
                  <a:srgbClr val="002060"/>
                </a:solidFill>
              </a:rPr>
              <a:t> четверть: </a:t>
            </a:r>
            <a:r>
              <a:rPr lang="ru-RU" i="1" dirty="0" smtClean="0">
                <a:solidFill>
                  <a:srgbClr val="002060"/>
                </a:solidFill>
              </a:rPr>
              <a:t>Театр масок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u="sng" dirty="0" smtClean="0">
                <a:solidFill>
                  <a:srgbClr val="002060"/>
                </a:solidFill>
              </a:rPr>
              <a:t>4 класс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II</a:t>
            </a:r>
            <a:r>
              <a:rPr lang="ru-RU" dirty="0" smtClean="0">
                <a:solidFill>
                  <a:srgbClr val="002060"/>
                </a:solidFill>
              </a:rPr>
              <a:t> четверть: </a:t>
            </a:r>
            <a:r>
              <a:rPr lang="ru-RU" i="1" dirty="0" smtClean="0">
                <a:solidFill>
                  <a:srgbClr val="002060"/>
                </a:solidFill>
              </a:rPr>
              <a:t>Чёрная кошка</a:t>
            </a:r>
          </a:p>
          <a:p>
            <a:pPr marL="1249363"/>
            <a:r>
              <a:rPr lang="ru-RU" i="1" dirty="0" smtClean="0">
                <a:solidFill>
                  <a:srgbClr val="002060"/>
                </a:solidFill>
              </a:rPr>
              <a:t>Скульпторы- анималисты</a:t>
            </a:r>
          </a:p>
          <a:p>
            <a:pPr marL="1249363"/>
            <a:r>
              <a:rPr lang="ru-RU" i="1" dirty="0" smtClean="0">
                <a:solidFill>
                  <a:srgbClr val="002060"/>
                </a:solidFill>
              </a:rPr>
              <a:t>Талисманы Олимпийских игр</a:t>
            </a:r>
          </a:p>
          <a:p>
            <a:pPr marL="1249363"/>
            <a:r>
              <a:rPr lang="ru-RU" i="1" dirty="0" smtClean="0">
                <a:solidFill>
                  <a:srgbClr val="002060"/>
                </a:solidFill>
              </a:rPr>
              <a:t>Фантастические животные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http://cwer.ws/media/files/u2442458/co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000108"/>
            <a:ext cx="4018242" cy="3357586"/>
          </a:xfrm>
          <a:prstGeom prst="rect">
            <a:avLst/>
          </a:prstGeom>
          <a:noFill/>
        </p:spPr>
      </p:pic>
      <p:pic>
        <p:nvPicPr>
          <p:cNvPr id="7172" name="Picture 4" descr="http://levsha.org/uploads/posts/2012-01/3d-paper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572008"/>
            <a:ext cx="4252938" cy="1915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285728"/>
            <a:ext cx="3500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5-7 класс</a:t>
            </a:r>
          </a:p>
          <a:p>
            <a:pPr marL="342900" indent="-342900"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Моделирование животных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Моделирование человека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500174"/>
            <a:ext cx="65722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</a:rPr>
              <a:t>5 класс</a:t>
            </a:r>
          </a:p>
          <a:p>
            <a:pPr marL="1706563" indent="-1706563"/>
            <a:r>
              <a:rPr lang="en-US" sz="2400" dirty="0" smtClean="0">
                <a:solidFill>
                  <a:srgbClr val="002060"/>
                </a:solidFill>
              </a:rPr>
              <a:t>IV</a:t>
            </a:r>
            <a:r>
              <a:rPr lang="ru-RU" sz="2400" dirty="0" smtClean="0">
                <a:solidFill>
                  <a:srgbClr val="002060"/>
                </a:solidFill>
              </a:rPr>
              <a:t> четверть: </a:t>
            </a:r>
            <a:r>
              <a:rPr lang="ru-RU" sz="2400" i="1" dirty="0" smtClean="0">
                <a:solidFill>
                  <a:srgbClr val="002060"/>
                </a:solidFill>
              </a:rPr>
              <a:t>Ты – сам мастер декоративно-прикладного искусства (5 часов)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u="sng" dirty="0" smtClean="0">
                <a:solidFill>
                  <a:srgbClr val="002060"/>
                </a:solidFill>
              </a:rPr>
              <a:t>6 класс</a:t>
            </a:r>
          </a:p>
          <a:p>
            <a:pPr marL="1616075" indent="-1616075"/>
            <a:r>
              <a:rPr lang="en-US" sz="2400" dirty="0" smtClean="0">
                <a:solidFill>
                  <a:srgbClr val="002060"/>
                </a:solidFill>
              </a:rPr>
              <a:t>I</a:t>
            </a:r>
            <a:r>
              <a:rPr lang="ru-RU" sz="2400" dirty="0" smtClean="0">
                <a:solidFill>
                  <a:srgbClr val="002060"/>
                </a:solidFill>
              </a:rPr>
              <a:t> четверть: </a:t>
            </a:r>
            <a:r>
              <a:rPr lang="ru-RU" sz="2400" i="1" dirty="0" smtClean="0">
                <a:solidFill>
                  <a:srgbClr val="002060"/>
                </a:solidFill>
              </a:rPr>
              <a:t>Объемные изображения в скульптуре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u="sng" dirty="0" smtClean="0">
                <a:solidFill>
                  <a:srgbClr val="002060"/>
                </a:solidFill>
              </a:rPr>
              <a:t>7 класс</a:t>
            </a:r>
          </a:p>
          <a:p>
            <a:pPr marL="1431925" indent="-1431925"/>
            <a:r>
              <a:rPr lang="en-US" sz="2400" dirty="0" smtClean="0">
                <a:solidFill>
                  <a:srgbClr val="002060"/>
                </a:solidFill>
              </a:rPr>
              <a:t>I</a:t>
            </a:r>
            <a:r>
              <a:rPr lang="ru-RU" sz="2400" dirty="0" smtClean="0">
                <a:solidFill>
                  <a:srgbClr val="002060"/>
                </a:solidFill>
              </a:rPr>
              <a:t> четверть: </a:t>
            </a:r>
            <a:r>
              <a:rPr lang="ru-RU" sz="2400" i="1" dirty="0" smtClean="0">
                <a:solidFill>
                  <a:srgbClr val="002060"/>
                </a:solidFill>
              </a:rPr>
              <a:t>Пропорции и строение фигуры человека.</a:t>
            </a:r>
          </a:p>
          <a:p>
            <a:pPr marL="1341438"/>
            <a:r>
              <a:rPr lang="ru-RU" sz="2400" i="1" dirty="0" smtClean="0">
                <a:solidFill>
                  <a:srgbClr val="002060"/>
                </a:solidFill>
              </a:rPr>
              <a:t>Лепка фигуры человека (замена на склеивание фигуры человека)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</p:txBody>
      </p:sp>
      <p:pic>
        <p:nvPicPr>
          <p:cNvPr id="6" name="Picture 4" descr="http://cs4359.vk.me/g37081758/a_170794ac.jpg"/>
          <p:cNvPicPr>
            <a:picLocks noChangeAspect="1" noChangeArrowheads="1"/>
          </p:cNvPicPr>
          <p:nvPr/>
        </p:nvPicPr>
        <p:blipFill>
          <a:blip r:embed="rId2"/>
          <a:srcRect l="12500" r="16667"/>
          <a:stretch>
            <a:fillRect/>
          </a:stretch>
        </p:blipFill>
        <p:spPr bwMode="auto">
          <a:xfrm>
            <a:off x="7072330" y="4269448"/>
            <a:ext cx="1643074" cy="2319634"/>
          </a:xfrm>
          <a:prstGeom prst="rect">
            <a:avLst/>
          </a:prstGeom>
          <a:noFill/>
        </p:spPr>
      </p:pic>
      <p:pic>
        <p:nvPicPr>
          <p:cNvPr id="7" name="Picture 12" descr="http://i533.photobucket.com/albums/ee334/paperreplika/foundonthenet/DSC_0457_zpsd6822f18.jpg"/>
          <p:cNvPicPr>
            <a:picLocks noChangeAspect="1" noChangeArrowheads="1"/>
          </p:cNvPicPr>
          <p:nvPr/>
        </p:nvPicPr>
        <p:blipFill>
          <a:blip r:embed="rId3"/>
          <a:srcRect l="8333" r="12499"/>
          <a:stretch>
            <a:fillRect/>
          </a:stretch>
        </p:blipFill>
        <p:spPr bwMode="auto">
          <a:xfrm>
            <a:off x="7072330" y="214290"/>
            <a:ext cx="1785950" cy="4010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785926"/>
            <a:ext cx="57150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002060"/>
                </a:solidFill>
              </a:rPr>
              <a:t>8 класс</a:t>
            </a:r>
          </a:p>
          <a:p>
            <a:pPr marL="1341438" indent="-1341438"/>
            <a:r>
              <a:rPr lang="en-US" sz="2000" dirty="0" smtClean="0">
                <a:solidFill>
                  <a:srgbClr val="002060"/>
                </a:solidFill>
              </a:rPr>
              <a:t>II</a:t>
            </a:r>
            <a:r>
              <a:rPr lang="ru-RU" sz="2000" dirty="0" smtClean="0">
                <a:solidFill>
                  <a:srgbClr val="002060"/>
                </a:solidFill>
              </a:rPr>
              <a:t> четверть: </a:t>
            </a:r>
            <a:r>
              <a:rPr lang="ru-RU" sz="2000" i="1" dirty="0" smtClean="0">
                <a:solidFill>
                  <a:srgbClr val="002060"/>
                </a:solidFill>
              </a:rPr>
              <a:t>Художественный язык конструктивных искусств. В мире вещей и зданий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1431925" indent="-1431925"/>
            <a:r>
              <a:rPr lang="en-US" sz="2000" dirty="0" smtClean="0">
                <a:solidFill>
                  <a:srgbClr val="002060"/>
                </a:solidFill>
              </a:rPr>
              <a:t>III</a:t>
            </a:r>
            <a:r>
              <a:rPr lang="ru-RU" sz="2000" dirty="0" smtClean="0">
                <a:solidFill>
                  <a:srgbClr val="002060"/>
                </a:solidFill>
              </a:rPr>
              <a:t> четверть: </a:t>
            </a:r>
            <a:r>
              <a:rPr lang="ru-RU" sz="2000" i="1" dirty="0" smtClean="0">
                <a:solidFill>
                  <a:srgbClr val="002060"/>
                </a:solidFill>
              </a:rPr>
              <a:t>Город и человек. Социальное значение дизайна и архитектуры как среды жизни человека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pPr marL="1431925" indent="-1431925"/>
            <a:r>
              <a:rPr lang="en-US" sz="2000" dirty="0" smtClean="0">
                <a:solidFill>
                  <a:srgbClr val="002060"/>
                </a:solidFill>
              </a:rPr>
              <a:t>IV</a:t>
            </a:r>
            <a:r>
              <a:rPr lang="ru-RU" sz="2000" dirty="0" smtClean="0">
                <a:solidFill>
                  <a:srgbClr val="002060"/>
                </a:solidFill>
              </a:rPr>
              <a:t> четверть: </a:t>
            </a:r>
            <a:r>
              <a:rPr lang="ru-RU" sz="2000" i="1" dirty="0" smtClean="0">
                <a:solidFill>
                  <a:srgbClr val="002060"/>
                </a:solidFill>
              </a:rPr>
              <a:t>Человек в зеркале дизайна и архитектуры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b="1" u="sng" dirty="0" smtClean="0">
                <a:solidFill>
                  <a:srgbClr val="002060"/>
                </a:solidFill>
              </a:rPr>
              <a:t>9 класс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I</a:t>
            </a:r>
            <a:r>
              <a:rPr lang="ru-RU" sz="2000" dirty="0" smtClean="0">
                <a:solidFill>
                  <a:srgbClr val="002060"/>
                </a:solidFill>
              </a:rPr>
              <a:t> четверть: </a:t>
            </a:r>
            <a:r>
              <a:rPr lang="ru-RU" sz="2000" i="1" dirty="0" smtClean="0">
                <a:solidFill>
                  <a:srgbClr val="002060"/>
                </a:solidFill>
              </a:rPr>
              <a:t>Театр кукол</a:t>
            </a:r>
          </a:p>
        </p:txBody>
      </p:sp>
      <p:pic>
        <p:nvPicPr>
          <p:cNvPr id="4" name="Picture 14" descr="http://only-paper.ru/_ld/22/0015302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714356"/>
            <a:ext cx="3018473" cy="21431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285728"/>
            <a:ext cx="6572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8-9 класс 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Моделирование зданий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Моделирование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транспортных средств</a:t>
            </a:r>
          </a:p>
        </p:txBody>
      </p:sp>
      <p:pic>
        <p:nvPicPr>
          <p:cNvPr id="7" name="Picture 4" descr="http://s57.radikal.ru/i158/1208/c7/48907c5702b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071810"/>
            <a:ext cx="2000264" cy="2664352"/>
          </a:xfrm>
          <a:prstGeom prst="rect">
            <a:avLst/>
          </a:prstGeom>
          <a:noFill/>
        </p:spPr>
      </p:pic>
      <p:pic>
        <p:nvPicPr>
          <p:cNvPr id="8" name="Picture 2" descr="http://only-paper.ru/_nw/152/90280622.jpg"/>
          <p:cNvPicPr>
            <a:picLocks noChangeAspect="1" noChangeArrowheads="1"/>
          </p:cNvPicPr>
          <p:nvPr/>
        </p:nvPicPr>
        <p:blipFill>
          <a:blip r:embed="rId4"/>
          <a:srcRect t="12136" b="15048"/>
          <a:stretch>
            <a:fillRect/>
          </a:stretch>
        </p:blipFill>
        <p:spPr bwMode="auto">
          <a:xfrm>
            <a:off x="3500430" y="5143512"/>
            <a:ext cx="3524271" cy="1441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olko-paper.ru/_nw/3/16529710.jpg"/>
          <p:cNvPicPr>
            <a:picLocks noChangeAspect="1" noChangeArrowheads="1"/>
          </p:cNvPicPr>
          <p:nvPr/>
        </p:nvPicPr>
        <p:blipFill>
          <a:blip r:embed="rId2"/>
          <a:srcRect l="4592" r="6632" b="6249"/>
          <a:stretch>
            <a:fillRect/>
          </a:stretch>
        </p:blipFill>
        <p:spPr bwMode="auto">
          <a:xfrm>
            <a:off x="428596" y="2500306"/>
            <a:ext cx="4143404" cy="2928958"/>
          </a:xfrm>
          <a:prstGeom prst="rect">
            <a:avLst/>
          </a:prstGeom>
          <a:noFill/>
        </p:spPr>
      </p:pic>
      <p:pic>
        <p:nvPicPr>
          <p:cNvPr id="2052" name="Picture 4" descr="https://encrypted-tbn2.gstatic.com/images?q=tbn:ANd9GcSp9bPSZ2wO7eO-kntnUMmms5b8VaUOxw19s-I6xUhXU4KrnWL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5100" y="785794"/>
            <a:ext cx="2628900" cy="1733551"/>
          </a:xfrm>
          <a:prstGeom prst="rect">
            <a:avLst/>
          </a:prstGeom>
          <a:noFill/>
        </p:spPr>
      </p:pic>
      <p:pic>
        <p:nvPicPr>
          <p:cNvPr id="2054" name="Picture 6" descr="http://igrushka.kz/vip70/tank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714620"/>
            <a:ext cx="3143272" cy="382521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642918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Кружок моделирования техники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Макетирование (здания)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костюмов и декораций </a:t>
            </a:r>
          </a:p>
          <a:p>
            <a:pPr indent="365125">
              <a:tabLst>
                <a:tab pos="625475" algn="l"/>
              </a:tabLs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школьного театра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др.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                          </a:t>
            </a:r>
            <a:r>
              <a:rPr lang="ru-RU" sz="3600" b="1" dirty="0" smtClean="0"/>
              <a:t>Источники: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Изобразительное  искусство. Рабочие программы. Предметная линия учебников под редакцией </a:t>
            </a:r>
            <a:r>
              <a:rPr lang="ru-RU" sz="2000" dirty="0" err="1" smtClean="0"/>
              <a:t>Б.М.Неменского</a:t>
            </a:r>
            <a:r>
              <a:rPr lang="ru-RU" sz="2000" dirty="0" smtClean="0"/>
              <a:t>. 1-4 классы:  пособие  для учителей </a:t>
            </a:r>
            <a:r>
              <a:rPr lang="ru-RU" sz="2000" dirty="0" err="1" smtClean="0"/>
              <a:t>общеобразоват</a:t>
            </a:r>
            <a:r>
              <a:rPr lang="ru-RU" sz="2000" dirty="0" smtClean="0"/>
              <a:t>. учреждений / </a:t>
            </a:r>
            <a:r>
              <a:rPr lang="ru-RU" sz="2000" dirty="0" err="1" smtClean="0"/>
              <a:t>Б.М.Неменский</a:t>
            </a:r>
            <a:r>
              <a:rPr lang="ru-RU" sz="2000" dirty="0" smtClean="0"/>
              <a:t>, </a:t>
            </a:r>
            <a:r>
              <a:rPr lang="ru-RU" sz="2000" dirty="0" err="1" smtClean="0"/>
              <a:t>Л.А.Неменская</a:t>
            </a:r>
            <a:r>
              <a:rPr lang="ru-RU" sz="2000" dirty="0" smtClean="0"/>
              <a:t>, Н.А.Горяева; под ред. </a:t>
            </a:r>
            <a:r>
              <a:rPr lang="ru-RU" sz="2000" dirty="0" err="1" smtClean="0"/>
              <a:t>Б.М.Неменского</a:t>
            </a:r>
            <a:r>
              <a:rPr lang="ru-RU" sz="2000" dirty="0" smtClean="0"/>
              <a:t>. – 2-е изд. – М.: Просвещение, 2012.</a:t>
            </a:r>
          </a:p>
          <a:p>
            <a:r>
              <a:rPr lang="ru-RU" sz="2000" dirty="0" smtClean="0"/>
              <a:t>Изобразительное искусство. Рабочие программы. Предметная линия учебников под редакцией </a:t>
            </a:r>
            <a:r>
              <a:rPr lang="ru-RU" sz="2000" dirty="0" err="1" smtClean="0"/>
              <a:t>Б.М.Неменского</a:t>
            </a:r>
            <a:r>
              <a:rPr lang="ru-RU" sz="2000" dirty="0" smtClean="0"/>
              <a:t>. 5 – 9 классы: пособие для учителей </a:t>
            </a:r>
            <a:r>
              <a:rPr lang="ru-RU" sz="2000" dirty="0" err="1" smtClean="0"/>
              <a:t>общеобразоват</a:t>
            </a:r>
            <a:r>
              <a:rPr lang="ru-RU" sz="2000" dirty="0" smtClean="0"/>
              <a:t>. учреждений / </a:t>
            </a:r>
            <a:r>
              <a:rPr lang="ru-RU" sz="2000" dirty="0" err="1" smtClean="0"/>
              <a:t>Б.М.Неменский</a:t>
            </a:r>
            <a:r>
              <a:rPr lang="ru-RU" sz="2000" dirty="0" smtClean="0"/>
              <a:t>, </a:t>
            </a:r>
            <a:r>
              <a:rPr lang="ru-RU" sz="2000" dirty="0" err="1" smtClean="0"/>
              <a:t>Л.А.Неменская</a:t>
            </a:r>
            <a:r>
              <a:rPr lang="ru-RU" sz="2000" dirty="0" smtClean="0"/>
              <a:t>, Н.А.Горяева, А.С.Питерских. – М</a:t>
            </a:r>
            <a:r>
              <a:rPr lang="ru-RU" sz="2000" smtClean="0"/>
              <a:t>.: Просвещение, 2011.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319</TotalTime>
  <Words>334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                         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NATASHA</dc:creator>
  <cp:lastModifiedBy>User</cp:lastModifiedBy>
  <cp:revision>49</cp:revision>
  <dcterms:created xsi:type="dcterms:W3CDTF">2016-02-07T17:27:11Z</dcterms:created>
  <dcterms:modified xsi:type="dcterms:W3CDTF">2017-01-24T09:06:22Z</dcterms:modified>
</cp:coreProperties>
</file>