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57" r:id="rId4"/>
    <p:sldId id="26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8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E6968-E15B-48D5-BAA9-DEF8B7443E2C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F466-4579-4918-95FE-8410FF675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7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EE7888-E284-4C4F-BED2-1E53F9D8D083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Использованы триггеры: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Вопросы появляются по нажатию на номер вопроса</a:t>
            </a:r>
            <a:r>
              <a:rPr lang="ru-RU" baseline="0" dirty="0" smtClean="0"/>
              <a:t> – квадраты внизу. Повторное нажатие – вопрос исчезает. Вопросы можно выбирать произвольно.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Триггеры – номера вопросов в поле кроссворда – ответы.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При желании можно «вписать» в кроссворд ключевое слово – по соответствующему триггеру.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Триггер «книга» – переход на следующий справочный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F466-4579-4918-95FE-8410FF675E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6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EE7888-E284-4C4F-BED2-1E53F9D8D083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/>
              <a:t>Страницы «листаются» по щелчку ЛКМ.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8F2F-5627-43A1-832B-64908D7198E0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0316-742E-426E-8127-A52BA5606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ovet.help/wp-content/uploads/2017/06/mokrica-sherohovataya.jpg" TargetMode="External"/><Relationship Id="rId13" Type="http://schemas.openxmlformats.org/officeDocument/2006/relationships/hyperlink" Target="http://art-on.ru/wp-content/uploads/2014/10/animals_week_10.jpg" TargetMode="External"/><Relationship Id="rId3" Type="http://schemas.openxmlformats.org/officeDocument/2006/relationships/hyperlink" Target="http://didaktor.ru/animirovannyj-krossvord/" TargetMode="External"/><Relationship Id="rId7" Type="http://schemas.openxmlformats.org/officeDocument/2006/relationships/hyperlink" Target="https://www.syl.ru/misc/i/ai/303884/1693812.jpg" TargetMode="External"/><Relationship Id="rId12" Type="http://schemas.openxmlformats.org/officeDocument/2006/relationships/hyperlink" Target="http://aquaplantfish.ru/kormlenie/ciklop/ciklop.jpg" TargetMode="External"/><Relationship Id="rId2" Type="http://schemas.openxmlformats.org/officeDocument/2006/relationships/hyperlink" Target="https://&#1091;&#1088;&#1086;&#1082;.&#1088;&#1092;/library/fragment_uroka_po_mnogoobraziyu_rakoobraznih_200158.html" TargetMode="External"/><Relationship Id="rId16" Type="http://schemas.openxmlformats.org/officeDocument/2006/relationships/hyperlink" Target="https://www.syl.ru/misc/i/ai/202845/9076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bs.twimg.com/media/CnQ6HXFXEAAxPK6.jpg" TargetMode="External"/><Relationship Id="rId11" Type="http://schemas.openxmlformats.org/officeDocument/2006/relationships/hyperlink" Target="https://imgprx.livejournal.net/662a832d86c5bc03a895ef49d291a60d716a1018/VZUasipnuDljsyFcHh40y6kruyDYUMjD1wU7tjA_KSaEoQ1sduSVFj5Tfu9jQf8eBNsC8WkzQ5J-RRUrH0acU1g3lVXwei8L17V9L-G9SHB3V2z3YGvYsh0IRGnkz4gC" TargetMode="External"/><Relationship Id="rId5" Type="http://schemas.openxmlformats.org/officeDocument/2006/relationships/hyperlink" Target="https://s1.1zoom.ru/b5050/84/34627-KSYU_1400x1050.jpg" TargetMode="External"/><Relationship Id="rId15" Type="http://schemas.openxmlformats.org/officeDocument/2006/relationships/hyperlink" Target="http://aquaplantfish.ru/kormlenie/dafnija/dafnija.jpg" TargetMode="External"/><Relationship Id="rId10" Type="http://schemas.openxmlformats.org/officeDocument/2006/relationships/hyperlink" Target="http://img-2003-07.photosight.ru/31/263711.jpg" TargetMode="External"/><Relationship Id="rId4" Type="http://schemas.openxmlformats.org/officeDocument/2006/relationships/hyperlink" Target="http://didaktor.ru/priyom-listanie/" TargetMode="External"/><Relationship Id="rId9" Type="http://schemas.openxmlformats.org/officeDocument/2006/relationships/hyperlink" Target="http://akvariumnyerybki.ru/wp-content/uploads/2016/07/artemiya_2-650x468.jpg" TargetMode="External"/><Relationship Id="rId14" Type="http://schemas.openxmlformats.org/officeDocument/2006/relationships/hyperlink" Target="https://animalreader.ru/wp-content/uploads/2014/09/schite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165077" y="246626"/>
            <a:ext cx="9074534" cy="6408712"/>
            <a:chOff x="336" y="480"/>
            <a:chExt cx="4476" cy="3468"/>
          </a:xfrm>
        </p:grpSpPr>
        <p:sp>
          <p:nvSpPr>
            <p:cNvPr id="3089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8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0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" name="Rectangle 120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" name="Rectangle 125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88140" y="909118"/>
            <a:ext cx="3474922" cy="5349833"/>
            <a:chOff x="708414" y="801013"/>
            <a:chExt cx="3474922" cy="5349833"/>
          </a:xfrm>
        </p:grpSpPr>
        <p:sp useBgFill="1">
          <p:nvSpPr>
            <p:cNvPr id="2" name="Управляющая кнопка: настраиваемая 1">
              <a:hlinkClick r:id="" action="ppaction://noaction" highlightClick="1"/>
            </p:cNvPr>
            <p:cNvSpPr/>
            <p:nvPr/>
          </p:nvSpPr>
          <p:spPr>
            <a:xfrm>
              <a:off x="708414" y="801013"/>
              <a:ext cx="3474922" cy="5349833"/>
            </a:xfrm>
            <a:prstGeom prst="actionButtonBlan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86" y="2045362"/>
              <a:ext cx="3054350" cy="247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793576" y="938685"/>
            <a:ext cx="3605839" cy="5287003"/>
            <a:chOff x="4793576" y="938685"/>
            <a:chExt cx="3605839" cy="5287003"/>
          </a:xfrm>
        </p:grpSpPr>
        <p:sp useBgFill="1">
          <p:nvSpPr>
            <p:cNvPr id="4" name="Управляющая кнопка: настраиваемая 3">
              <a:hlinkClick r:id="" action="ppaction://noaction" highlightClick="1"/>
            </p:cNvPr>
            <p:cNvSpPr/>
            <p:nvPr/>
          </p:nvSpPr>
          <p:spPr>
            <a:xfrm>
              <a:off x="5057997" y="938685"/>
              <a:ext cx="3341418" cy="5287003"/>
            </a:xfrm>
            <a:prstGeom prst="actionButtonBlan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576" y="1925232"/>
              <a:ext cx="3597275" cy="3236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/>
          <a:lstStyle/>
          <a:p>
            <a:r>
              <a:rPr lang="ru-RU" dirty="0" smtClean="0"/>
              <a:t>Работа с презентацией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908720"/>
            <a:ext cx="8928991" cy="58326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300" b="1" dirty="0" smtClean="0"/>
              <a:t>Слайд «И это всё ракообразные</a:t>
            </a:r>
            <a:r>
              <a:rPr lang="ru-RU" sz="2300" b="1" dirty="0" smtClean="0"/>
              <a:t>» - </a:t>
            </a:r>
            <a:r>
              <a:rPr lang="ru-RU" sz="2300" dirty="0" smtClean="0"/>
              <a:t>для ИД переходы по гиперссылкам и триггерам.</a:t>
            </a:r>
            <a:endParaRPr lang="ru-RU" sz="2300" b="1" dirty="0" smtClean="0"/>
          </a:p>
          <a:p>
            <a:r>
              <a:rPr lang="ru-RU" sz="2300" dirty="0" smtClean="0"/>
              <a:t>Использованы </a:t>
            </a:r>
            <a:r>
              <a:rPr lang="ru-RU" sz="2300" dirty="0"/>
              <a:t>триггеры: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2300" dirty="0"/>
              <a:t>Вопросы появляются по нажатию на номер вопроса – квадраты внизу. Повторное нажатие – вопрос исчезает. Вопросы можно выбирать произвольно</a:t>
            </a:r>
            <a:r>
              <a:rPr lang="ru-RU" sz="23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sz="2300" dirty="0"/>
          </a:p>
          <a:p>
            <a:pPr marL="228600" indent="-228600">
              <a:buFont typeface="+mj-lt"/>
              <a:buAutoNum type="arabicPeriod"/>
            </a:pPr>
            <a:r>
              <a:rPr lang="ru-RU" sz="2300" dirty="0"/>
              <a:t>Триггеры – номера вопросов в поле кроссворда – ответы</a:t>
            </a:r>
            <a:r>
              <a:rPr lang="ru-RU" sz="23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sz="2300" dirty="0"/>
          </a:p>
          <a:p>
            <a:pPr marL="228600" indent="-228600">
              <a:buFont typeface="+mj-lt"/>
              <a:buAutoNum type="arabicPeriod"/>
            </a:pPr>
            <a:r>
              <a:rPr lang="ru-RU" sz="2300" dirty="0"/>
              <a:t>При желании можно «вписать» в кроссворд ключевое слово – по соответствующему </a:t>
            </a:r>
            <a:r>
              <a:rPr lang="ru-RU" sz="2300" dirty="0" smtClean="0"/>
              <a:t>триггеру в начале.</a:t>
            </a:r>
            <a:endParaRPr lang="ru-RU" sz="2300" dirty="0"/>
          </a:p>
          <a:p>
            <a:pPr marL="228600" indent="-228600">
              <a:buFont typeface="+mj-lt"/>
              <a:buAutoNum type="arabicPeriod"/>
            </a:pPr>
            <a:r>
              <a:rPr lang="ru-RU" sz="2300" dirty="0"/>
              <a:t>Триггер «книга» – переход на следующий </a:t>
            </a:r>
            <a:r>
              <a:rPr lang="ru-RU" sz="2300" dirty="0" smtClean="0"/>
              <a:t>слайд.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b="1" dirty="0" smtClean="0"/>
              <a:t>2. </a:t>
            </a:r>
            <a:r>
              <a:rPr lang="ru-RU" sz="2300" b="1" dirty="0" smtClean="0"/>
              <a:t>Слайд «Карцинология – наука о ракообразных» - </a:t>
            </a:r>
            <a:r>
              <a:rPr lang="ru-RU" sz="2300" dirty="0" smtClean="0"/>
              <a:t>Страницы </a:t>
            </a:r>
            <a:r>
              <a:rPr lang="ru-RU" sz="2300" dirty="0"/>
              <a:t>«листаются» по щелчку ЛКМ.</a:t>
            </a:r>
            <a:endParaRPr lang="en-US" sz="2300" dirty="0"/>
          </a:p>
          <a:p>
            <a:pPr marL="228600" indent="-22860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6"/>
          <a:stretch/>
        </p:blipFill>
        <p:spPr bwMode="auto">
          <a:xfrm>
            <a:off x="1547664" y="3166156"/>
            <a:ext cx="4831060" cy="4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6"/>
          <a:stretch/>
        </p:blipFill>
        <p:spPr bwMode="auto">
          <a:xfrm>
            <a:off x="2842117" y="4005064"/>
            <a:ext cx="2520280" cy="4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24683"/>
          <a:stretch/>
        </p:blipFill>
        <p:spPr bwMode="auto">
          <a:xfrm>
            <a:off x="5493735" y="4869158"/>
            <a:ext cx="884989" cy="5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90223"/>
            <a:ext cx="64807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63" y="44624"/>
            <a:ext cx="864097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" y="980728"/>
            <a:ext cx="6231663" cy="49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8357" y="32655"/>
            <a:ext cx="490615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</a:rPr>
              <a:t>И это всё ракообразные…</a:t>
            </a:r>
            <a:endParaRPr kumimoji="0" lang="ru-RU" sz="32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7" name="Rectangle 180"/>
          <p:cNvSpPr>
            <a:spLocks noChangeArrowheads="1"/>
          </p:cNvSpPr>
          <p:nvPr/>
        </p:nvSpPr>
        <p:spPr bwMode="auto">
          <a:xfrm>
            <a:off x="179512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9585" y="2146839"/>
            <a:ext cx="415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 У </a:t>
            </a:r>
            <a:r>
              <a:rPr lang="ru-RU" dirty="0"/>
              <a:t>этих раков нет брюшка и они не плавают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3868" y="2276871"/>
            <a:ext cx="415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 Очень </a:t>
            </a:r>
            <a:r>
              <a:rPr lang="ru-RU" dirty="0"/>
              <a:t>крупные раки с мощными клешнями </a:t>
            </a:r>
          </a:p>
        </p:txBody>
      </p:sp>
      <p:sp>
        <p:nvSpPr>
          <p:cNvPr id="10" name="Rectangle 180"/>
          <p:cNvSpPr>
            <a:spLocks noChangeArrowheads="1"/>
          </p:cNvSpPr>
          <p:nvPr/>
        </p:nvSpPr>
        <p:spPr bwMode="auto">
          <a:xfrm>
            <a:off x="827584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5211" y="2276872"/>
            <a:ext cx="415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3. </a:t>
            </a:r>
            <a:r>
              <a:rPr lang="ru-RU" dirty="0"/>
              <a:t>Скопление мелких рачков  - основная пища усатых китов </a:t>
            </a:r>
          </a:p>
        </p:txBody>
      </p:sp>
      <p:sp>
        <p:nvSpPr>
          <p:cNvPr id="12" name="Rectangle 180"/>
          <p:cNvSpPr>
            <a:spLocks noChangeArrowheads="1"/>
          </p:cNvSpPr>
          <p:nvPr/>
        </p:nvSpPr>
        <p:spPr bwMode="auto">
          <a:xfrm>
            <a:off x="1475656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9437" y="2420888"/>
            <a:ext cx="415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4. Живёт </a:t>
            </a:r>
            <a:r>
              <a:rPr lang="ru-RU" dirty="0"/>
              <a:t>на суше, а органы дыхания – жабры </a:t>
            </a:r>
          </a:p>
        </p:txBody>
      </p:sp>
      <p:sp>
        <p:nvSpPr>
          <p:cNvPr id="14" name="Rectangle 180"/>
          <p:cNvSpPr>
            <a:spLocks noChangeArrowheads="1"/>
          </p:cNvSpPr>
          <p:nvPr/>
        </p:nvSpPr>
        <p:spPr bwMode="auto">
          <a:xfrm>
            <a:off x="2123728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9437" y="2217638"/>
            <a:ext cx="415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5. </a:t>
            </a:r>
            <a:r>
              <a:rPr lang="ru-RU" dirty="0"/>
              <a:t>Этих рачков разводят и используют как корм для аквариумных рыб и мальков осетровых </a:t>
            </a:r>
          </a:p>
        </p:txBody>
      </p:sp>
      <p:sp>
        <p:nvSpPr>
          <p:cNvPr id="16" name="Rectangle 180"/>
          <p:cNvSpPr>
            <a:spLocks noChangeArrowheads="1"/>
          </p:cNvSpPr>
          <p:nvPr/>
        </p:nvSpPr>
        <p:spPr bwMode="auto">
          <a:xfrm>
            <a:off x="2771800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5612" y="2260400"/>
            <a:ext cx="415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6. </a:t>
            </a:r>
            <a:r>
              <a:rPr lang="ru-RU" dirty="0"/>
              <a:t>Раки, домом для которых является пустая  раковина, а в подругах у него – актиния </a:t>
            </a:r>
          </a:p>
        </p:txBody>
      </p:sp>
      <p:sp>
        <p:nvSpPr>
          <p:cNvPr id="18" name="Rectangle 180"/>
          <p:cNvSpPr>
            <a:spLocks noChangeArrowheads="1"/>
          </p:cNvSpPr>
          <p:nvPr/>
        </p:nvSpPr>
        <p:spPr bwMode="auto">
          <a:xfrm>
            <a:off x="3419872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4231" y="2356137"/>
            <a:ext cx="415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7. </a:t>
            </a:r>
            <a:r>
              <a:rPr lang="ru-RU" dirty="0"/>
              <a:t>Краб, массой до 20 кг, живущий у побережья Японии </a:t>
            </a:r>
          </a:p>
        </p:txBody>
      </p:sp>
      <p:sp>
        <p:nvSpPr>
          <p:cNvPr id="20" name="Rectangle 180"/>
          <p:cNvSpPr>
            <a:spLocks noChangeArrowheads="1"/>
          </p:cNvSpPr>
          <p:nvPr/>
        </p:nvSpPr>
        <p:spPr bwMode="auto">
          <a:xfrm>
            <a:off x="4067944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7206" y="2388440"/>
            <a:ext cx="415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8. </a:t>
            </a:r>
            <a:r>
              <a:rPr lang="ru-RU" dirty="0"/>
              <a:t>Веслоногий  одноглазый рачок </a:t>
            </a:r>
          </a:p>
        </p:txBody>
      </p:sp>
      <p:sp>
        <p:nvSpPr>
          <p:cNvPr id="22" name="Rectangle 180"/>
          <p:cNvSpPr>
            <a:spLocks noChangeArrowheads="1"/>
          </p:cNvSpPr>
          <p:nvPr/>
        </p:nvSpPr>
        <p:spPr bwMode="auto">
          <a:xfrm>
            <a:off x="4717405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3555" y="2217666"/>
            <a:ext cx="415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9. </a:t>
            </a:r>
            <a:r>
              <a:rPr lang="ru-RU" dirty="0"/>
              <a:t>Это и насекомое, и рак до 34 см длиной  с первой парой хватательных конечностей </a:t>
            </a:r>
          </a:p>
        </p:txBody>
      </p:sp>
      <p:sp>
        <p:nvSpPr>
          <p:cNvPr id="24" name="Rectangle 180"/>
          <p:cNvSpPr>
            <a:spLocks noChangeArrowheads="1"/>
          </p:cNvSpPr>
          <p:nvPr/>
        </p:nvSpPr>
        <p:spPr bwMode="auto">
          <a:xfrm>
            <a:off x="5364782" y="6166123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9436" y="2217666"/>
            <a:ext cx="415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10. </a:t>
            </a:r>
            <a:r>
              <a:rPr lang="ru-RU" dirty="0"/>
              <a:t>Крупный рак без массивных  клешней, но с толстыми усами с мощными шипами</a:t>
            </a:r>
          </a:p>
        </p:txBody>
      </p:sp>
      <p:sp>
        <p:nvSpPr>
          <p:cNvPr id="26" name="Rectangle 180"/>
          <p:cNvSpPr>
            <a:spLocks noChangeArrowheads="1"/>
          </p:cNvSpPr>
          <p:nvPr/>
        </p:nvSpPr>
        <p:spPr bwMode="auto">
          <a:xfrm>
            <a:off x="5953273" y="6166122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Rectangle 180"/>
          <p:cNvSpPr>
            <a:spLocks noChangeArrowheads="1"/>
          </p:cNvSpPr>
          <p:nvPr/>
        </p:nvSpPr>
        <p:spPr bwMode="auto">
          <a:xfrm>
            <a:off x="6578563" y="6166122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11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79585" y="1834442"/>
            <a:ext cx="3900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11. </a:t>
            </a:r>
            <a:r>
              <a:rPr lang="ru-RU" dirty="0"/>
              <a:t>Тело у этого загадочного рака покрыто панцирем, как щитом, найти его можно в лесных лужах после обильных летних дождей, развивается из яйца всего за 2 недели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9435" y="2336721"/>
            <a:ext cx="415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12. </a:t>
            </a:r>
            <a:r>
              <a:rPr lang="ru-RU" dirty="0"/>
              <a:t>Водяная блоха, или ………… , хороший корм для аквариумных рыб </a:t>
            </a:r>
          </a:p>
        </p:txBody>
      </p:sp>
      <p:sp>
        <p:nvSpPr>
          <p:cNvPr id="31" name="Rectangle 180"/>
          <p:cNvSpPr>
            <a:spLocks noChangeArrowheads="1"/>
          </p:cNvSpPr>
          <p:nvPr/>
        </p:nvSpPr>
        <p:spPr bwMode="auto">
          <a:xfrm>
            <a:off x="7195757" y="6166122"/>
            <a:ext cx="574675" cy="503237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152" y="980728"/>
            <a:ext cx="27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      Р     А    Б     Ы</a:t>
            </a:r>
            <a:endParaRPr lang="ru-RU" sz="2400" b="1" dirty="0"/>
          </a:p>
        </p:txBody>
      </p:sp>
      <p:sp>
        <p:nvSpPr>
          <p:cNvPr id="33" name="Rectangle 180"/>
          <p:cNvSpPr>
            <a:spLocks noChangeArrowheads="1"/>
          </p:cNvSpPr>
          <p:nvPr/>
        </p:nvSpPr>
        <p:spPr bwMode="auto">
          <a:xfrm>
            <a:off x="2597918" y="950510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4" name="Rectangle 180"/>
          <p:cNvSpPr>
            <a:spLocks noChangeArrowheads="1"/>
          </p:cNvSpPr>
          <p:nvPr/>
        </p:nvSpPr>
        <p:spPr bwMode="auto">
          <a:xfrm>
            <a:off x="1554886" y="1340768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032" y="1311151"/>
            <a:ext cx="27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    М     А    Р     Ы</a:t>
            </a:r>
            <a:endParaRPr lang="ru-RU" sz="2400" b="1" dirty="0"/>
          </a:p>
        </p:txBody>
      </p:sp>
      <p:sp>
        <p:nvSpPr>
          <p:cNvPr id="36" name="Rectangle 180"/>
          <p:cNvSpPr>
            <a:spLocks noChangeArrowheads="1"/>
          </p:cNvSpPr>
          <p:nvPr/>
        </p:nvSpPr>
        <p:spPr bwMode="auto">
          <a:xfrm>
            <a:off x="2123728" y="1772816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8403" y="1700808"/>
            <a:ext cx="280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     Р     И    Л     Ь</a:t>
            </a:r>
            <a:endParaRPr lang="ru-RU" sz="2400" b="1" dirty="0"/>
          </a:p>
        </p:txBody>
      </p:sp>
      <p:sp>
        <p:nvSpPr>
          <p:cNvPr id="38" name="Rectangle 180"/>
          <p:cNvSpPr>
            <a:spLocks noChangeArrowheads="1"/>
          </p:cNvSpPr>
          <p:nvPr/>
        </p:nvSpPr>
        <p:spPr bwMode="auto">
          <a:xfrm>
            <a:off x="50636" y="2181827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560" y="2121436"/>
            <a:ext cx="342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   О    К      Р    И      Ц    А</a:t>
            </a:r>
            <a:endParaRPr lang="ru-RU" sz="2400" b="1" dirty="0"/>
          </a:p>
        </p:txBody>
      </p:sp>
      <p:sp>
        <p:nvSpPr>
          <p:cNvPr id="40" name="Rectangle 180"/>
          <p:cNvSpPr>
            <a:spLocks noChangeArrowheads="1"/>
          </p:cNvSpPr>
          <p:nvPr/>
        </p:nvSpPr>
        <p:spPr bwMode="auto">
          <a:xfrm>
            <a:off x="50636" y="2547755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559" y="2492896"/>
            <a:ext cx="374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   Р      Т     Е     М    И     Я</a:t>
            </a:r>
            <a:endParaRPr lang="ru-RU" sz="2400" b="1" dirty="0"/>
          </a:p>
        </p:txBody>
      </p:sp>
      <p:sp>
        <p:nvSpPr>
          <p:cNvPr id="42" name="Rectangle 180"/>
          <p:cNvSpPr>
            <a:spLocks noChangeArrowheads="1"/>
          </p:cNvSpPr>
          <p:nvPr/>
        </p:nvSpPr>
        <p:spPr bwMode="auto">
          <a:xfrm>
            <a:off x="50636" y="3368412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2898243"/>
            <a:ext cx="453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    Т    Ш    Е     Л     Ь     Н     И     К</a:t>
            </a:r>
            <a:endParaRPr lang="ru-RU" sz="2400" b="1" dirty="0"/>
          </a:p>
        </p:txBody>
      </p:sp>
      <p:sp>
        <p:nvSpPr>
          <p:cNvPr id="44" name="Rectangle 180"/>
          <p:cNvSpPr>
            <a:spLocks noChangeArrowheads="1"/>
          </p:cNvSpPr>
          <p:nvPr/>
        </p:nvSpPr>
        <p:spPr bwMode="auto">
          <a:xfrm>
            <a:off x="1618979" y="3288291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3728" y="3255367"/>
            <a:ext cx="411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     П     О     Н    С      К     И     Й</a:t>
            </a:r>
            <a:endParaRPr lang="ru-RU" sz="2400" b="1" dirty="0"/>
          </a:p>
        </p:txBody>
      </p:sp>
      <p:sp>
        <p:nvSpPr>
          <p:cNvPr id="46" name="Rectangle 180"/>
          <p:cNvSpPr>
            <a:spLocks noChangeArrowheads="1"/>
          </p:cNvSpPr>
          <p:nvPr/>
        </p:nvSpPr>
        <p:spPr bwMode="auto">
          <a:xfrm>
            <a:off x="1106733" y="3717032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4994" y="3645024"/>
            <a:ext cx="303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    И     К    Л     О     П</a:t>
            </a:r>
            <a:endParaRPr lang="ru-RU" sz="2400" b="1" dirty="0"/>
          </a:p>
        </p:txBody>
      </p:sp>
      <p:sp>
        <p:nvSpPr>
          <p:cNvPr id="48" name="Rectangle 180"/>
          <p:cNvSpPr>
            <a:spLocks noChangeArrowheads="1"/>
          </p:cNvSpPr>
          <p:nvPr/>
        </p:nvSpPr>
        <p:spPr bwMode="auto">
          <a:xfrm>
            <a:off x="1106733" y="4106689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84994" y="4005064"/>
            <a:ext cx="367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     О    Г     О    М     О    Л</a:t>
            </a:r>
            <a:endParaRPr lang="ru-RU" sz="2400" b="1" dirty="0"/>
          </a:p>
        </p:txBody>
      </p:sp>
      <p:sp>
        <p:nvSpPr>
          <p:cNvPr id="50" name="Rectangle 180"/>
          <p:cNvSpPr>
            <a:spLocks noChangeArrowheads="1"/>
          </p:cNvSpPr>
          <p:nvPr/>
        </p:nvSpPr>
        <p:spPr bwMode="auto">
          <a:xfrm>
            <a:off x="1106733" y="4455309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84994" y="4398786"/>
            <a:ext cx="367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     А    Н     Г      У     С      Т</a:t>
            </a:r>
            <a:endParaRPr lang="ru-RU" sz="2400" b="1" dirty="0"/>
          </a:p>
        </p:txBody>
      </p:sp>
      <p:sp>
        <p:nvSpPr>
          <p:cNvPr id="52" name="Rectangle 180"/>
          <p:cNvSpPr>
            <a:spLocks noChangeArrowheads="1"/>
          </p:cNvSpPr>
          <p:nvPr/>
        </p:nvSpPr>
        <p:spPr bwMode="auto">
          <a:xfrm>
            <a:off x="2139649" y="4808572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11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99792" y="4797152"/>
            <a:ext cx="367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Щ   И     Т      Е     Н    Ь</a:t>
            </a:r>
            <a:endParaRPr lang="ru-RU" sz="2400" b="1" dirty="0"/>
          </a:p>
        </p:txBody>
      </p:sp>
      <p:sp>
        <p:nvSpPr>
          <p:cNvPr id="54" name="Rectangle 180"/>
          <p:cNvSpPr>
            <a:spLocks noChangeArrowheads="1"/>
          </p:cNvSpPr>
          <p:nvPr/>
        </p:nvSpPr>
        <p:spPr bwMode="auto">
          <a:xfrm>
            <a:off x="41915" y="5229200"/>
            <a:ext cx="416213" cy="348620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188" y="5157192"/>
            <a:ext cx="303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    А    Ф     Н     И    Я</a:t>
            </a:r>
            <a:endParaRPr lang="ru-RU" sz="2400" b="1" dirty="0"/>
          </a:p>
        </p:txBody>
      </p:sp>
      <p:sp>
        <p:nvSpPr>
          <p:cNvPr id="56" name="Rectangle 180"/>
          <p:cNvSpPr>
            <a:spLocks noChangeArrowheads="1"/>
          </p:cNvSpPr>
          <p:nvPr/>
        </p:nvSpPr>
        <p:spPr bwMode="auto">
          <a:xfrm>
            <a:off x="7884367" y="6072765"/>
            <a:ext cx="1168891" cy="5965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Ключевое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слово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8" name="TextBox 57">
            <a:hlinkClick r:id="rId4" action="ppaction://hlinksldjump"/>
          </p:cNvPr>
          <p:cNvSpPr txBox="1"/>
          <p:nvPr/>
        </p:nvSpPr>
        <p:spPr>
          <a:xfrm>
            <a:off x="3059137" y="982368"/>
            <a:ext cx="647377" cy="464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</a:t>
            </a:r>
          </a:p>
          <a:p>
            <a:pPr algn="ctr"/>
            <a:r>
              <a:rPr lang="ru-RU" sz="2400" b="1" dirty="0" smtClean="0"/>
              <a:t>А</a:t>
            </a:r>
          </a:p>
          <a:p>
            <a:pPr algn="ctr"/>
            <a:r>
              <a:rPr lang="ru-RU" sz="2400" b="1" dirty="0" smtClean="0"/>
              <a:t>Р</a:t>
            </a:r>
          </a:p>
          <a:p>
            <a:pPr algn="ctr"/>
            <a:r>
              <a:rPr lang="ru-RU" sz="2400" b="1" dirty="0" smtClean="0"/>
              <a:t>Ц</a:t>
            </a:r>
          </a:p>
          <a:p>
            <a:pPr algn="ctr"/>
            <a:r>
              <a:rPr lang="ru-RU" sz="2400" b="1" dirty="0" smtClean="0"/>
              <a:t>И</a:t>
            </a:r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r>
              <a:rPr lang="ru-RU" sz="2400" b="1" dirty="0" smtClean="0"/>
              <a:t>Н</a:t>
            </a:r>
          </a:p>
          <a:p>
            <a:pPr algn="ctr"/>
            <a:r>
              <a:rPr lang="ru-RU" sz="2400" b="1" dirty="0" smtClean="0"/>
              <a:t>О</a:t>
            </a:r>
          </a:p>
          <a:p>
            <a:pPr algn="ctr"/>
            <a:r>
              <a:rPr lang="ru-RU" sz="2400" b="1" dirty="0" smtClean="0"/>
              <a:t>Л</a:t>
            </a:r>
          </a:p>
          <a:p>
            <a:pPr algn="ctr"/>
            <a:r>
              <a:rPr lang="ru-RU" sz="2400" b="1" dirty="0" smtClean="0"/>
              <a:t>О</a:t>
            </a:r>
          </a:p>
          <a:p>
            <a:pPr algn="ctr"/>
            <a:r>
              <a:rPr lang="ru-RU" sz="2400" b="1" dirty="0" smtClean="0"/>
              <a:t>Г</a:t>
            </a:r>
            <a:endParaRPr lang="ru-RU" sz="800" b="1" dirty="0" smtClean="0"/>
          </a:p>
          <a:p>
            <a:pPr algn="ctr"/>
            <a:r>
              <a:rPr lang="ru-RU" sz="2400" b="1" dirty="0" smtClean="0"/>
              <a:t>И</a:t>
            </a:r>
          </a:p>
          <a:p>
            <a:pPr algn="ctr"/>
            <a:r>
              <a:rPr lang="ru-RU" sz="2400" b="1" dirty="0"/>
              <a:t>Я</a:t>
            </a:r>
          </a:p>
        </p:txBody>
      </p:sp>
      <p:pic>
        <p:nvPicPr>
          <p:cNvPr id="60" name="Рисунок 5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63" y="44624"/>
            <a:ext cx="864097" cy="86409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9" y="-27384"/>
            <a:ext cx="1194317" cy="88346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667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  <p:bldP spid="30" grpId="0"/>
      <p:bldP spid="30" grpId="1"/>
      <p:bldP spid="5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6942" y="270257"/>
            <a:ext cx="9074534" cy="6408712"/>
            <a:chOff x="336" y="480"/>
            <a:chExt cx="4476" cy="3468"/>
          </a:xfrm>
        </p:grpSpPr>
        <p:sp>
          <p:nvSpPr>
            <p:cNvPr id="3089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8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0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" name="Rectangle 120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" name="Rectangle 125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2" name="Группа 241"/>
          <p:cNvGrpSpPr/>
          <p:nvPr/>
        </p:nvGrpSpPr>
        <p:grpSpPr>
          <a:xfrm>
            <a:off x="245548" y="848206"/>
            <a:ext cx="4341044" cy="5234336"/>
            <a:chOff x="284260" y="940141"/>
            <a:chExt cx="4341044" cy="5234336"/>
          </a:xfrm>
        </p:grpSpPr>
        <p:sp useBgFill="1">
          <p:nvSpPr>
            <p:cNvPr id="243" name="Прямоугольник 242"/>
            <p:cNvSpPr/>
            <p:nvPr/>
          </p:nvSpPr>
          <p:spPr>
            <a:xfrm>
              <a:off x="611560" y="940141"/>
              <a:ext cx="3480544" cy="5234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60" y="1580300"/>
              <a:ext cx="4341044" cy="2646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36" y="856147"/>
            <a:ext cx="34988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7" name="Группа 256"/>
          <p:cNvGrpSpPr/>
          <p:nvPr/>
        </p:nvGrpSpPr>
        <p:grpSpPr>
          <a:xfrm>
            <a:off x="4825000" y="856147"/>
            <a:ext cx="3474922" cy="5412665"/>
            <a:chOff x="655021" y="878234"/>
            <a:chExt cx="3474922" cy="5412665"/>
          </a:xfrm>
        </p:grpSpPr>
        <p:sp useBgFill="1">
          <p:nvSpPr>
            <p:cNvPr id="258" name="Прямоугольник 257"/>
            <p:cNvSpPr/>
            <p:nvPr/>
          </p:nvSpPr>
          <p:spPr>
            <a:xfrm>
              <a:off x="655021" y="878234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9" name="Группа 258"/>
            <p:cNvGrpSpPr/>
            <p:nvPr/>
          </p:nvGrpSpPr>
          <p:grpSpPr>
            <a:xfrm>
              <a:off x="792010" y="1082311"/>
              <a:ext cx="3219123" cy="5065712"/>
              <a:chOff x="4450836" y="1010072"/>
              <a:chExt cx="3146425" cy="5065712"/>
            </a:xfrm>
          </p:grpSpPr>
          <p:pic>
            <p:nvPicPr>
              <p:cNvPr id="26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0836" y="1010072"/>
                <a:ext cx="3146425" cy="506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1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001" y="3020109"/>
                <a:ext cx="2896133" cy="2332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62" name="Группа 261"/>
          <p:cNvGrpSpPr/>
          <p:nvPr/>
        </p:nvGrpSpPr>
        <p:grpSpPr>
          <a:xfrm>
            <a:off x="4843317" y="878234"/>
            <a:ext cx="3474922" cy="5412665"/>
            <a:chOff x="655021" y="878234"/>
            <a:chExt cx="3474922" cy="5412665"/>
          </a:xfrm>
        </p:grpSpPr>
        <p:sp useBgFill="1">
          <p:nvSpPr>
            <p:cNvPr id="263" name="Прямоугольник 262"/>
            <p:cNvSpPr/>
            <p:nvPr/>
          </p:nvSpPr>
          <p:spPr>
            <a:xfrm>
              <a:off x="655021" y="878234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4" name="Группа 263"/>
            <p:cNvGrpSpPr/>
            <p:nvPr/>
          </p:nvGrpSpPr>
          <p:grpSpPr>
            <a:xfrm>
              <a:off x="812868" y="947283"/>
              <a:ext cx="3132436" cy="5276402"/>
              <a:chOff x="4373447" y="933984"/>
              <a:chExt cx="3132436" cy="5276402"/>
            </a:xfrm>
          </p:grpSpPr>
          <p:pic>
            <p:nvPicPr>
              <p:cNvPr id="265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8293" y="933984"/>
                <a:ext cx="3097590" cy="5276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6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3447" y="2952949"/>
                <a:ext cx="3080455" cy="2323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67" name="Группа 266"/>
          <p:cNvGrpSpPr/>
          <p:nvPr/>
        </p:nvGrpSpPr>
        <p:grpSpPr>
          <a:xfrm>
            <a:off x="4856425" y="896655"/>
            <a:ext cx="3474922" cy="5412665"/>
            <a:chOff x="655021" y="878234"/>
            <a:chExt cx="3474922" cy="5412665"/>
          </a:xfrm>
        </p:grpSpPr>
        <p:sp useBgFill="1">
          <p:nvSpPr>
            <p:cNvPr id="268" name="Прямоугольник 267"/>
            <p:cNvSpPr/>
            <p:nvPr/>
          </p:nvSpPr>
          <p:spPr>
            <a:xfrm>
              <a:off x="655021" y="878234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9" name="Группа 268"/>
            <p:cNvGrpSpPr/>
            <p:nvPr/>
          </p:nvGrpSpPr>
          <p:grpSpPr>
            <a:xfrm>
              <a:off x="755576" y="1077830"/>
              <a:ext cx="3374367" cy="4505325"/>
              <a:chOff x="4219407" y="1075268"/>
              <a:chExt cx="3590925" cy="4505325"/>
            </a:xfrm>
          </p:grpSpPr>
          <p:pic>
            <p:nvPicPr>
              <p:cNvPr id="270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407" y="1075268"/>
                <a:ext cx="3590925" cy="450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1" name="Picture 11" descr="F:\Документы\биология\Б-7кл\Б-7кл-ФГОС\кроссворд ракообразные\мокрица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5823" y="3000176"/>
                <a:ext cx="3008505" cy="2256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272" name="Группа 271"/>
          <p:cNvGrpSpPr/>
          <p:nvPr/>
        </p:nvGrpSpPr>
        <p:grpSpPr>
          <a:xfrm>
            <a:off x="4834089" y="856147"/>
            <a:ext cx="3474922" cy="5412665"/>
            <a:chOff x="655021" y="878234"/>
            <a:chExt cx="3474922" cy="5412665"/>
          </a:xfrm>
        </p:grpSpPr>
        <p:sp useBgFill="1">
          <p:nvSpPr>
            <p:cNvPr id="273" name="Прямоугольник 272"/>
            <p:cNvSpPr/>
            <p:nvPr/>
          </p:nvSpPr>
          <p:spPr>
            <a:xfrm>
              <a:off x="655021" y="878234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4" name="Группа 273"/>
            <p:cNvGrpSpPr/>
            <p:nvPr/>
          </p:nvGrpSpPr>
          <p:grpSpPr>
            <a:xfrm>
              <a:off x="655021" y="878454"/>
              <a:ext cx="3468687" cy="4904078"/>
              <a:chOff x="4201052" y="888012"/>
              <a:chExt cx="3468687" cy="4979597"/>
            </a:xfrm>
          </p:grpSpPr>
          <p:pic>
            <p:nvPicPr>
              <p:cNvPr id="275" name="Picture 1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1052" y="888012"/>
                <a:ext cx="3468687" cy="49795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" name="Picture 13" descr="F:\Документы\биология\Б-7кл\Б-7кл-ФГОС\кроссворд ракообразные\артемия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8072" y="3062826"/>
                <a:ext cx="3014645" cy="217054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277" name="Группа 276"/>
          <p:cNvGrpSpPr/>
          <p:nvPr/>
        </p:nvGrpSpPr>
        <p:grpSpPr>
          <a:xfrm>
            <a:off x="4644008" y="837867"/>
            <a:ext cx="3813148" cy="5441943"/>
            <a:chOff x="485908" y="848956"/>
            <a:chExt cx="3813148" cy="5441943"/>
          </a:xfrm>
        </p:grpSpPr>
        <p:sp useBgFill="1">
          <p:nvSpPr>
            <p:cNvPr id="278" name="Прямоугольник 277"/>
            <p:cNvSpPr/>
            <p:nvPr/>
          </p:nvSpPr>
          <p:spPr>
            <a:xfrm>
              <a:off x="655021" y="878234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9" name="Picture 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08" y="848956"/>
              <a:ext cx="3813148" cy="460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0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98" y="2757844"/>
              <a:ext cx="2964822" cy="2687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1" name="Группа 280"/>
          <p:cNvGrpSpPr/>
          <p:nvPr/>
        </p:nvGrpSpPr>
        <p:grpSpPr>
          <a:xfrm>
            <a:off x="4663825" y="860687"/>
            <a:ext cx="3646487" cy="5440995"/>
            <a:chOff x="483456" y="849904"/>
            <a:chExt cx="3646487" cy="5440995"/>
          </a:xfrm>
        </p:grpSpPr>
        <p:sp useBgFill="1">
          <p:nvSpPr>
            <p:cNvPr id="282" name="Прямоугольник 281"/>
            <p:cNvSpPr/>
            <p:nvPr/>
          </p:nvSpPr>
          <p:spPr>
            <a:xfrm>
              <a:off x="655021" y="878234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3" name="Группа 282"/>
            <p:cNvGrpSpPr/>
            <p:nvPr/>
          </p:nvGrpSpPr>
          <p:grpSpPr>
            <a:xfrm>
              <a:off x="483456" y="849904"/>
              <a:ext cx="3646487" cy="4786312"/>
              <a:chOff x="419995" y="730796"/>
              <a:chExt cx="3646487" cy="4786312"/>
            </a:xfrm>
          </p:grpSpPr>
          <p:pic>
            <p:nvPicPr>
              <p:cNvPr id="284" name="Picture 16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995" y="730796"/>
                <a:ext cx="3646487" cy="4786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5" name="Picture 17" descr="F:\Документы\биология\Б-7кл\Б-7кл-ФГОС\кроссворд ракообразные\краб японский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592" y="2936915"/>
                <a:ext cx="3185328" cy="2348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286" name="Группа 285"/>
          <p:cNvGrpSpPr/>
          <p:nvPr/>
        </p:nvGrpSpPr>
        <p:grpSpPr>
          <a:xfrm>
            <a:off x="4772999" y="739638"/>
            <a:ext cx="3536783" cy="5557560"/>
            <a:chOff x="765723" y="1051857"/>
            <a:chExt cx="3536783" cy="5557560"/>
          </a:xfrm>
        </p:grpSpPr>
        <p:sp useBgFill="1">
          <p:nvSpPr>
            <p:cNvPr id="287" name="Прямоугольник 286"/>
            <p:cNvSpPr/>
            <p:nvPr/>
          </p:nvSpPr>
          <p:spPr>
            <a:xfrm>
              <a:off x="827584" y="1196752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8" name="Группа 287"/>
            <p:cNvGrpSpPr/>
            <p:nvPr/>
          </p:nvGrpSpPr>
          <p:grpSpPr>
            <a:xfrm>
              <a:off x="765723" y="1051857"/>
              <a:ext cx="3338997" cy="4635773"/>
              <a:chOff x="2640253" y="-721655"/>
              <a:chExt cx="3338997" cy="4635773"/>
            </a:xfrm>
          </p:grpSpPr>
          <p:pic>
            <p:nvPicPr>
              <p:cNvPr id="289" name="Picture 18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253" y="-721655"/>
                <a:ext cx="3338997" cy="4635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0" name="Picture 19" descr="F:\Документы\биология\Б-7кл\Б-7кл-ФГОС\кроссворд ракообразные\циклоп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861" y="1509319"/>
                <a:ext cx="3087362" cy="2358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291" name="Группа 290"/>
          <p:cNvGrpSpPr/>
          <p:nvPr/>
        </p:nvGrpSpPr>
        <p:grpSpPr>
          <a:xfrm>
            <a:off x="4831561" y="882257"/>
            <a:ext cx="3532838" cy="5412665"/>
            <a:chOff x="827584" y="1196752"/>
            <a:chExt cx="3532838" cy="5412665"/>
          </a:xfrm>
        </p:grpSpPr>
        <p:sp useBgFill="1">
          <p:nvSpPr>
            <p:cNvPr id="292" name="Прямоугольник 291"/>
            <p:cNvSpPr/>
            <p:nvPr/>
          </p:nvSpPr>
          <p:spPr>
            <a:xfrm>
              <a:off x="827584" y="1196752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3" name="Группа 292"/>
            <p:cNvGrpSpPr/>
            <p:nvPr/>
          </p:nvGrpSpPr>
          <p:grpSpPr>
            <a:xfrm>
              <a:off x="1006095" y="1196752"/>
              <a:ext cx="3354327" cy="5065712"/>
              <a:chOff x="569601" y="998442"/>
              <a:chExt cx="3576184" cy="5065712"/>
            </a:xfrm>
          </p:grpSpPr>
          <p:pic>
            <p:nvPicPr>
              <p:cNvPr id="294" name="Picture 2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048" y="998442"/>
                <a:ext cx="3487737" cy="506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5" name="Picture 2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601" y="3047493"/>
                <a:ext cx="3354327" cy="232572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296" name="Группа 295"/>
          <p:cNvGrpSpPr/>
          <p:nvPr/>
        </p:nvGrpSpPr>
        <p:grpSpPr>
          <a:xfrm>
            <a:off x="4843963" y="901333"/>
            <a:ext cx="3600400" cy="5412665"/>
            <a:chOff x="827584" y="1196752"/>
            <a:chExt cx="3600400" cy="5412665"/>
          </a:xfrm>
        </p:grpSpPr>
        <p:sp useBgFill="1">
          <p:nvSpPr>
            <p:cNvPr id="297" name="Прямоугольник 296"/>
            <p:cNvSpPr/>
            <p:nvPr/>
          </p:nvSpPr>
          <p:spPr>
            <a:xfrm>
              <a:off x="827584" y="1196752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8" name="Группа 297"/>
            <p:cNvGrpSpPr/>
            <p:nvPr/>
          </p:nvGrpSpPr>
          <p:grpSpPr>
            <a:xfrm>
              <a:off x="886271" y="1196752"/>
              <a:ext cx="3541713" cy="4896762"/>
              <a:chOff x="555110" y="837347"/>
              <a:chExt cx="3541713" cy="5065712"/>
            </a:xfrm>
          </p:grpSpPr>
          <p:pic>
            <p:nvPicPr>
              <p:cNvPr id="299" name="Picture 24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110" y="837347"/>
                <a:ext cx="3541713" cy="506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0" name="Picture 25" descr="F:\Документы\биология\Б-7кл\Б-7кл-ФГОС\кроссворд ракообразные\лангуст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3081303"/>
                <a:ext cx="3229109" cy="2332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302" name="Группа 301"/>
          <p:cNvGrpSpPr/>
          <p:nvPr/>
        </p:nvGrpSpPr>
        <p:grpSpPr>
          <a:xfrm>
            <a:off x="4842782" y="873494"/>
            <a:ext cx="3583161" cy="5438775"/>
            <a:chOff x="5393630" y="844961"/>
            <a:chExt cx="3583161" cy="5438775"/>
          </a:xfrm>
        </p:grpSpPr>
        <p:pic>
          <p:nvPicPr>
            <p:cNvPr id="303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046163"/>
              <a:ext cx="3468687" cy="479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4" name="Picture 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630" y="844961"/>
              <a:ext cx="3498850" cy="543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6" name="Группа 245"/>
          <p:cNvGrpSpPr/>
          <p:nvPr/>
        </p:nvGrpSpPr>
        <p:grpSpPr>
          <a:xfrm>
            <a:off x="4817163" y="815526"/>
            <a:ext cx="3563785" cy="5507740"/>
            <a:chOff x="521237" y="729569"/>
            <a:chExt cx="3563785" cy="5507740"/>
          </a:xfrm>
        </p:grpSpPr>
        <p:sp useBgFill="1">
          <p:nvSpPr>
            <p:cNvPr id="247" name="Прямоугольник 246"/>
            <p:cNvSpPr/>
            <p:nvPr/>
          </p:nvSpPr>
          <p:spPr>
            <a:xfrm>
              <a:off x="550279" y="824644"/>
              <a:ext cx="3474922" cy="5412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8" name="Группа 247"/>
            <p:cNvGrpSpPr/>
            <p:nvPr/>
          </p:nvGrpSpPr>
          <p:grpSpPr>
            <a:xfrm>
              <a:off x="521237" y="729569"/>
              <a:ext cx="3563785" cy="5230021"/>
              <a:chOff x="246504" y="666916"/>
              <a:chExt cx="3608387" cy="5340350"/>
            </a:xfrm>
          </p:grpSpPr>
          <p:pic>
            <p:nvPicPr>
              <p:cNvPr id="249" name="Picture 29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504" y="666916"/>
                <a:ext cx="3608387" cy="5340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0" name="Picture 30" descr="F:\Документы\биология\Б-7кл\Б-7кл-ФГОС\кроссворд ракообразные\дафния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55" y="3042809"/>
                <a:ext cx="3340365" cy="244385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5798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9160"/>
          </a:xfrm>
        </p:spPr>
        <p:txBody>
          <a:bodyPr>
            <a:normAutofit fontScale="47500" lnSpcReduction="20000"/>
          </a:bodyPr>
          <a:lstStyle/>
          <a:p>
            <a:pPr marL="180975" indent="-180975">
              <a:buFont typeface="+mj-lt"/>
              <a:buAutoNum type="arabicPeriod"/>
            </a:pPr>
            <a:r>
              <a:rPr lang="ru-RU" dirty="0" smtClean="0"/>
              <a:t>Задания для кроссворда: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ru-RU" dirty="0" err="1">
                <a:hlinkClick r:id="rId2"/>
              </a:rPr>
              <a:t>урок.рф</a:t>
            </a:r>
            <a:r>
              <a:rPr lang="ru-RU" dirty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library/fragment_uroka_po_mnogoobraziyu_rakoobraznih_200158.html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sz="3300" dirty="0" smtClean="0"/>
              <a:t>2. </a:t>
            </a:r>
            <a:r>
              <a:rPr lang="ru-RU" sz="3300" dirty="0" smtClean="0"/>
              <a:t>Приём</a:t>
            </a:r>
            <a:r>
              <a:rPr lang="ru-RU" dirty="0" smtClean="0"/>
              <a:t> «Анимированный кроссворд»:</a:t>
            </a:r>
          </a:p>
          <a:p>
            <a:pPr marL="0" indent="0">
              <a:buNone/>
            </a:pPr>
            <a:r>
              <a:rPr lang="ru-RU" u="sng" dirty="0">
                <a:hlinkClick r:id="rId3"/>
              </a:rPr>
              <a:t>http://didaktor.ru/animirovannyj-krossvord/</a:t>
            </a:r>
            <a:r>
              <a:rPr lang="ru-RU" dirty="0"/>
              <a:t> </a:t>
            </a:r>
            <a:endParaRPr lang="ru-RU" dirty="0" smtClean="0"/>
          </a:p>
          <a:p>
            <a:pPr marL="0" lvl="0" indent="0">
              <a:buNone/>
            </a:pPr>
            <a:r>
              <a:rPr lang="en-US" sz="3300" dirty="0" smtClean="0"/>
              <a:t>3</a:t>
            </a:r>
            <a:r>
              <a:rPr lang="ru-RU" sz="3300" dirty="0" smtClean="0"/>
              <a:t>. Приём</a:t>
            </a:r>
            <a:r>
              <a:rPr lang="ru-RU" dirty="0" smtClean="0"/>
              <a:t> «Листание»: </a:t>
            </a:r>
          </a:p>
          <a:p>
            <a:pPr marL="0" lvl="0" indent="0">
              <a:buNone/>
            </a:pPr>
            <a:r>
              <a:rPr lang="ru-RU" u="sng" dirty="0">
                <a:hlinkClick r:id="rId4"/>
              </a:rPr>
              <a:t>http://didaktor.ru/priyom-listanie/</a:t>
            </a:r>
            <a:endParaRPr lang="ru-RU" dirty="0" smtClean="0"/>
          </a:p>
          <a:p>
            <a:pPr marL="0" lvl="0" indent="0">
              <a:buNone/>
            </a:pPr>
            <a:r>
              <a:rPr lang="en-US" dirty="0" smtClean="0"/>
              <a:t>4</a:t>
            </a:r>
            <a:r>
              <a:rPr lang="ru-RU" dirty="0" smtClean="0"/>
              <a:t>. Рисунки:</a:t>
            </a:r>
            <a:endParaRPr lang="ru-RU" dirty="0"/>
          </a:p>
          <a:p>
            <a:pPr marL="180975" lvl="0" indent="-180975">
              <a:buFont typeface="+mj-lt"/>
              <a:buAutoNum type="arabicPeriod"/>
            </a:pPr>
            <a:r>
              <a:rPr lang="ru-RU" dirty="0" smtClean="0"/>
              <a:t>Краб </a:t>
            </a:r>
            <a:r>
              <a:rPr lang="ru-RU" dirty="0"/>
              <a:t>- </a:t>
            </a:r>
            <a:r>
              <a:rPr lang="ru-RU" u="sng" dirty="0">
                <a:hlinkClick r:id="rId5"/>
              </a:rPr>
              <a:t>https://s1.1zoom.ru/b5050/84/34627-KSYU_1400x1050.jpg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Омар - </a:t>
            </a:r>
            <a:r>
              <a:rPr lang="ru-RU" u="sng" dirty="0">
                <a:hlinkClick r:id="rId6"/>
              </a:rPr>
              <a:t>https://pbs.twimg.com/media/CnQ6HXFXEAAxPK6.jpg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Криль - </a:t>
            </a:r>
            <a:r>
              <a:rPr lang="ru-RU" u="sng" dirty="0">
                <a:hlinkClick r:id="rId7"/>
              </a:rPr>
              <a:t>https://www.syl.ru/misc/i/ai/303884/1693812.jpg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Мокрица - </a:t>
            </a:r>
            <a:r>
              <a:rPr lang="ru-RU" u="sng" dirty="0">
                <a:hlinkClick r:id="rId8"/>
              </a:rPr>
              <a:t>https://sovet.help/wp-content/uploads/2017/06/mokrica-sherohovataya.jpg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Артемия - </a:t>
            </a:r>
            <a:r>
              <a:rPr lang="ru-RU" u="sng" dirty="0">
                <a:hlinkClick r:id="rId9"/>
              </a:rPr>
              <a:t>http://akvariumnyerybki.ru/wp-content/uploads/2016/07/artemiya_2-650x468.jpg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Рак-отшельник - </a:t>
            </a:r>
            <a:r>
              <a:rPr lang="ru-RU" u="sng" dirty="0">
                <a:hlinkClick r:id="rId10"/>
              </a:rPr>
              <a:t>http://img-2003-07.photosight.ru/31/263711.jpg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Японский краб-паук - </a:t>
            </a:r>
            <a:r>
              <a:rPr lang="ru-RU" u="sng" dirty="0">
                <a:hlinkClick r:id="rId11"/>
              </a:rPr>
              <a:t>https://imgprx.livejournal.net/662a832d86c5bc03a895ef49d291a60d716a1018/VZUasipnuDljsyFcHh40y6kruyDYUMjD1wU7tjA_KSaEoQ1sduSVFj5Tfu9jQf8eBNsC8WkzQ5J-RRUrH0acU1g3lVXwei8L17V9L-G9SHB3V2z3YGvYsh0IRGnkz4gC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Циклоп - </a:t>
            </a:r>
            <a:r>
              <a:rPr lang="ru-RU" u="sng" dirty="0">
                <a:hlinkClick r:id="rId12"/>
              </a:rPr>
              <a:t>http://aquaplantfish.ru/kormlenie/ciklop/ciklop.jpg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 smtClean="0"/>
              <a:t>Лангуст </a:t>
            </a:r>
            <a:r>
              <a:rPr lang="ru-RU" dirty="0"/>
              <a:t>- </a:t>
            </a:r>
            <a:r>
              <a:rPr lang="ru-RU" u="sng" dirty="0">
                <a:hlinkClick r:id="rId13"/>
              </a:rPr>
              <a:t>http://art-on.ru/wp-content/uploads/2014/10/animals_week_10.jpg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Щитень - </a:t>
            </a:r>
            <a:r>
              <a:rPr lang="ru-RU" u="sng" dirty="0">
                <a:hlinkClick r:id="rId14"/>
              </a:rPr>
              <a:t>https://animalreader.ru/wp-content/uploads/2014/09/schiten.jpg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Дафния - </a:t>
            </a:r>
            <a:r>
              <a:rPr lang="ru-RU" u="sng" dirty="0">
                <a:hlinkClick r:id="rId15"/>
              </a:rPr>
              <a:t>http://aquaplantfish.ru/kormlenie/dafnija/dafnija.jpg</a:t>
            </a:r>
            <a:r>
              <a:rPr lang="ru-RU" dirty="0"/>
              <a:t> </a:t>
            </a:r>
          </a:p>
          <a:p>
            <a:pPr marL="180975" lvl="0" indent="-180975">
              <a:buFont typeface="+mj-lt"/>
              <a:buAutoNum type="arabicPeriod"/>
            </a:pPr>
            <a:r>
              <a:rPr lang="ru-RU" dirty="0"/>
              <a:t>Рак-богомол - </a:t>
            </a:r>
            <a:r>
              <a:rPr lang="ru-RU" u="sng" dirty="0">
                <a:hlinkClick r:id="rId16"/>
              </a:rPr>
              <a:t>https://www.syl.ru/misc/i/ai/202845/907614.jpg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6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555</Words>
  <Application>Microsoft Office PowerPoint</Application>
  <PresentationFormat>Экран (4:3)</PresentationFormat>
  <Paragraphs>103</Paragraphs>
  <Slides>5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Работа с презентацией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52</cp:revision>
  <dcterms:created xsi:type="dcterms:W3CDTF">2018-01-07T06:42:14Z</dcterms:created>
  <dcterms:modified xsi:type="dcterms:W3CDTF">2018-01-08T19:51:48Z</dcterms:modified>
</cp:coreProperties>
</file>