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307" r:id="rId2"/>
    <p:sldId id="256" r:id="rId3"/>
    <p:sldId id="257" r:id="rId4"/>
    <p:sldId id="258" r:id="rId5"/>
    <p:sldId id="259" r:id="rId6"/>
    <p:sldId id="317" r:id="rId7"/>
    <p:sldId id="266" r:id="rId8"/>
    <p:sldId id="272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8" r:id="rId19"/>
    <p:sldId id="280" r:id="rId20"/>
    <p:sldId id="281" r:id="rId21"/>
    <p:sldId id="282" r:id="rId22"/>
    <p:sldId id="284" r:id="rId23"/>
    <p:sldId id="285" r:id="rId24"/>
    <p:sldId id="302" r:id="rId25"/>
    <p:sldId id="319" r:id="rId26"/>
    <p:sldId id="320" r:id="rId27"/>
    <p:sldId id="293" r:id="rId28"/>
    <p:sldId id="300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4" autoAdjust="0"/>
    <p:restoredTop sz="97645" autoAdjust="0"/>
  </p:normalViewPr>
  <p:slideViewPr>
    <p:cSldViewPr>
      <p:cViewPr varScale="1">
        <p:scale>
          <a:sx n="71" d="100"/>
          <a:sy n="71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74C1D-BC1C-44A1-9FC2-7F63336ADBE7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AD135-744D-4734-84BE-6D44B41EA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5A2C5A-7427-4EC0-B127-1470137FA31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B9CF02-5973-4751-A3E7-A85B9F8C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A2C5A-7427-4EC0-B127-1470137FA31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9CF02-5973-4751-A3E7-A85B9F8C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A2C5A-7427-4EC0-B127-1470137FA31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9CF02-5973-4751-A3E7-A85B9F8C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A2C5A-7427-4EC0-B127-1470137FA31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9CF02-5973-4751-A3E7-A85B9F8C5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A2C5A-7427-4EC0-B127-1470137FA31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9CF02-5973-4751-A3E7-A85B9F8C5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A2C5A-7427-4EC0-B127-1470137FA31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9CF02-5973-4751-A3E7-A85B9F8C5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A2C5A-7427-4EC0-B127-1470137FA31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9CF02-5973-4751-A3E7-A85B9F8C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A2C5A-7427-4EC0-B127-1470137FA31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9CF02-5973-4751-A3E7-A85B9F8C5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A2C5A-7427-4EC0-B127-1470137FA31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9CF02-5973-4751-A3E7-A85B9F8C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5A2C5A-7427-4EC0-B127-1470137FA31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9CF02-5973-4751-A3E7-A85B9F8C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5A2C5A-7427-4EC0-B127-1470137FA31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B9CF02-5973-4751-A3E7-A85B9F8C5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5A2C5A-7427-4EC0-B127-1470137FA31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B9CF02-5973-4751-A3E7-A85B9F8C5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8715404" cy="262890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Learn to swim by swimming</a:t>
            </a:r>
            <a:br>
              <a:rPr lang="en-US" dirty="0" smtClean="0"/>
            </a:br>
            <a:r>
              <a:rPr lang="en-US" dirty="0" smtClean="0"/>
              <a:t>Learn to read by reading</a:t>
            </a:r>
            <a:br>
              <a:rPr lang="en-US" dirty="0" smtClean="0"/>
            </a:br>
            <a:r>
              <a:rPr lang="en-US" dirty="0" smtClean="0"/>
              <a:t>                               </a:t>
            </a:r>
            <a:r>
              <a:rPr lang="en-US" sz="4000" dirty="0" smtClean="0"/>
              <a:t>Palmer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6812280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110178"/>
          </a:xfrm>
        </p:spPr>
        <p:txBody>
          <a:bodyPr/>
          <a:lstStyle/>
          <a:p>
            <a:pPr>
              <a:buNone/>
            </a:pP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Ii  </a:t>
            </a:r>
            <a:r>
              <a:rPr lang="en-US" sz="4400" b="1" dirty="0" smtClean="0"/>
              <a:t>[</a:t>
            </a:r>
            <a:r>
              <a:rPr lang="en-US" sz="4400" b="1" dirty="0" err="1" smtClean="0"/>
              <a:t>i</a:t>
            </a:r>
            <a:r>
              <a:rPr lang="en-US" sz="4400" b="1" dirty="0" smtClean="0"/>
              <a:t>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6000" b="1" dirty="0" smtClean="0"/>
              <a:t>  a p</a:t>
            </a:r>
            <a:r>
              <a:rPr lang="en-US" sz="6000" b="1" dirty="0" smtClean="0">
                <a:solidFill>
                  <a:srgbClr val="FF0000"/>
                </a:solidFill>
              </a:rPr>
              <a:t>i</a:t>
            </a:r>
            <a:r>
              <a:rPr lang="en-US" sz="6000" b="1" dirty="0" smtClean="0"/>
              <a:t>g</a:t>
            </a:r>
            <a:endParaRPr lang="ru-RU" sz="6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428604"/>
            <a:ext cx="8229600" cy="2754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ааа 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196694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472518" cy="5467368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/>
              <a:t>  </a:t>
            </a:r>
            <a:r>
              <a:rPr lang="en-US" sz="4800" b="1" dirty="0" err="1" smtClean="0">
                <a:solidFill>
                  <a:srgbClr val="FF0000"/>
                </a:solidFill>
              </a:rPr>
              <a:t>Ee</a:t>
            </a:r>
            <a:r>
              <a:rPr lang="en-US" sz="4800" b="1" dirty="0" smtClean="0"/>
              <a:t>  [e]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800" b="1" dirty="0" smtClean="0"/>
              <a:t>  a h</a:t>
            </a:r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r>
              <a:rPr lang="en-US" sz="4800" b="1" dirty="0" smtClean="0"/>
              <a:t>n</a:t>
            </a:r>
            <a:endParaRPr lang="ru-RU" sz="4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42918"/>
            <a:ext cx="8229600" cy="61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040_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428736"/>
            <a:ext cx="3309958" cy="330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25305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4800" b="1" dirty="0" smtClean="0"/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Uu</a:t>
            </a:r>
            <a:r>
              <a:rPr lang="en-US" sz="4800" b="1" dirty="0" smtClean="0"/>
              <a:t>  [ ^ ]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  a b</a:t>
            </a:r>
            <a:r>
              <a:rPr lang="en-US" sz="4800" b="1" dirty="0" smtClean="0">
                <a:solidFill>
                  <a:srgbClr val="FF0000"/>
                </a:solidFill>
              </a:rPr>
              <a:t>u</a:t>
            </a:r>
            <a:r>
              <a:rPr lang="en-US" sz="4800" b="1" dirty="0" smtClean="0"/>
              <a:t>s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  a d</a:t>
            </a:r>
            <a:r>
              <a:rPr lang="en-US" sz="4800" b="1" dirty="0" smtClean="0">
                <a:solidFill>
                  <a:srgbClr val="FF0000"/>
                </a:solidFill>
              </a:rPr>
              <a:t>u</a:t>
            </a:r>
            <a:r>
              <a:rPr lang="en-US" sz="4800" b="1" dirty="0" smtClean="0"/>
              <a:t>ck</a:t>
            </a:r>
            <a:endParaRPr lang="ru-RU" sz="4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357166"/>
            <a:ext cx="8229600" cy="3469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m_c507f1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286806"/>
            <a:ext cx="3405207" cy="2278869"/>
          </a:xfrm>
          <a:prstGeom prst="rect">
            <a:avLst/>
          </a:prstGeom>
        </p:spPr>
      </p:pic>
      <p:pic>
        <p:nvPicPr>
          <p:cNvPr id="5" name="Рисунок 4" descr="декабрь 2008 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107265"/>
            <a:ext cx="3857619" cy="28932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46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Aa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smtClean="0"/>
              <a:t>[   ]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 a c</a:t>
            </a:r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r>
              <a:rPr lang="en-US" sz="4800" b="1" dirty="0" smtClean="0"/>
              <a:t>t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  a h</a:t>
            </a:r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r>
              <a:rPr lang="en-US" sz="4800" b="1" dirty="0" smtClean="0"/>
              <a:t>t</a:t>
            </a:r>
            <a:endParaRPr lang="ru-RU" sz="4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42918"/>
            <a:ext cx="8229600" cy="61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a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643050"/>
            <a:ext cx="2109798" cy="2109798"/>
          </a:xfrm>
          <a:prstGeom prst="rect">
            <a:avLst/>
          </a:prstGeom>
        </p:spPr>
      </p:pic>
      <p:pic>
        <p:nvPicPr>
          <p:cNvPr id="7" name="Рисунок 6" descr="shlap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86256"/>
            <a:ext cx="2183275" cy="1964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53880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</a:rPr>
              <a:t>    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 </a:t>
            </a:r>
            <a:r>
              <a:rPr lang="en-US" sz="4400" b="1" dirty="0" err="1" smtClean="0">
                <a:solidFill>
                  <a:srgbClr val="FF0000"/>
                </a:solidFill>
              </a:rPr>
              <a:t>Aa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/>
              <a:t> </a:t>
            </a:r>
            <a:r>
              <a:rPr lang="en-US" sz="4400" b="1" dirty="0" smtClean="0"/>
              <a:t>[</a:t>
            </a:r>
            <a:r>
              <a:rPr lang="en-US" sz="4400" b="1" dirty="0" err="1" smtClean="0"/>
              <a:t>ei</a:t>
            </a:r>
            <a:r>
              <a:rPr lang="en-US" sz="4400" b="1" dirty="0" smtClean="0"/>
              <a:t>]                        </a:t>
            </a:r>
          </a:p>
          <a:p>
            <a:pPr>
              <a:buNone/>
            </a:pP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 </a:t>
            </a:r>
            <a:r>
              <a:rPr lang="ru-RU" sz="4400" b="1" dirty="0" smtClean="0"/>
              <a:t>  </a:t>
            </a:r>
            <a:r>
              <a:rPr lang="en-US" sz="4400" b="1" dirty="0" smtClean="0"/>
              <a:t>a  </a:t>
            </a:r>
            <a:r>
              <a:rPr lang="en-US" sz="4400" b="1" dirty="0" smtClean="0"/>
              <a:t>sn</a:t>
            </a:r>
            <a:r>
              <a:rPr lang="en-US" sz="4400" b="1" dirty="0" smtClean="0">
                <a:solidFill>
                  <a:srgbClr val="FF0000"/>
                </a:solidFill>
              </a:rPr>
              <a:t>a</a:t>
            </a:r>
            <a:r>
              <a:rPr lang="en-US" sz="4400" b="1" dirty="0" smtClean="0"/>
              <a:t>k</a:t>
            </a:r>
            <a:r>
              <a:rPr lang="en-US" sz="4400" b="1" dirty="0" smtClean="0">
                <a:solidFill>
                  <a:srgbClr val="00B050"/>
                </a:solidFill>
              </a:rPr>
              <a:t>e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357166"/>
            <a:ext cx="8229600" cy="3469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a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500306"/>
            <a:ext cx="2114560" cy="308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329642" cy="55388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    </a:t>
            </a:r>
            <a:r>
              <a:rPr lang="en-US" sz="4400" b="1" dirty="0" smtClean="0">
                <a:solidFill>
                  <a:srgbClr val="FF0000"/>
                </a:solidFill>
              </a:rPr>
              <a:t>Ii  </a:t>
            </a:r>
            <a:r>
              <a:rPr lang="en-US" sz="4400" b="1" dirty="0" smtClean="0"/>
              <a:t>[</a:t>
            </a:r>
            <a:r>
              <a:rPr lang="en-US" sz="4400" b="1" dirty="0" err="1" smtClean="0"/>
              <a:t>ai</a:t>
            </a:r>
            <a:r>
              <a:rPr lang="en-US" sz="4400" b="1" dirty="0" smtClean="0"/>
              <a:t>]</a:t>
            </a:r>
          </a:p>
          <a:p>
            <a:pPr>
              <a:buNone/>
            </a:pP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  </a:t>
            </a:r>
            <a:r>
              <a:rPr lang="ru-RU" sz="4400" b="1" dirty="0" smtClean="0"/>
              <a:t>  </a:t>
            </a:r>
            <a:r>
              <a:rPr lang="en-US" sz="4400" b="1" dirty="0" smtClean="0"/>
              <a:t>r</a:t>
            </a:r>
            <a:r>
              <a:rPr lang="en-US" sz="4400" b="1" dirty="0" smtClean="0">
                <a:solidFill>
                  <a:srgbClr val="FF0000"/>
                </a:solidFill>
              </a:rPr>
              <a:t>i</a:t>
            </a:r>
            <a:r>
              <a:rPr lang="en-US" sz="4400" b="1" dirty="0" smtClean="0"/>
              <a:t>d</a:t>
            </a:r>
            <a:r>
              <a:rPr lang="en-US" sz="4400" b="1" dirty="0" smtClean="0">
                <a:solidFill>
                  <a:srgbClr val="00B050"/>
                </a:solidFill>
              </a:rPr>
              <a:t>e </a:t>
            </a:r>
            <a:r>
              <a:rPr lang="en-US" sz="4400" b="1" dirty="0" smtClean="0"/>
              <a:t>a b</a:t>
            </a:r>
            <a:r>
              <a:rPr lang="en-US" sz="4400" b="1" dirty="0" smtClean="0">
                <a:solidFill>
                  <a:srgbClr val="FF0000"/>
                </a:solidFill>
              </a:rPr>
              <a:t>i</a:t>
            </a:r>
            <a:r>
              <a:rPr lang="en-US" sz="4400" b="1" dirty="0" smtClean="0"/>
              <a:t>k</a:t>
            </a:r>
            <a:r>
              <a:rPr lang="en-US" sz="4400" b="1" dirty="0" smtClean="0">
                <a:solidFill>
                  <a:srgbClr val="00B050"/>
                </a:solidFill>
              </a:rPr>
              <a:t>e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4897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жшщ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785926"/>
            <a:ext cx="3475056" cy="2599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329642" cy="5610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Oo</a:t>
            </a:r>
            <a:r>
              <a:rPr lang="en-US" sz="4800" b="1" dirty="0" smtClean="0">
                <a:solidFill>
                  <a:srgbClr val="FF0000"/>
                </a:solidFill>
              </a:rPr>
              <a:t>  </a:t>
            </a:r>
            <a:r>
              <a:rPr lang="en-US" sz="4800" b="1" dirty="0" smtClean="0"/>
              <a:t>[</a:t>
            </a:r>
            <a:r>
              <a:rPr lang="en-US" sz="4800" b="1" dirty="0" err="1" smtClean="0"/>
              <a:t>ou</a:t>
            </a:r>
            <a:r>
              <a:rPr lang="en-US" sz="4800" b="1" dirty="0" smtClean="0"/>
              <a:t>]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 a r</a:t>
            </a:r>
            <a:r>
              <a:rPr lang="en-US" sz="4800" b="1" dirty="0" smtClean="0">
                <a:solidFill>
                  <a:srgbClr val="FF0000"/>
                </a:solidFill>
              </a:rPr>
              <a:t>o</a:t>
            </a:r>
            <a:r>
              <a:rPr lang="en-US" sz="4800" b="1" dirty="0" smtClean="0"/>
              <a:t>s</a:t>
            </a:r>
            <a:r>
              <a:rPr lang="en-US" sz="4800" b="1" dirty="0" smtClean="0">
                <a:solidFill>
                  <a:srgbClr val="00B050"/>
                </a:solidFill>
              </a:rPr>
              <a:t>e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x_d31d2e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500174"/>
            <a:ext cx="387667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53880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800" b="1" dirty="0" err="1" smtClean="0">
                <a:solidFill>
                  <a:srgbClr val="FF0000"/>
                </a:solidFill>
              </a:rPr>
              <a:t>Ee</a:t>
            </a:r>
            <a:r>
              <a:rPr lang="en-US" sz="4800" b="1" dirty="0" smtClean="0"/>
              <a:t>  [</a:t>
            </a:r>
            <a:r>
              <a:rPr lang="en-US" sz="4800" b="1" dirty="0" err="1" smtClean="0"/>
              <a:t>i</a:t>
            </a:r>
            <a:r>
              <a:rPr lang="en-US" sz="4800" b="1" dirty="0" smtClean="0"/>
              <a:t>:]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   a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sz="4800" b="1" dirty="0" smtClean="0">
                <a:solidFill>
                  <a:srgbClr val="00B050"/>
                </a:solidFill>
              </a:rPr>
              <a:t>ee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357166"/>
            <a:ext cx="8229600" cy="3469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в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928802"/>
            <a:ext cx="4762500" cy="397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Последовательность  этапов чтения:</a:t>
            </a:r>
          </a:p>
          <a:p>
            <a:pPr>
              <a:buNone/>
            </a:pPr>
            <a:r>
              <a:rPr lang="ru-RU" sz="3600" b="1" dirty="0" smtClean="0"/>
              <a:t>- чтение слов с одновременным показом      картинок</a:t>
            </a:r>
          </a:p>
          <a:p>
            <a:pPr>
              <a:buNone/>
            </a:pPr>
            <a:r>
              <a:rPr lang="ru-RU" sz="3600" b="1" dirty="0" smtClean="0"/>
              <a:t>- чтение знакомых слов в столбике</a:t>
            </a:r>
          </a:p>
          <a:p>
            <a:pPr>
              <a:buNone/>
            </a:pPr>
            <a:r>
              <a:rPr lang="ru-RU" sz="3600" b="1" dirty="0" smtClean="0"/>
              <a:t>- чтение незнакомых слов</a:t>
            </a:r>
          </a:p>
          <a:p>
            <a:pPr>
              <a:buNone/>
            </a:pPr>
            <a:r>
              <a:rPr lang="ru-RU" sz="3600" b="1" dirty="0" smtClean="0"/>
              <a:t> - чтение в учебнике</a:t>
            </a:r>
          </a:p>
          <a:p>
            <a:pPr>
              <a:buNone/>
            </a:pPr>
            <a:r>
              <a:rPr lang="ru-RU" sz="3600" b="1" dirty="0" smtClean="0"/>
              <a:t> - чтение предложений</a:t>
            </a:r>
          </a:p>
          <a:p>
            <a:pPr>
              <a:buFontTx/>
              <a:buChar char="-"/>
            </a:pP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42918"/>
            <a:ext cx="8229600" cy="61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sz="4800" dirty="0" smtClean="0"/>
              <a:t>a d</a:t>
            </a:r>
            <a:r>
              <a:rPr lang="en-US" sz="4800" dirty="0" smtClean="0">
                <a:solidFill>
                  <a:srgbClr val="FF0000"/>
                </a:solidFill>
              </a:rPr>
              <a:t>u</a:t>
            </a:r>
            <a:r>
              <a:rPr lang="en-US" sz="4800" dirty="0" smtClean="0"/>
              <a:t>ck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U </a:t>
            </a:r>
            <a:r>
              <a:rPr lang="en-US" sz="6000" dirty="0" err="1" smtClean="0">
                <a:solidFill>
                  <a:srgbClr val="FF0000"/>
                </a:solidFill>
              </a:rPr>
              <a:t>u</a:t>
            </a:r>
            <a:r>
              <a:rPr lang="en-US" sz="6000" dirty="0" smtClean="0">
                <a:solidFill>
                  <a:srgbClr val="FF0000"/>
                </a:solidFill>
              </a:rPr>
              <a:t>  </a:t>
            </a:r>
            <a:r>
              <a:rPr lang="en-US" sz="6000" dirty="0" smtClean="0"/>
              <a:t>[  ^    ]</a:t>
            </a:r>
            <a:endParaRPr lang="ru-RU" sz="6000" dirty="0"/>
          </a:p>
        </p:txBody>
      </p:sp>
      <p:pic>
        <p:nvPicPr>
          <p:cNvPr id="4" name="Рисунок 3" descr="ааа 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018099"/>
            <a:ext cx="5429256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22717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Обучение чтению </a:t>
            </a:r>
            <a:br>
              <a:rPr lang="ru-RU" dirty="0" smtClean="0"/>
            </a:br>
            <a:r>
              <a:rPr lang="ru-RU" dirty="0" smtClean="0"/>
              <a:t>на английском языке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854696" cy="17526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Некоторые приемы обучения технике чтения  на основе  использования ИКТ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 из опыта работы)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</a:t>
            </a:r>
            <a:r>
              <a:rPr lang="en-US" b="1" dirty="0" smtClean="0">
                <a:solidFill>
                  <a:srgbClr val="002060"/>
                </a:solidFill>
              </a:rPr>
              <a:t>4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Санкт-Петербург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4581128"/>
            <a:ext cx="3456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Шайдурова В.Ф.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учитель английского языка,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ГБОУ Школа №106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6600" dirty="0" smtClean="0"/>
              <a:t>a b</a:t>
            </a:r>
            <a:r>
              <a:rPr lang="en-US" sz="6600" dirty="0" smtClean="0">
                <a:solidFill>
                  <a:srgbClr val="FF0000"/>
                </a:solidFill>
              </a:rPr>
              <a:t>u</a:t>
            </a:r>
            <a:r>
              <a:rPr lang="en-US" sz="6600" dirty="0" smtClean="0"/>
              <a:t>s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357166"/>
            <a:ext cx="8229600" cy="3469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декабрь 2008 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500174"/>
            <a:ext cx="5357818" cy="401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800" dirty="0" smtClean="0"/>
              <a:t>       </a:t>
            </a:r>
            <a:r>
              <a:rPr lang="en-US" sz="6000" dirty="0" smtClean="0"/>
              <a:t>r</a:t>
            </a:r>
            <a:r>
              <a:rPr lang="en-US" sz="6000" dirty="0" smtClean="0">
                <a:solidFill>
                  <a:srgbClr val="FF0000"/>
                </a:solidFill>
              </a:rPr>
              <a:t>u</a:t>
            </a:r>
            <a:r>
              <a:rPr lang="en-US" sz="6000" dirty="0" smtClean="0"/>
              <a:t>n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m_d39b2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643050"/>
            <a:ext cx="3614758" cy="3642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sz="3200" dirty="0" smtClean="0"/>
              <a:t>      </a:t>
            </a:r>
            <a:r>
              <a:rPr lang="en-US" sz="6000" dirty="0" smtClean="0"/>
              <a:t>f</a:t>
            </a:r>
            <a:r>
              <a:rPr lang="en-US" sz="6000" dirty="0" smtClean="0">
                <a:solidFill>
                  <a:srgbClr val="FF0000"/>
                </a:solidFill>
              </a:rPr>
              <a:t>u</a:t>
            </a:r>
            <a:r>
              <a:rPr lang="en-US" sz="6000" dirty="0" smtClean="0"/>
              <a:t>nny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m_a39a9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3714744" y="2428868"/>
            <a:ext cx="4810150" cy="3182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sz="5400" dirty="0" smtClean="0"/>
              <a:t>the  S</a:t>
            </a:r>
            <a:r>
              <a:rPr lang="en-US" sz="5400" dirty="0" smtClean="0">
                <a:solidFill>
                  <a:srgbClr val="FF0000"/>
                </a:solidFill>
              </a:rPr>
              <a:t>u</a:t>
            </a:r>
            <a:r>
              <a:rPr lang="en-US" sz="5400" dirty="0" smtClean="0"/>
              <a:t>n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6f0509214a6a638cf9c646f5c906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785926"/>
            <a:ext cx="4171976" cy="417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686800" cy="56102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duck</a:t>
            </a:r>
          </a:p>
          <a:p>
            <a:pPr algn="ctr">
              <a:buNone/>
            </a:pPr>
            <a:r>
              <a:rPr lang="en-US" sz="4400" dirty="0" smtClean="0"/>
              <a:t>bus</a:t>
            </a:r>
          </a:p>
          <a:p>
            <a:pPr algn="ctr">
              <a:buNone/>
            </a:pPr>
            <a:r>
              <a:rPr lang="en-US" sz="4400" dirty="0" smtClean="0"/>
              <a:t>run</a:t>
            </a:r>
          </a:p>
          <a:p>
            <a:pPr algn="ctr">
              <a:buNone/>
            </a:pPr>
            <a:r>
              <a:rPr lang="en-US" sz="4400" dirty="0" smtClean="0"/>
              <a:t>  jump</a:t>
            </a:r>
          </a:p>
          <a:p>
            <a:pPr algn="ctr">
              <a:buNone/>
            </a:pPr>
            <a:r>
              <a:rPr lang="en-US" sz="4400" dirty="0" smtClean="0"/>
              <a:t>  funny</a:t>
            </a:r>
          </a:p>
          <a:p>
            <a:pPr algn="ctr">
              <a:buNone/>
            </a:pPr>
            <a:r>
              <a:rPr lang="en-US" sz="4400" dirty="0" smtClean="0"/>
              <a:t>sun</a:t>
            </a:r>
          </a:p>
          <a:p>
            <a:pPr algn="ctr"/>
            <a:endParaRPr lang="en-US" sz="4400" dirty="0" smtClean="0"/>
          </a:p>
          <a:p>
            <a:pPr algn="ctr"/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357166"/>
            <a:ext cx="8229600" cy="3469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429684" cy="51816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600" b="1" dirty="0" smtClean="0">
                <a:solidFill>
                  <a:srgbClr val="00B050"/>
                </a:solidFill>
              </a:rPr>
              <a:t>Эффективна работа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с подстановочными таблицами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I have got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600" b="1" dirty="0" smtClean="0"/>
              <a:t>a </a:t>
            </a:r>
            <a:r>
              <a:rPr lang="en-US" sz="3600" b="1" dirty="0" smtClean="0"/>
              <a:t>mother</a:t>
            </a:r>
          </a:p>
          <a:p>
            <a:pPr>
              <a:buNone/>
            </a:pPr>
            <a:r>
              <a:rPr lang="en-US" sz="3600" b="1" dirty="0" smtClean="0"/>
              <a:t>                  </a:t>
            </a:r>
            <a:r>
              <a:rPr lang="ru-RU" sz="3600" b="1" dirty="0" smtClean="0"/>
              <a:t>   </a:t>
            </a:r>
            <a:r>
              <a:rPr lang="en-US" sz="3600" b="1" dirty="0" smtClean="0"/>
              <a:t>a </a:t>
            </a:r>
            <a:r>
              <a:rPr lang="en-US" sz="3600" b="1" dirty="0" smtClean="0"/>
              <a:t>father</a:t>
            </a:r>
          </a:p>
          <a:p>
            <a:pPr>
              <a:buNone/>
            </a:pPr>
            <a:r>
              <a:rPr lang="en-US" sz="3600" b="1" dirty="0" smtClean="0"/>
              <a:t>                  </a:t>
            </a:r>
            <a:r>
              <a:rPr lang="ru-RU" sz="3600" b="1" dirty="0" smtClean="0"/>
              <a:t>   </a:t>
            </a:r>
            <a:r>
              <a:rPr lang="en-US" sz="3600" b="1" dirty="0" smtClean="0"/>
              <a:t>a </a:t>
            </a:r>
            <a:r>
              <a:rPr lang="en-US" sz="3600" b="1" dirty="0" smtClean="0"/>
              <a:t>sister</a:t>
            </a:r>
          </a:p>
          <a:p>
            <a:pPr>
              <a:buNone/>
            </a:pPr>
            <a:r>
              <a:rPr lang="en-US" sz="3600" b="1" dirty="0" smtClean="0"/>
              <a:t>                  </a:t>
            </a:r>
            <a:r>
              <a:rPr lang="ru-RU" sz="3600" b="1" dirty="0" smtClean="0"/>
              <a:t>   </a:t>
            </a:r>
            <a:r>
              <a:rPr lang="en-US" sz="3600" b="1" dirty="0" smtClean="0"/>
              <a:t>a </a:t>
            </a:r>
            <a:r>
              <a:rPr lang="en-US" sz="3600" b="1" dirty="0" smtClean="0"/>
              <a:t>brother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571480"/>
            <a:ext cx="8229600" cy="1326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482442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ru-RU" sz="3600" b="1" dirty="0" smtClean="0">
                <a:solidFill>
                  <a:srgbClr val="00B050"/>
                </a:solidFill>
              </a:rPr>
              <a:t>Режим чтения:</a:t>
            </a:r>
          </a:p>
          <a:p>
            <a:pPr algn="ctr">
              <a:buNone/>
            </a:pPr>
            <a:r>
              <a:rPr lang="ru-RU" sz="3600" b="1" dirty="0" smtClean="0"/>
              <a:t>     - хором</a:t>
            </a:r>
          </a:p>
          <a:p>
            <a:pPr algn="ctr">
              <a:buNone/>
            </a:pPr>
            <a:r>
              <a:rPr lang="ru-RU" sz="3600" b="1" dirty="0" smtClean="0"/>
              <a:t>     - группой</a:t>
            </a:r>
          </a:p>
          <a:p>
            <a:pPr algn="ctr">
              <a:buNone/>
            </a:pPr>
            <a:r>
              <a:rPr lang="ru-RU" sz="3600" b="1" dirty="0" smtClean="0"/>
              <a:t>     - индивидуально</a:t>
            </a: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B0F0"/>
                </a:solidFill>
              </a:rPr>
              <a:t>Игровые ситуации!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9675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GUESS!</a:t>
            </a:r>
          </a:p>
          <a:p>
            <a:pPr>
              <a:buNone/>
            </a:pPr>
            <a:r>
              <a:rPr lang="en-US" sz="3600" b="1" dirty="0" smtClean="0"/>
              <a:t>Ann has got a pet.</a:t>
            </a:r>
          </a:p>
          <a:p>
            <a:pPr>
              <a:buNone/>
            </a:pPr>
            <a:r>
              <a:rPr lang="en-US" sz="3600" b="1" dirty="0" smtClean="0"/>
              <a:t>It isn’t big.</a:t>
            </a:r>
          </a:p>
          <a:p>
            <a:pPr>
              <a:buNone/>
            </a:pPr>
            <a:r>
              <a:rPr lang="en-US" sz="3600" b="1" dirty="0" smtClean="0"/>
              <a:t>But it is merry and funny.</a:t>
            </a:r>
          </a:p>
          <a:p>
            <a:pPr>
              <a:buNone/>
            </a:pPr>
            <a:r>
              <a:rPr lang="en-US" sz="3600" b="1" dirty="0" smtClean="0"/>
              <a:t>It isn’t black. It’s red.</a:t>
            </a:r>
          </a:p>
          <a:p>
            <a:pPr>
              <a:buNone/>
            </a:pPr>
            <a:r>
              <a:rPr lang="en-US" sz="3600" b="1" dirty="0" smtClean="0"/>
              <a:t>It can run, jump and play.</a:t>
            </a:r>
          </a:p>
          <a:p>
            <a:pPr>
              <a:buNone/>
            </a:pPr>
            <a:r>
              <a:rPr lang="en-US" sz="3600" b="1" dirty="0" smtClean="0"/>
              <a:t> Ann likes her…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357166"/>
            <a:ext cx="8229600" cy="3469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472518" cy="546736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  </a:t>
            </a:r>
            <a:r>
              <a:rPr lang="ru-RU" dirty="0" smtClean="0"/>
              <a:t>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r">
              <a:buNone/>
            </a:pPr>
            <a:r>
              <a:rPr lang="ru-RU" b="1" dirty="0" smtClean="0"/>
              <a:t>   </a:t>
            </a:r>
            <a:r>
              <a:rPr lang="en-US" sz="4000" b="1" dirty="0" smtClean="0"/>
              <a:t>a</a:t>
            </a:r>
            <a:r>
              <a:rPr lang="en-US" sz="4000" b="1" dirty="0" smtClean="0"/>
              <a:t>) black </a:t>
            </a:r>
            <a:r>
              <a:rPr lang="en-US" sz="4000" b="1" dirty="0" smtClean="0"/>
              <a:t>do</a:t>
            </a:r>
            <a:r>
              <a:rPr lang="en-US" sz="4000" b="1" dirty="0" smtClean="0"/>
              <a:t>g</a:t>
            </a:r>
          </a:p>
          <a:p>
            <a:pPr algn="r">
              <a:buNone/>
            </a:pPr>
            <a:r>
              <a:rPr lang="ru-RU" sz="4000" b="1" dirty="0" smtClean="0"/>
              <a:t> </a:t>
            </a:r>
            <a:r>
              <a:rPr lang="en-US" sz="4000" b="1" dirty="0" smtClean="0"/>
              <a:t>b</a:t>
            </a:r>
            <a:r>
              <a:rPr lang="en-US" sz="4000" b="1" dirty="0" smtClean="0"/>
              <a:t>) red </a:t>
            </a:r>
            <a:r>
              <a:rPr lang="en-US" sz="4000" b="1" dirty="0" smtClean="0"/>
              <a:t>hen</a:t>
            </a:r>
            <a:endParaRPr lang="en-US" sz="4000" b="1" dirty="0" smtClean="0"/>
          </a:p>
          <a:p>
            <a:pPr algn="r">
              <a:buNone/>
            </a:pPr>
            <a:r>
              <a:rPr lang="en-US" sz="4000" b="1" dirty="0" smtClean="0"/>
              <a:t>c</a:t>
            </a:r>
            <a:r>
              <a:rPr lang="en-US" sz="4000" b="1" dirty="0" smtClean="0"/>
              <a:t>) red cat</a:t>
            </a:r>
            <a:endParaRPr lang="ru-RU" sz="4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500042"/>
            <a:ext cx="8229600" cy="2040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x_31b32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3156952" cy="4117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686800" cy="568168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800" dirty="0" smtClean="0"/>
              <a:t>Thank you!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357166"/>
            <a:ext cx="8229600" cy="3469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801501c6c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928802"/>
            <a:ext cx="4618698" cy="3031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686800" cy="5554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Обязательный минимум  СТАНДАРТА  начального общего образования  предусматривает, что 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/>
              <a:t>выпускник и  начальной школы      должны уметь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FontTx/>
              <a:buChar char="-"/>
            </a:pPr>
            <a:r>
              <a:rPr lang="ru-RU" sz="2400" dirty="0" smtClean="0"/>
              <a:t>читать </a:t>
            </a:r>
            <a:r>
              <a:rPr lang="ru-RU" sz="2400" b="1" dirty="0" smtClean="0"/>
              <a:t>вслух</a:t>
            </a:r>
            <a:r>
              <a:rPr lang="ru-RU" sz="2400" dirty="0" smtClean="0"/>
              <a:t>,  соблюдая правила произношения и соответствующую интонацию, тексты, построенные на изученном языковом материале;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читать «</a:t>
            </a:r>
            <a:r>
              <a:rPr lang="ru-RU" sz="2400" b="1" dirty="0" smtClean="0"/>
              <a:t>про себя», </a:t>
            </a:r>
            <a:r>
              <a:rPr lang="ru-RU" sz="2400" dirty="0" smtClean="0"/>
              <a:t>понимать основное содержание текстов, построенных как на изученном языковом материале, так и содержащим отдельные новые слова, </a:t>
            </a:r>
            <a:r>
              <a:rPr lang="ru-RU" sz="2400" b="1" dirty="0" smtClean="0"/>
              <a:t>находить </a:t>
            </a:r>
            <a:r>
              <a:rPr lang="ru-RU" sz="2400" dirty="0" smtClean="0"/>
              <a:t>в тексте необходимую </a:t>
            </a:r>
            <a:r>
              <a:rPr lang="ru-RU" sz="2400" b="1" dirty="0" smtClean="0"/>
              <a:t>информацию;</a:t>
            </a:r>
          </a:p>
          <a:p>
            <a:pPr>
              <a:buFontTx/>
              <a:buChar char="-"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  -   использовать двуязычный словарь учебника.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686800" cy="541180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Программа обучения иностранным языкам 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«При овладении чтением младшие школьники учатся </a:t>
            </a:r>
            <a:r>
              <a:rPr lang="ru-RU" b="1" dirty="0" smtClean="0"/>
              <a:t>технике чтения вслух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 соотносить графический образ слова с его звуковым образом на основе знания основных правил чтения,</a:t>
            </a:r>
          </a:p>
          <a:p>
            <a:pPr>
              <a:buNone/>
            </a:pPr>
            <a:r>
              <a:rPr lang="ru-RU" dirty="0" smtClean="0"/>
              <a:t> - соблюдать правильное ударение в словах и фразах, интонацию в целом»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929718" cy="56975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Демонстрация графического изображения слова следует проводить как можно раньше,</a:t>
            </a:r>
          </a:p>
          <a:p>
            <a:pPr>
              <a:buNone/>
            </a:pPr>
            <a:r>
              <a:rPr lang="ru-RU" dirty="0" smtClean="0"/>
              <a:t>уже на этапе устного опережения,</a:t>
            </a:r>
          </a:p>
          <a:p>
            <a:pPr>
              <a:buNone/>
            </a:pPr>
            <a:r>
              <a:rPr lang="ru-RU" dirty="0" smtClean="0"/>
              <a:t>одновременно с презентацией картинки с изображением человека, животного или другого объекта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61024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Коммуникативный </a:t>
            </a:r>
            <a:r>
              <a:rPr lang="ru-RU" sz="3200" b="1" dirty="0" smtClean="0">
                <a:solidFill>
                  <a:srgbClr val="00B050"/>
                </a:solidFill>
              </a:rPr>
              <a:t>принцип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-</a:t>
            </a:r>
            <a:r>
              <a:rPr lang="ru-RU" sz="3200" b="1" dirty="0" smtClean="0"/>
              <a:t> задания для чтения должны носить коммуникативный характер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- погружение в языковую ситуацию с помощью игровых ситуаций; </a:t>
            </a:r>
          </a:p>
          <a:p>
            <a:pPr>
              <a:buNone/>
            </a:pPr>
            <a:endParaRPr lang="ru-RU" sz="32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576899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Игровые ситуации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/>
              <a:t> - «Охота»: кто больше прочитает слов,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обозначающих животных</a:t>
            </a:r>
          </a:p>
          <a:p>
            <a:pPr>
              <a:buNone/>
            </a:pPr>
            <a:r>
              <a:rPr lang="ru-RU" b="1" dirty="0" smtClean="0"/>
              <a:t> - «Телеоператор передачи «В мире животных»</a:t>
            </a:r>
          </a:p>
          <a:p>
            <a:pPr>
              <a:buNone/>
            </a:pPr>
            <a:r>
              <a:rPr lang="ru-RU" b="1" dirty="0" smtClean="0"/>
              <a:t> - «Капитаны» - провести корабль через рифы, т.е. правильно прочитать слова</a:t>
            </a:r>
          </a:p>
          <a:p>
            <a:pPr>
              <a:buNone/>
            </a:pPr>
            <a:r>
              <a:rPr lang="ru-RU" b="1" dirty="0" smtClean="0"/>
              <a:t> - «Вождь индейцев» – метко стрелять из лука</a:t>
            </a:r>
          </a:p>
          <a:p>
            <a:pPr>
              <a:buNone/>
            </a:pPr>
            <a:r>
              <a:rPr lang="ru-RU" b="1" dirty="0" smtClean="0"/>
              <a:t> - «Ковбой» - удачно бросить лассо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ru-RU" b="1" dirty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472518" cy="6286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  a tiger  </a:t>
            </a:r>
            <a:r>
              <a:rPr lang="ru-RU" sz="4400" b="1" dirty="0" smtClean="0"/>
              <a:t>                    </a:t>
            </a:r>
            <a:r>
              <a:rPr lang="en-US" sz="4400" b="1" dirty="0" smtClean="0"/>
              <a:t>a lion</a:t>
            </a:r>
          </a:p>
          <a:p>
            <a:pPr>
              <a:buNone/>
            </a:pPr>
            <a:endParaRPr lang="en-US" sz="4400" b="1" dirty="0" smtClean="0"/>
          </a:p>
          <a:p>
            <a:pPr>
              <a:buNone/>
            </a:pPr>
            <a:endParaRPr lang="en-US" sz="4400" b="1" dirty="0" smtClean="0"/>
          </a:p>
          <a:p>
            <a:pPr>
              <a:buNone/>
            </a:pPr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 a fox                            a bear</a:t>
            </a:r>
            <a:endParaRPr lang="ru-RU" sz="4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2941880" cy="2208790"/>
          </a:xfrm>
          <a:prstGeom prst="rect">
            <a:avLst/>
          </a:prstGeom>
        </p:spPr>
      </p:pic>
      <p:pic>
        <p:nvPicPr>
          <p:cNvPr id="5" name="Рисунок 4" descr="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214422"/>
            <a:ext cx="2395550" cy="2395550"/>
          </a:xfrm>
          <a:prstGeom prst="rect">
            <a:avLst/>
          </a:prstGeom>
        </p:spPr>
      </p:pic>
      <p:pic>
        <p:nvPicPr>
          <p:cNvPr id="6" name="Рисунок 5" descr="th_foxes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577942"/>
            <a:ext cx="3040077" cy="2280058"/>
          </a:xfrm>
          <a:prstGeom prst="rect">
            <a:avLst/>
          </a:prstGeom>
        </p:spPr>
      </p:pic>
      <p:pic>
        <p:nvPicPr>
          <p:cNvPr id="7" name="Рисунок 6" descr="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501598"/>
            <a:ext cx="3138482" cy="2356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686800" cy="5253054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</a:rPr>
              <a:t>Oo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en-US" sz="4000" dirty="0" smtClean="0"/>
              <a:t>[o]</a:t>
            </a:r>
          </a:p>
          <a:p>
            <a:pPr>
              <a:buNone/>
            </a:pPr>
            <a:r>
              <a:rPr lang="en-US" sz="5400" b="1" dirty="0" smtClean="0"/>
              <a:t>  </a:t>
            </a: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 </a:t>
            </a:r>
            <a:r>
              <a:rPr lang="ru-RU" sz="5400" b="1" dirty="0" smtClean="0"/>
              <a:t>   </a:t>
            </a:r>
            <a:r>
              <a:rPr lang="en-US" sz="5400" b="1" dirty="0" smtClean="0"/>
              <a:t>a frog</a:t>
            </a: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                     </a:t>
            </a:r>
          </a:p>
          <a:p>
            <a:pPr>
              <a:buNone/>
            </a:pPr>
            <a:r>
              <a:rPr lang="ru-RU" sz="5400" b="1" dirty="0" smtClean="0"/>
              <a:t> </a:t>
            </a:r>
            <a:r>
              <a:rPr lang="ru-RU" sz="5400" b="1" dirty="0" smtClean="0"/>
              <a:t>                </a:t>
            </a:r>
            <a:r>
              <a:rPr lang="ru-RU" sz="5400" b="1" dirty="0" smtClean="0"/>
              <a:t>  </a:t>
            </a:r>
            <a:r>
              <a:rPr lang="en-US" sz="5400" b="1" dirty="0" smtClean="0"/>
              <a:t>a </a:t>
            </a:r>
            <a:r>
              <a:rPr lang="en-US" sz="5400" b="1" dirty="0" smtClean="0"/>
              <a:t>d</a:t>
            </a:r>
            <a:r>
              <a:rPr lang="en-US" sz="5400" b="1" dirty="0" smtClean="0">
                <a:solidFill>
                  <a:srgbClr val="FF0000"/>
                </a:solidFill>
              </a:rPr>
              <a:t>o</a:t>
            </a:r>
            <a:r>
              <a:rPr lang="en-US" sz="5400" b="1" dirty="0" smtClean="0"/>
              <a:t>g </a:t>
            </a:r>
            <a:endParaRPr lang="ru-RU" sz="5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14290"/>
            <a:ext cx="8229600" cy="4897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Сказка о буквах- принцессах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tmb_otkritka-lyagushki_i_cherepahi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844824"/>
            <a:ext cx="2714639" cy="2714639"/>
          </a:xfrm>
          <a:prstGeom prst="rect">
            <a:avLst/>
          </a:prstGeom>
        </p:spPr>
      </p:pic>
      <p:pic>
        <p:nvPicPr>
          <p:cNvPr id="5" name="Рисунок 4" descr="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714752"/>
            <a:ext cx="2719398" cy="2719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639</TotalTime>
  <Words>522</Words>
  <Application>Microsoft Office PowerPoint</Application>
  <PresentationFormat>On-screen Show (4:3)</PresentationFormat>
  <Paragraphs>146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Learn to swim by swimming Learn to read by reading                                Palmer</vt:lpstr>
      <vt:lpstr>Обучение чтению  на английском языке </vt:lpstr>
      <vt:lpstr>Slide 3</vt:lpstr>
      <vt:lpstr>Slide 4</vt:lpstr>
      <vt:lpstr>Slide 5</vt:lpstr>
      <vt:lpstr>Slide 6</vt:lpstr>
      <vt:lpstr>Slide 7</vt:lpstr>
      <vt:lpstr>Slide 8</vt:lpstr>
      <vt:lpstr>Сказка о буквах- принцессах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U u  [  ^    ]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чтению  в начальной школе</dc:title>
  <dc:creator>Your User Name</dc:creator>
  <cp:lastModifiedBy>acer</cp:lastModifiedBy>
  <cp:revision>33</cp:revision>
  <dcterms:created xsi:type="dcterms:W3CDTF">2009-03-18T15:16:13Z</dcterms:created>
  <dcterms:modified xsi:type="dcterms:W3CDTF">2014-11-23T20:01:28Z</dcterms:modified>
</cp:coreProperties>
</file>