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3" r:id="rId9"/>
    <p:sldId id="264" r:id="rId10"/>
    <p:sldId id="268" r:id="rId11"/>
    <p:sldId id="269" r:id="rId12"/>
    <p:sldId id="270" r:id="rId13"/>
    <p:sldId id="271" r:id="rId14"/>
    <p:sldId id="272" r:id="rId15"/>
    <p:sldId id="273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3" autoAdjust="0"/>
    <p:restoredTop sz="94660"/>
  </p:normalViewPr>
  <p:slideViewPr>
    <p:cSldViewPr>
      <p:cViewPr varScale="1">
        <p:scale>
          <a:sx n="106" d="100"/>
          <a:sy n="106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E9449-3707-484F-BADA-8EF1562DBA94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907C2-4BFC-4AAF-85FA-4BFFAF4E15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907C2-4BFC-4AAF-85FA-4BFFAF4E151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68C7499-6034-4C5E-9135-CA0104E9A37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EEB7960-8F79-41E6-9548-B1A2EA92C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7499-6034-4C5E-9135-CA0104E9A37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7960-8F79-41E6-9548-B1A2EA92C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7499-6034-4C5E-9135-CA0104E9A37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7960-8F79-41E6-9548-B1A2EA92C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8C7499-6034-4C5E-9135-CA0104E9A37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EB7960-8F79-41E6-9548-B1A2EA92C8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68C7499-6034-4C5E-9135-CA0104E9A37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EEB7960-8F79-41E6-9548-B1A2EA92C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7499-6034-4C5E-9135-CA0104E9A37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7960-8F79-41E6-9548-B1A2EA92C8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7499-6034-4C5E-9135-CA0104E9A37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7960-8F79-41E6-9548-B1A2EA92C8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8C7499-6034-4C5E-9135-CA0104E9A37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EB7960-8F79-41E6-9548-B1A2EA92C8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7499-6034-4C5E-9135-CA0104E9A37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7960-8F79-41E6-9548-B1A2EA92C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8C7499-6034-4C5E-9135-CA0104E9A37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EB7960-8F79-41E6-9548-B1A2EA92C8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8C7499-6034-4C5E-9135-CA0104E9A37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EB7960-8F79-41E6-9548-B1A2EA92C8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68C7499-6034-4C5E-9135-CA0104E9A37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EB7960-8F79-41E6-9548-B1A2EA92C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		Министерство образования</a:t>
            </a:r>
            <a:br>
              <a:rPr lang="ru-RU" dirty="0" smtClean="0"/>
            </a:br>
            <a:r>
              <a:rPr lang="ru-RU" dirty="0" smtClean="0"/>
              <a:t>                                                           Республики Крым</a:t>
            </a:r>
            <a:br>
              <a:rPr lang="ru-RU" dirty="0" smtClean="0"/>
            </a:br>
            <a:r>
              <a:rPr lang="ru-RU" dirty="0" smtClean="0"/>
              <a:t>		        Симеизский УВК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Презентация на тему:</a:t>
            </a:r>
            <a:br>
              <a:rPr lang="ru-RU" dirty="0" smtClean="0"/>
            </a:br>
            <a:r>
              <a:rPr lang="ru-RU" dirty="0" smtClean="0"/>
              <a:t>       «История появления дробей»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	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		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Ученицы 7-Б класса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14678" y="14285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Министерство образования</a:t>
            </a:r>
          </a:p>
          <a:p>
            <a:r>
              <a:rPr lang="ru-RU" sz="1200" dirty="0" smtClean="0"/>
              <a:t>Республики Крым</a:t>
            </a:r>
          </a:p>
          <a:p>
            <a:r>
              <a:rPr lang="ru-RU" sz="1200" dirty="0" smtClean="0"/>
              <a:t>Симеизский УВК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71802" y="1785926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	Презентация на тему: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857488" y="2357430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	«История появления дробей»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000232" y="4714884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Ученицы 7-Б класса</a:t>
            </a:r>
          </a:p>
          <a:p>
            <a:r>
              <a:rPr lang="ru-RU" sz="1200" dirty="0" smtClean="0"/>
              <a:t>Кабанцовой Ирины </a:t>
            </a:r>
          </a:p>
          <a:p>
            <a:r>
              <a:rPr lang="ru-RU" sz="1200" dirty="0" smtClean="0"/>
              <a:t>Учитель: Титова Валентина Николаевна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714744" y="6488668"/>
            <a:ext cx="2143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п</a:t>
            </a:r>
            <a:r>
              <a:rPr lang="ru-RU" sz="1100" dirty="0" smtClean="0"/>
              <a:t>.Симеиз    15.01.15г.  </a:t>
            </a:r>
            <a:endParaRPr lang="ru-RU" sz="1100" dirty="0"/>
          </a:p>
        </p:txBody>
      </p:sp>
      <p:pic>
        <p:nvPicPr>
          <p:cNvPr id="14" name="Picture 2" descr="C:\Мои рисунки\анимашки\abstrakt_walls\banner6.jpg"/>
          <p:cNvPicPr>
            <a:picLocks noChangeAspect="1" noChangeArrowheads="1"/>
          </p:cNvPicPr>
          <p:nvPr/>
        </p:nvPicPr>
        <p:blipFill>
          <a:blip r:embed="rId2"/>
          <a:srcRect l="21071" r="21071"/>
          <a:stretch>
            <a:fillRect/>
          </a:stretch>
        </p:blipFill>
        <p:spPr>
          <a:xfrm>
            <a:off x="5786446" y="3000372"/>
            <a:ext cx="2536017" cy="2817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4810" y="14285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Современную систему записи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   дробей с числителем и знаменателем создали в Индии. Только там писали знаменатель сверху, а числитель – снизу и не писали дробной черты.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Записывать дроби в точности, как сейчас, стали арабы.</a:t>
            </a:r>
            <a:endParaRPr lang="ru-RU" b="1" i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928934"/>
            <a:ext cx="45005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В Древнем Китае пользовались десятичной системой мер, обозначали дробь словами, используя меры длины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чи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цуни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доли, порядковые, шерстинки, тончайшие, паутинки.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Дробь вида 2,135436 выглядела так: 2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чи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1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цунь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3 доли, 5 порядковых, 4 шерстинки, 3 тончайших, 6 паутинок. Так записывались дроби на протяжении двух веков, а в V веке китайский ученый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Цзю-Чун-Чжи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принял за единицу не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чи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а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чжан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= 10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чи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тогда эта дробь выглядела так: 2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чжана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1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чи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3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цуня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5 долей, 4 порядковых, 3 шерстинки, 6 тончайших, 0 паутинок.</a:t>
            </a:r>
            <a:endParaRPr lang="ru-RU" sz="1600" b="1" i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285852" y="1571612"/>
            <a:ext cx="1285884" cy="1101714"/>
            <a:chOff x="1248" y="240"/>
            <a:chExt cx="4176" cy="3600"/>
          </a:xfrm>
        </p:grpSpPr>
        <p:sp>
          <p:nvSpPr>
            <p:cNvPr id="1027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  <a:gd name="T6" fmla="*/ 5400 w 21600"/>
                <a:gd name="T7" fmla="*/ 11800 h 21600"/>
                <a:gd name="T8" fmla="*/ 16200 w 21600"/>
                <a:gd name="T9" fmla="*/ 20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5787 w 21600"/>
                <a:gd name="T1" fmla="*/ 0 h 21600"/>
                <a:gd name="T2" fmla="*/ 15812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5787 w 21600"/>
                <a:gd name="T9" fmla="*/ 500 h 21600"/>
                <a:gd name="T10" fmla="*/ 15812 w 21600"/>
                <a:gd name="T11" fmla="*/ 21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3768 w 21600"/>
                <a:gd name="T1" fmla="*/ 0 h 21600"/>
                <a:gd name="T2" fmla="*/ 17831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5287 w 21600"/>
                <a:gd name="T9" fmla="*/ 500 h 21600"/>
                <a:gd name="T10" fmla="*/ 16312 w 21600"/>
                <a:gd name="T11" fmla="*/ 21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2793 w 21600"/>
                <a:gd name="T1" fmla="*/ 0 h 21600"/>
                <a:gd name="T2" fmla="*/ 18806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3287 w 21600"/>
                <a:gd name="T9" fmla="*/ 500 h 21600"/>
                <a:gd name="T10" fmla="*/ 17312 w 21600"/>
                <a:gd name="T11" fmla="*/ 21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31" name="PubPieSlice"/>
          <p:cNvSpPr>
            <a:spLocks noEditPoints="1" noChangeArrowheads="1"/>
          </p:cNvSpPr>
          <p:nvPr/>
        </p:nvSpPr>
        <p:spPr bwMode="auto">
          <a:xfrm>
            <a:off x="5429256" y="2928934"/>
            <a:ext cx="2428892" cy="2328866"/>
          </a:xfrm>
          <a:custGeom>
            <a:avLst/>
            <a:gdLst>
              <a:gd name="G0" fmla="+- 0 0 0"/>
              <a:gd name="G1" fmla="sin 10800 17694720"/>
              <a:gd name="G2" fmla="cos 10800 17694720"/>
              <a:gd name="G3" fmla="sin 10800 0"/>
              <a:gd name="G4" fmla="cos 10800 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0799 w 21600"/>
              <a:gd name="T1" fmla="*/ 0 h 21600"/>
              <a:gd name="T2" fmla="*/ 10800 w 21600"/>
              <a:gd name="T3" fmla="*/ 10800 h 21600"/>
              <a:gd name="T4" fmla="*/ 21600 w 21600"/>
              <a:gd name="T5" fmla="*/ 1080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0799" y="0"/>
                </a:moveTo>
                <a:cubicBezTo>
                  <a:pt x="4834" y="0"/>
                  <a:pt x="0" y="4835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14348" y="285728"/>
            <a:ext cx="26432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</a:rPr>
              <a:t>Из истории обозначения дробей</a:t>
            </a:r>
            <a:endParaRPr lang="ru-RU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357166"/>
            <a:ext cx="64294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en-US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XV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веке, в Узбекистане математик и астроном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Джемшид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Гиясэддин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ал –Каши записал дробь в одну строчку числами в десятичной системе и дал правила действия с ними. Он пользовался несколькими способами написания дроби: то он применял вертикальную черту, то чернила черного и красного цветов.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 В 1585г. </a:t>
            </a:r>
            <a:r>
              <a:rPr lang="ru-RU" sz="16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С.Стивенс</a:t>
            </a: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стал писать цифры дробного числа в одну строчку с цифрами целого числа, при этом нумеруя их. Например: </a:t>
            </a: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12,761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записывалось так: 12076112. 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Именно </a:t>
            </a:r>
            <a:r>
              <a:rPr lang="ru-RU" sz="16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Стивнса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считают изобретателем десятичных дробей.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Запятая в записи дробей впервые встречается в 1592г., а в 1617г. Шотландский математик  </a:t>
            </a: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Дж.Непер </a:t>
            </a: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предложил отделять десятичные знаки от целого числа либо запятой, либо точкой.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Современную запись, т.е. отделение целой части от запятой, предложил </a:t>
            </a: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Кеплер.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16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В странах, говорящих на английском языке (Англия, Канада и т.д.), и сейчас вместо запятой пишут, точку. Например: </a:t>
            </a: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2.3 и читают: два точка три.</a:t>
            </a:r>
            <a:endParaRPr lang="ru-RU" sz="16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ирог 2"/>
          <p:cNvSpPr/>
          <p:nvPr/>
        </p:nvSpPr>
        <p:spPr>
          <a:xfrm>
            <a:off x="571472" y="4929198"/>
            <a:ext cx="1000132" cy="1000108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Хорда 3"/>
          <p:cNvSpPr/>
          <p:nvPr/>
        </p:nvSpPr>
        <p:spPr>
          <a:xfrm>
            <a:off x="7429520" y="1357298"/>
            <a:ext cx="1143008" cy="1214446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929322" y="5214950"/>
            <a:ext cx="1214446" cy="1071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57158" y="928670"/>
            <a:ext cx="3429024" cy="57864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643306" y="428604"/>
            <a:ext cx="45170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Старинные задачи с дробями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285860"/>
            <a:ext cx="321471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произведении знаменитого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римского поэта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века до н. э. Горация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так описана беседа учителях учеником в одной из римских школ этой эпохи:</a:t>
            </a:r>
          </a:p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Учитель.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Пусть скажет сын Альбина, сколько останется, если от пяти унций отнять одну унцию?</a:t>
            </a:r>
          </a:p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Ученик.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Одна треть.</a:t>
            </a:r>
          </a:p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Учитель.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Правильно. Ты сумеешь беречь свое имущество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0562" y="164305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Решение:</a:t>
            </a:r>
            <a:endParaRPr lang="ru-RU" b="1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000372"/>
            <a:ext cx="416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143372" y="2357430"/>
            <a:ext cx="40094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4 унции         4 унции           4 унции</a:t>
            </a:r>
            <a:endParaRPr lang="ru-RU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3929066"/>
            <a:ext cx="1928826" cy="50006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286248" y="4929198"/>
            <a:ext cx="1351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Ответ: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1/3</a:t>
            </a:r>
            <a:endParaRPr lang="ru-RU" dirty="0"/>
          </a:p>
        </p:txBody>
      </p:sp>
      <p:pic>
        <p:nvPicPr>
          <p:cNvPr id="10" name="Рисунок 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3714752"/>
            <a:ext cx="9906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7143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Задача из "Арифметики" известного 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среднеазиатского математика 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Мухаммеда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ибн-Мусы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ал-Хорезми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(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IX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век н. э.)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2071678"/>
            <a:ext cx="2714644" cy="4357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"Найти число, зная, что если отнять от него одну треть и одну четверть, то получится 10".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3286124"/>
            <a:ext cx="416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071934" y="2786058"/>
            <a:ext cx="4006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четверть         треть            число 10</a:t>
            </a:r>
            <a:endParaRPr lang="ru-RU" dirty="0"/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4172194"/>
            <a:ext cx="3929090" cy="396211"/>
          </a:xfrm>
          <a:prstGeom prst="rect">
            <a:avLst/>
          </a:prstGeom>
          <a:noFill/>
        </p:spPr>
      </p:pic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4643446"/>
            <a:ext cx="3500462" cy="363160"/>
          </a:xfrm>
          <a:prstGeom prst="rect">
            <a:avLst/>
          </a:prstGeom>
          <a:noFill/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5143512"/>
            <a:ext cx="2928958" cy="23312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143372" y="2285992"/>
            <a:ext cx="1268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Решение: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643306" y="5786454"/>
            <a:ext cx="12019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Ответ: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24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28596" y="1500174"/>
            <a:ext cx="3714776" cy="3500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143108" y="50004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Задача из "Папируса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Ахмеса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" 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(Египет, 1850 г. до н. э.)</a:t>
            </a:r>
            <a:r>
              <a:rPr lang="ru-RU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ru-RU" sz="2400" b="1" dirty="0" smtClean="0">
                <a:cs typeface="Arial" pitchFamily="34" charset="0"/>
              </a:rPr>
              <a:t/>
            </a:r>
            <a:br>
              <a:rPr lang="ru-RU" sz="2400" b="1" dirty="0" smtClean="0"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285992"/>
            <a:ext cx="414337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3050"/>
            <a:r>
              <a:rPr lang="ru-RU" sz="1600" dirty="0" smtClean="0">
                <a:latin typeface="Arial" pitchFamily="34" charset="0"/>
                <a:cs typeface="Arial" pitchFamily="34" charset="0"/>
              </a:rPr>
              <a:t>"Приходит пастух с 70 быками. Его спрашивают: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- Сколько приводишь ты своего многочисленного стада? 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Пастух отвечает: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- Я привожу две трети от трети скота. Сочти!"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     </a:t>
            </a:r>
            <a:endParaRPr lang="ru-RU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ru-RU" sz="1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6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72066" y="1500174"/>
            <a:ext cx="32861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Решение:</a:t>
            </a: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        1) 70:2·3=105 голов - это 1/3 от скота</a:t>
            </a: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        2) 105·3=315 голов скота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Ответ: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315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голов скота </a:t>
            </a:r>
            <a:endParaRPr lang="ru-RU" dirty="0"/>
          </a:p>
        </p:txBody>
      </p:sp>
      <p:pic>
        <p:nvPicPr>
          <p:cNvPr id="17" name="Рисунок 1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3500438"/>
            <a:ext cx="128588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5357826"/>
            <a:ext cx="168751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28572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Староиндийская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задача математика 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Сриддхары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век н.э.)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28596" y="1071546"/>
            <a:ext cx="3214710" cy="5429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Есть </a:t>
            </a:r>
            <a:r>
              <a:rPr lang="ru-RU" sz="14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кадамба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цветок,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один лепесток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Пчелок пятая часть опустилась.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Рядом тут же росла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Вся в цвету </a:t>
            </a:r>
            <a:r>
              <a:rPr lang="ru-RU" sz="14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сименгда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И на ней третья часть поместилась.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Разность их ты найди,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Ее трижды сложи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тех пчел на кутай посади,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Только две не нашли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Себе место нигде,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Все летали то взад, то вперед и везде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Ароматом цветов наслаждались.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Назови теперь мне, 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Подсчитавши в уме, </a:t>
            </a:r>
          </a:p>
          <a:p>
            <a:pPr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Сколько пчелок всего здесь собралось? </a:t>
            </a:r>
            <a:endParaRPr lang="ru-RU" sz="14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b="8754"/>
          <a:stretch>
            <a:fillRect/>
          </a:stretch>
        </p:blipFill>
        <p:spPr bwMode="auto">
          <a:xfrm>
            <a:off x="4643438" y="1428736"/>
            <a:ext cx="2305050" cy="408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D:\Documents and Settings\201206\Application Data\Microsoft\Media Catalog\Downloaded Clips\cl9b\j03876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/>
        </p:spPr>
      </p:pic>
      <p:sp>
        <p:nvSpPr>
          <p:cNvPr id="2" name="Прямоугольник 1"/>
          <p:cNvSpPr/>
          <p:nvPr/>
        </p:nvSpPr>
        <p:spPr>
          <a:xfrm>
            <a:off x="2357422" y="500042"/>
            <a:ext cx="30433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29124" y="571480"/>
            <a:ext cx="4572000" cy="32778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Виленкин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Н.Я. Из истории дробей. /Квант, №5, 1987.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Математика 4 класс. Часть1./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Л.Г.Петерсон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– М.,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Ювента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2004. 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Фридман Л.М. Изучаем математику. – М., 2001.</a:t>
            </a:r>
          </a:p>
          <a:p>
            <a:endParaRPr lang="ru-RU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F:\abstrakt_walls\38053058_ef70c2d57c0fcf4303343c866a6262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000108"/>
            <a:ext cx="2499714" cy="3095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1" descr="F:\abstrakt_walls\13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3714752"/>
            <a:ext cx="2071702" cy="18092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86512" y="264794"/>
            <a:ext cx="2428892" cy="6593205"/>
          </a:xfrm>
        </p:spPr>
        <p:txBody>
          <a:bodyPr/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286512" y="214290"/>
            <a:ext cx="2428892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>
              <a:lnSpc>
                <a:spcPct val="120000"/>
              </a:lnSpc>
              <a:defRPr/>
            </a:pPr>
            <a:r>
              <a:rPr lang="ru-RU" sz="12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На протяжении многих веков на языках народов ломаным числом именовали дробь. Необходимость в дробях возникла на ранней ступени развития человечества. Так, по-видимому, дележ десятка плодов между большим числом участников охоты заставлял людей обращаться к дробям. Первой дробью была</a:t>
            </a:r>
            <a:r>
              <a:rPr lang="ru-RU" sz="1200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половина.</a:t>
            </a:r>
            <a:r>
              <a:rPr lang="ru-RU" sz="1200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Для того, чтобы из одного получить половину, надо разделить единицу, или </a:t>
            </a:r>
          </a:p>
          <a:p>
            <a:pPr>
              <a:lnSpc>
                <a:spcPct val="120000"/>
              </a:lnSpc>
              <a:defRPr/>
            </a:pPr>
            <a:r>
              <a:rPr lang="ru-RU" sz="1200" b="1" i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«разломить» ее на два. </a:t>
            </a:r>
          </a:p>
          <a:p>
            <a:pPr>
              <a:lnSpc>
                <a:spcPct val="120000"/>
              </a:lnSpc>
              <a:defRPr/>
            </a:pPr>
            <a:r>
              <a:rPr lang="ru-RU" sz="1200" b="1" i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От сюда и  пошло название ломаные </a:t>
            </a:r>
          </a:p>
          <a:p>
            <a:pPr>
              <a:lnSpc>
                <a:spcPct val="120000"/>
              </a:lnSpc>
              <a:defRPr/>
            </a:pPr>
            <a:r>
              <a:rPr lang="ru-RU" sz="1200" b="1" i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числа. Теперь их называют дробями. </a:t>
            </a:r>
            <a:endParaRPr lang="ru-RU" sz="1200" dirty="0"/>
          </a:p>
        </p:txBody>
      </p:sp>
      <p:pic>
        <p:nvPicPr>
          <p:cNvPr id="12" name="Рисунок 11"/>
          <p:cNvPicPr>
            <a:picLocks noGrp="1"/>
          </p:cNvPicPr>
          <p:nvPr>
            <p:ph type="pic" idx="1"/>
          </p:nvPr>
        </p:nvPicPr>
        <p:blipFill>
          <a:blip r:embed="rId2" cstate="print"/>
          <a:srcRect l="22356" r="22356"/>
          <a:stretch>
            <a:fillRect/>
          </a:stretch>
        </p:blipFill>
        <p:spPr bwMode="auto">
          <a:xfrm>
            <a:off x="142844" y="142852"/>
            <a:ext cx="5857916" cy="642939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3306" y="0"/>
            <a:ext cx="2643206" cy="76770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Содержание: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0298" y="1142984"/>
            <a:ext cx="6172200" cy="4357718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Введение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Запись дробей в Египте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Запись дробей в Вавилоне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Запись дробей в Древнем Риме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Запись дробей </a:t>
            </a:r>
            <a:r>
              <a:rPr lang="ru-RU" dirty="0" smtClean="0"/>
              <a:t>на Руси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Запись дробей </a:t>
            </a:r>
            <a:r>
              <a:rPr lang="ru-RU" dirty="0" smtClean="0"/>
              <a:t>в Греции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истории обозначения 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дробей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Старинные задачи с 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дробями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Литература</a:t>
            </a:r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Запись дробей в Египте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1681154" cy="357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7" descr="125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429388" y="1785926"/>
            <a:ext cx="1905000" cy="40005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6429388" y="2214554"/>
            <a:ext cx="28850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 smtClean="0">
                <a:solidFill>
                  <a:srgbClr val="663300"/>
                </a:solidFill>
              </a:rPr>
              <a:t>1/5           1/23         1/141</a:t>
            </a:r>
            <a:endParaRPr lang="ru-RU" sz="1100" b="1" dirty="0">
              <a:solidFill>
                <a:srgbClr val="6633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670" y="1785926"/>
            <a:ext cx="42148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Египтяне все дроби старались записать как суммы долей, то есть дробей вида 1/</a:t>
            </a:r>
            <a:r>
              <a:rPr lang="ru-RU" sz="14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14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. Например, вместо  8/15 они писали 1/3 + 1/5. Единственным  исключением  была дробь 2/3. </a:t>
            </a:r>
          </a:p>
          <a:p>
            <a:r>
              <a:rPr lang="ru-RU" sz="14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В папирусе </a:t>
            </a:r>
            <a:r>
              <a:rPr lang="ru-RU" sz="1400" b="1" i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Ахмеса</a:t>
            </a:r>
            <a:r>
              <a:rPr lang="ru-RU" sz="14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есть задача:</a:t>
            </a:r>
          </a:p>
          <a:p>
            <a:r>
              <a:rPr lang="ru-RU" sz="14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"Разделить 7  хлебов между 8 людьми". Если резать каждый хлеб на 8 частей,  придется  провести  49 разрезов.  А по-египетски эта задача решалась так. Дробь 7/8 записывали в виде долей: </a:t>
            </a:r>
          </a:p>
          <a:p>
            <a:r>
              <a:rPr lang="ru-RU" sz="14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1/2 + 1/4 + 1/8. Значит, каждому человеку надо дать полхлеба, четверть хлеба и восьмушку хлеба; поэтому четыре хлеба разрезаем пополам, два хлеба - на 4 части и один хлеб - на 8 долей, после чего каждому даем его часть.</a:t>
            </a:r>
          </a:p>
          <a:p>
            <a:r>
              <a:rPr lang="ru-RU" sz="1400" b="1" i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1400" dirty="0"/>
          </a:p>
        </p:txBody>
      </p:sp>
      <p:sp>
        <p:nvSpPr>
          <p:cNvPr id="12" name="Минус 11"/>
          <p:cNvSpPr/>
          <p:nvPr/>
        </p:nvSpPr>
        <p:spPr>
          <a:xfrm>
            <a:off x="6858016" y="3786190"/>
            <a:ext cx="1643074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215206" y="350043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dirty="0" smtClean="0">
                <a:solidFill>
                  <a:srgbClr val="00B050"/>
                </a:solidFill>
              </a:rPr>
              <a:t>5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29520" y="385762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7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214554"/>
            <a:ext cx="750099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Совсем иным путем пошли вавилоняне.   			            Они работали только с шестидесятеричными  дробями. Так как знаменателями таких дробей служат числа 60, 602, 603 и т. д., то такие  дроби, как 1/7, 1/11,1/13 нельзя было точно выразить через шестидесятеричные: выражали через них приближенно. Мы и сейчас пользуемся такими дробями в обозначениях времени и величин углов. Например, время 3ч.17мин.28с. можно записать и так: 3,17</a:t>
            </a:r>
            <a:r>
              <a:rPr lang="en-US" sz="14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'</a:t>
            </a:r>
            <a:r>
              <a:rPr lang="ru-RU" sz="14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28" ч.(читается 3 целых, 17 шестидесятых 28 три тысячи шестисотых часа). </a:t>
            </a:r>
          </a:p>
          <a:p>
            <a:r>
              <a:rPr lang="ru-RU" sz="14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  Вместо слов «шестидесятые доли», «три тысячи шестисотые доли» говорили короче: «первые малые доли», «вторые малые доли». От этого и произошли слова минута (по латыни – меньшая) и секунда (от латыни – вторая). Вавилонский способ обозначения дробей сохранил свое значение и до сих пор.</a:t>
            </a:r>
          </a:p>
          <a:p>
            <a:r>
              <a:rPr lang="ru-RU" sz="14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Так как система счисления у вавилонян была позиционной, они действовали с шестидесятеричными дробями с помощью тех же таблиц, что и для натуральных чисел</a:t>
            </a: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1" i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4" descr="241DF3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142852"/>
            <a:ext cx="2249010" cy="22080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46701" y="3215240"/>
            <a:ext cx="6297952" cy="438927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Древний Рим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4"/>
            <a:ext cx="1878168" cy="6236039"/>
          </a:xfrm>
        </p:spPr>
        <p:txBody>
          <a:bodyPr>
            <a:normAutofit fontScale="92500"/>
          </a:bodyPr>
          <a:lstStyle/>
          <a:p>
            <a:pPr indent="355600">
              <a:spcBef>
                <a:spcPts val="0"/>
              </a:spcBef>
            </a:pP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Интересная система дробей была в </a:t>
            </a:r>
          </a:p>
          <a:p>
            <a:pPr indent="355600">
              <a:spcBef>
                <a:spcPts val="0"/>
              </a:spcBef>
            </a:pP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Древнем Риме. Она основывалась на </a:t>
            </a:r>
          </a:p>
          <a:p>
            <a:pPr indent="355600">
              <a:spcBef>
                <a:spcPts val="0"/>
              </a:spcBef>
            </a:pP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делении на 12 долей единицы веса, </a:t>
            </a:r>
          </a:p>
          <a:p>
            <a:pPr indent="355600">
              <a:spcBef>
                <a:spcPts val="0"/>
              </a:spcBef>
            </a:pP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которая называлась</a:t>
            </a:r>
            <a:r>
              <a:rPr lang="ru-RU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асс.</a:t>
            </a:r>
          </a:p>
          <a:p>
            <a:pPr indent="355600">
              <a:spcBef>
                <a:spcPts val="0"/>
              </a:spcBef>
            </a:pPr>
            <a:r>
              <a:rPr lang="ru-RU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Двенадцатую долю асса называли</a:t>
            </a:r>
            <a:r>
              <a:rPr lang="ru-RU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indent="355600">
              <a:spcBef>
                <a:spcPts val="0"/>
              </a:spcBef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унцией.</a:t>
            </a:r>
            <a:r>
              <a:rPr lang="ru-RU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А путь, время и другие величины сравнивали с наглядной вещью - </a:t>
            </a: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весом. </a:t>
            </a: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Например, римлянин мог сказать, что он прошел семь унций пути или прочел пять унций книги. При этом, конечно, речь не шла о взвешивании пути или книги. Имелось в виду, что пройдено 7/12 пути или прочтено 5/12 книги. </a:t>
            </a:r>
          </a:p>
          <a:p>
            <a:pPr indent="355600">
              <a:spcBef>
                <a:spcPts val="0"/>
              </a:spcBef>
            </a:pP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А для дробей, получающихся сокращением дробей со знаменателем 12 или раздроблением двенадцатых долей на более мелкие, были особые названия.  </a:t>
            </a:r>
          </a:p>
          <a:p>
            <a:endParaRPr lang="ru-RU" sz="1800" dirty="0"/>
          </a:p>
        </p:txBody>
      </p:sp>
      <p:pic>
        <p:nvPicPr>
          <p:cNvPr id="5" name="Рисунок 4"/>
          <p:cNvPicPr>
            <a:picLocks noGrp="1"/>
          </p:cNvPicPr>
          <p:nvPr>
            <p:ph type="pic" idx="1"/>
          </p:nvPr>
        </p:nvPicPr>
        <p:blipFill>
          <a:blip r:embed="rId2"/>
          <a:srcRect l="17021" r="17021"/>
          <a:stretch>
            <a:fillRect/>
          </a:stretch>
        </p:blipFill>
        <p:spPr bwMode="auto">
          <a:xfrm>
            <a:off x="500034" y="357166"/>
            <a:ext cx="3714776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1306488867_1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72047">
            <a:off x="214282" y="3929066"/>
            <a:ext cx="2669827" cy="2234189"/>
          </a:xfrm>
          <a:prstGeom prst="rect">
            <a:avLst/>
          </a:prstGeom>
        </p:spPr>
      </p:pic>
      <p:pic>
        <p:nvPicPr>
          <p:cNvPr id="7" name="Рисунок 6" descr="i (7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4744" y="4071942"/>
            <a:ext cx="1905000" cy="14287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0042"/>
            <a:ext cx="6172200" cy="5881708"/>
          </a:xfrm>
        </p:spPr>
        <p:txBody>
          <a:bodyPr>
            <a:normAutofit lnSpcReduction="10000"/>
          </a:bodyPr>
          <a:lstStyle/>
          <a:p>
            <a:pPr indent="355600"/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Римская система дробей и мер была двенадцатеричной. Даже сейчас иногда говорят: "Он скрупулезно изучил этот вопрос". Это значит, что вопрос изучен до конца, что ни одной самой малой неясности не осталось. А происходит странное слово "скрупулезно" от римского названия 1/288 асса - "</a:t>
            </a:r>
            <a:r>
              <a:rPr lang="ru-RU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скрупулус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". </a:t>
            </a:r>
          </a:p>
          <a:p>
            <a:pPr indent="355600"/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ходу были и такие названия: "</a:t>
            </a:r>
            <a:r>
              <a:rPr lang="ru-RU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семис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 - половина асса, "секстане" - шестая его доля, "</a:t>
            </a:r>
            <a:r>
              <a:rPr lang="ru-RU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семиунция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 - </a:t>
            </a:r>
            <a:r>
              <a:rPr lang="ru-RU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полунции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то есть 1/24 асса, и т. д. Всего применялось 18 различных названий дробей. Чтобы работать с дробями, надо было для этих дробей помнить и таблицу сложения, и таблицу умножения. Поэтому римские купцы твердо знали, что при сложении </a:t>
            </a:r>
            <a:r>
              <a:rPr lang="ru-RU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триенса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(1/3 асса) и </a:t>
            </a:r>
            <a:r>
              <a:rPr lang="ru-RU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секстанса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получается </a:t>
            </a:r>
            <a:r>
              <a:rPr lang="ru-RU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семис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а при умножении беса (2/3 асса) на </a:t>
            </a:r>
            <a:r>
              <a:rPr lang="ru-RU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сескунцию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(3/2 унции, то есть 1/8 асса) получается унция. </a:t>
            </a:r>
          </a:p>
          <a:p>
            <a:pPr indent="355600"/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облегчения работы составлялись специальные таблицы, некоторые из них дошли до нас.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580052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0"/>
            <a:ext cx="3704246" cy="33575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428596" y="642918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4714884"/>
            <a:ext cx="2428892" cy="71438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642918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На Руси дроби называли долями,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позднее «ломанными числами»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Например,        </a:t>
            </a:r>
            <a:endParaRPr lang="ru-RU" i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- эти дроби назывались родовые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или основными.</a:t>
            </a:r>
          </a:p>
          <a:p>
            <a:pPr>
              <a:buNone/>
            </a:pPr>
            <a:endParaRPr lang="ru-RU" b="1" i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b="1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2428868"/>
            <a:ext cx="104775" cy="42862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14282" y="2857496"/>
            <a:ext cx="1075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33CC"/>
                </a:solidFill>
              </a:rPr>
              <a:t>Четь –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2428868"/>
            <a:ext cx="2683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33CC"/>
                </a:solidFill>
              </a:rPr>
              <a:t>Половина, полтина –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342900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>
                <a:solidFill>
                  <a:srgbClr val="0033CC"/>
                </a:solidFill>
              </a:rPr>
              <a:t>Десятина –</a:t>
            </a:r>
          </a:p>
          <a:p>
            <a:endParaRPr lang="ru-RU" b="1" i="1" dirty="0" smtClean="0">
              <a:solidFill>
                <a:srgbClr val="0033CC"/>
              </a:solidFill>
            </a:endParaRPr>
          </a:p>
          <a:p>
            <a:r>
              <a:rPr lang="ru-RU" b="1" i="1" dirty="0" err="1" smtClean="0">
                <a:solidFill>
                  <a:srgbClr val="0033CC"/>
                </a:solidFill>
              </a:rPr>
              <a:t>Полчеть</a:t>
            </a:r>
            <a:r>
              <a:rPr lang="ru-RU" b="1" i="1" dirty="0" smtClean="0">
                <a:solidFill>
                  <a:srgbClr val="0033CC"/>
                </a:solidFill>
              </a:rPr>
              <a:t> – </a:t>
            </a:r>
          </a:p>
          <a:p>
            <a:endParaRPr lang="ru-RU" b="1" i="1" dirty="0" smtClean="0">
              <a:solidFill>
                <a:srgbClr val="0033CC"/>
              </a:solidFill>
            </a:endParaRPr>
          </a:p>
          <a:p>
            <a:r>
              <a:rPr lang="ru-RU" b="1" i="1" dirty="0" err="1" smtClean="0">
                <a:solidFill>
                  <a:srgbClr val="0033CC"/>
                </a:solidFill>
              </a:rPr>
              <a:t>Полполчеть</a:t>
            </a:r>
            <a:r>
              <a:rPr lang="ru-RU" b="1" i="1" dirty="0" smtClean="0">
                <a:solidFill>
                  <a:srgbClr val="0033CC"/>
                </a:solidFill>
              </a:rPr>
              <a:t> – </a:t>
            </a:r>
          </a:p>
          <a:p>
            <a:r>
              <a:rPr lang="ru-RU" b="1" i="1" dirty="0" smtClean="0">
                <a:solidFill>
                  <a:srgbClr val="0033CC"/>
                </a:solidFill>
              </a:rPr>
              <a:t>                                   </a:t>
            </a:r>
          </a:p>
          <a:p>
            <a:r>
              <a:rPr lang="ru-RU" b="1" i="1" dirty="0" smtClean="0">
                <a:solidFill>
                  <a:srgbClr val="0033CC"/>
                </a:solidFill>
              </a:rPr>
              <a:t>Пятина – </a:t>
            </a:r>
          </a:p>
          <a:p>
            <a:r>
              <a:rPr lang="ru-RU" b="1" i="1" dirty="0" smtClean="0">
                <a:solidFill>
                  <a:srgbClr val="0033CC"/>
                </a:solidFill>
              </a:rPr>
              <a:t>                                        </a:t>
            </a:r>
          </a:p>
          <a:p>
            <a:r>
              <a:rPr lang="ru-RU" b="1" i="1" dirty="0" err="1" smtClean="0">
                <a:solidFill>
                  <a:srgbClr val="0033CC"/>
                </a:solidFill>
              </a:rPr>
              <a:t>Полполтреть</a:t>
            </a:r>
            <a:r>
              <a:rPr lang="ru-RU" b="1" i="1" dirty="0" smtClean="0">
                <a:solidFill>
                  <a:srgbClr val="0033CC"/>
                </a:solidFill>
              </a:rPr>
              <a:t> -</a:t>
            </a:r>
            <a:endParaRPr lang="ru-RU" dirty="0"/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857496"/>
            <a:ext cx="104775" cy="428625"/>
          </a:xfrm>
          <a:prstGeom prst="rect">
            <a:avLst/>
          </a:prstGeom>
          <a:noFill/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4000504"/>
            <a:ext cx="104775" cy="428625"/>
          </a:xfrm>
          <a:prstGeom prst="rect">
            <a:avLst/>
          </a:prstGeom>
          <a:noFill/>
        </p:spPr>
      </p:pic>
      <p:pic>
        <p:nvPicPr>
          <p:cNvPr id="14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5072074"/>
            <a:ext cx="104775" cy="428625"/>
          </a:xfrm>
          <a:prstGeom prst="rect">
            <a:avLst/>
          </a:prstGeom>
          <a:noFill/>
        </p:spPr>
      </p:pic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4500570"/>
            <a:ext cx="209550" cy="428625"/>
          </a:xfrm>
          <a:prstGeom prst="rect">
            <a:avLst/>
          </a:prstGeom>
          <a:noFill/>
        </p:spPr>
      </p:pic>
      <p:pic>
        <p:nvPicPr>
          <p:cNvPr id="16" name="Picture 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5572140"/>
            <a:ext cx="209550" cy="428625"/>
          </a:xfrm>
          <a:prstGeom prst="rect">
            <a:avLst/>
          </a:prstGeom>
          <a:noFill/>
        </p:spPr>
      </p:pic>
      <p:pic>
        <p:nvPicPr>
          <p:cNvPr id="17" name="Picture 2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357562"/>
            <a:ext cx="209550" cy="4286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/>
          <p:cNvPicPr>
            <a:picLocks noGrp="1"/>
          </p:cNvPicPr>
          <p:nvPr>
            <p:ph sz="quarter" idx="1"/>
          </p:nvPr>
        </p:nvPicPr>
        <p:blipFill>
          <a:blip r:embed="rId3"/>
          <a:srcRect b="6515"/>
          <a:stretch>
            <a:fillRect/>
          </a:stretch>
        </p:blipFill>
        <p:spPr bwMode="auto">
          <a:xfrm>
            <a:off x="142844" y="2500306"/>
            <a:ext cx="3286148" cy="3196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MCj0370140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215206" y="1428736"/>
            <a:ext cx="1739189" cy="183703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00034" y="1643050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sz="12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Учение об отношениях, о дробях и связывалось у греков с музыкой. Кроме арифметики и геометрии, в греческую математику входила музыка. Музыкой греки называли ту часть арифметики, в которой говорится об отношениях и пропорциях. Греки создали и научную теорию музыки. </a:t>
            </a:r>
          </a:p>
          <a:p>
            <a:pPr indent="355600" algn="r"/>
            <a:r>
              <a:rPr lang="ru-RU" sz="12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		             Они знали: чем длиннее натянутая 			             струна, тем «ниже» получается звук, 		           	         который она издает; что короткая струна 			издает высокий звук. Однако у 	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571868" y="321468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55600"/>
            <a:r>
              <a:rPr lang="ru-RU" sz="12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музыкального инструмента не одна, а несколько струн, и для того, чтобы все струны при игре звучали «согласно», приятно для уха, длина звучащих частей </a:t>
            </a:r>
          </a:p>
          <a:p>
            <a:pPr indent="355600"/>
            <a:r>
              <a:rPr lang="ru-RU" sz="12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их должна быть в определенном отношении. Например, чтобы высоты звуков, издаваемых двумя струнами, различались на октаву, нужно, чтобы их длины относились как 1:2. Подобным же образом квинте соответствует отношение 2:3, кварте – отношение 3:4 и т.д. </a:t>
            </a:r>
          </a:p>
          <a:p>
            <a:pPr>
              <a:buNone/>
            </a:pPr>
            <a:endParaRPr lang="ru-RU" sz="1200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150</TotalTime>
  <Words>1281</Words>
  <Application>Microsoft Office PowerPoint</Application>
  <PresentationFormat>Экран (4:3)</PresentationFormat>
  <Paragraphs>130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  Министерство образования                                                            Республики Крым           Симеизский УВК     Презентация на тему:        «История появления дробей»                      Ученицы 7-Б класса                      </vt:lpstr>
      <vt:lpstr>Слайд 2</vt:lpstr>
      <vt:lpstr>Содержание:</vt:lpstr>
      <vt:lpstr>   Запись дробей в Египте</vt:lpstr>
      <vt:lpstr>Слайд 5</vt:lpstr>
      <vt:lpstr>Древний Рим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  Республики Крым   Симеизский УВК         Реферат на тему</dc:title>
  <dc:creator>compusik</dc:creator>
  <cp:lastModifiedBy>compusik</cp:lastModifiedBy>
  <cp:revision>17</cp:revision>
  <dcterms:created xsi:type="dcterms:W3CDTF">2015-02-09T12:27:25Z</dcterms:created>
  <dcterms:modified xsi:type="dcterms:W3CDTF">2015-02-10T13:37:05Z</dcterms:modified>
</cp:coreProperties>
</file>