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59" r:id="rId6"/>
    <p:sldId id="268" r:id="rId7"/>
    <p:sldId id="260" r:id="rId8"/>
    <p:sldId id="262" r:id="rId9"/>
    <p:sldId id="276" r:id="rId10"/>
    <p:sldId id="277" r:id="rId11"/>
    <p:sldId id="263" r:id="rId12"/>
    <p:sldId id="265" r:id="rId13"/>
    <p:sldId id="266" r:id="rId14"/>
    <p:sldId id="270" r:id="rId15"/>
    <p:sldId id="271" r:id="rId16"/>
    <p:sldId id="275" r:id="rId17"/>
    <p:sldId id="278" r:id="rId18"/>
    <p:sldId id="27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33E"/>
    <a:srgbClr val="000000"/>
    <a:srgbClr val="F3A915"/>
    <a:srgbClr val="1D3281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9" autoAdjust="0"/>
    <p:restoredTop sz="94660"/>
  </p:normalViewPr>
  <p:slideViewPr>
    <p:cSldViewPr>
      <p:cViewPr>
        <p:scale>
          <a:sx n="100" d="100"/>
          <a:sy n="100" d="100"/>
        </p:scale>
        <p:origin x="-106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6B1A-0D34-4690-9D98-D4EC1AA6262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A5B6-D087-43DE-ABF7-87E2135F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A5B6-D087-43DE-ABF7-87E2135F69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8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A5B6-D087-43DE-ABF7-87E2135F69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5139C4-BAA5-42E4-90FB-B1F5E93A756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ACDD9A-1422-4303-8F53-CB74FD5DCA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30.wdp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3.wdp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aklass.ru/novosti/2015/01/yaklass-poluchil-podderzhku-microsof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microsoft.com/office/2007/relationships/hdphoto" Target="../media/hdphoto4.wdp"/><Relationship Id="rId26" Type="http://schemas.openxmlformats.org/officeDocument/2006/relationships/image" Target="../media/image30.png"/><Relationship Id="rId3" Type="http://schemas.openxmlformats.org/officeDocument/2006/relationships/image" Target="../media/image10.png"/><Relationship Id="rId21" Type="http://schemas.microsoft.com/office/2007/relationships/hdphoto" Target="../media/hdphoto5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33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3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microsoft.com/office/2007/relationships/hdphoto" Target="../media/hdphoto6.wdp"/><Relationship Id="rId28" Type="http://schemas.openxmlformats.org/officeDocument/2006/relationships/image" Target="../media/image3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Relationship Id="rId27" Type="http://schemas.microsoft.com/office/2007/relationships/hdphoto" Target="../media/hdphoto7.wdp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6.wdp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" Type="http://schemas.microsoft.com/office/2007/relationships/hdphoto" Target="../media/hdphoto11.wdp"/><Relationship Id="rId21" Type="http://schemas.microsoft.com/office/2007/relationships/hdphoto" Target="../media/hdphoto20.wdp"/><Relationship Id="rId34" Type="http://schemas.openxmlformats.org/officeDocument/2006/relationships/image" Target="../media/image51.png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microsoft.com/office/2007/relationships/hdphoto" Target="../media/hdphoto18.wdp"/><Relationship Id="rId25" Type="http://schemas.microsoft.com/office/2007/relationships/hdphoto" Target="../media/hdphoto22.wdp"/><Relationship Id="rId33" Type="http://schemas.microsoft.com/office/2007/relationships/hdphoto" Target="../media/hdphoto25.wdp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29" Type="http://schemas.microsoft.com/office/2007/relationships/hdphoto" Target="../media/hdphoto2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5.wdp"/><Relationship Id="rId24" Type="http://schemas.openxmlformats.org/officeDocument/2006/relationships/image" Target="../media/image45.png"/><Relationship Id="rId32" Type="http://schemas.openxmlformats.org/officeDocument/2006/relationships/image" Target="../media/image50.png"/><Relationship Id="rId5" Type="http://schemas.microsoft.com/office/2007/relationships/hdphoto" Target="../media/hdphoto12.wdp"/><Relationship Id="rId15" Type="http://schemas.microsoft.com/office/2007/relationships/hdphoto" Target="../media/hdphoto17.wdp"/><Relationship Id="rId23" Type="http://schemas.microsoft.com/office/2007/relationships/hdphoto" Target="../media/hdphoto21.wdp"/><Relationship Id="rId28" Type="http://schemas.openxmlformats.org/officeDocument/2006/relationships/image" Target="../media/image48.png"/><Relationship Id="rId10" Type="http://schemas.openxmlformats.org/officeDocument/2006/relationships/image" Target="../media/image38.png"/><Relationship Id="rId19" Type="http://schemas.microsoft.com/office/2007/relationships/hdphoto" Target="../media/hdphoto19.wdp"/><Relationship Id="rId31" Type="http://schemas.microsoft.com/office/2007/relationships/hdphoto" Target="../media/hdphoto24.wdp"/><Relationship Id="rId4" Type="http://schemas.openxmlformats.org/officeDocument/2006/relationships/image" Target="../media/image35.png"/><Relationship Id="rId9" Type="http://schemas.microsoft.com/office/2007/relationships/hdphoto" Target="../media/hdphoto14.wdp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image" Target="../media/image47.png"/><Relationship Id="rId30" Type="http://schemas.openxmlformats.org/officeDocument/2006/relationships/image" Target="../media/image49.png"/><Relationship Id="rId35" Type="http://schemas.microsoft.com/office/2007/relationships/hdphoto" Target="../media/hdphoto2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685359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образовательный Интернет-ресурс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Образцова Татьяна Ивановна,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преподаватель информатики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ГАПОУ МО ЕПЭТ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февраль, 2015 г.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0"/>
            <a:ext cx="4277806" cy="8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pia-creativ.ru/500x_open_courses-1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3"/>
            <a:ext cx="2526442" cy="220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0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76" y="3042589"/>
            <a:ext cx="60043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6220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Я также контролирую результаты </a:t>
            </a:r>
            <a:r>
              <a:rPr lang="ru-RU" sz="2000" b="1" dirty="0">
                <a:solidFill>
                  <a:srgbClr val="000000"/>
                </a:solidFill>
              </a:rPr>
              <a:t>выполнения заданий </a:t>
            </a:r>
            <a:r>
              <a:rPr lang="ru-RU" sz="2000" b="1" dirty="0" smtClean="0">
                <a:solidFill>
                  <a:srgbClr val="000000"/>
                </a:solidFill>
              </a:rPr>
              <a:t>каждым обучающимся по конкретной теме. Здесь видно с какими вопросами он справился, а какие вызвали затруднение. Провожу соответствующую диагностику. Затем разбираю определённую тему либо на уроке со всей группой и провожу итоговое тестирование со всеми обучающимися, либо в индивидуальном порядке разбираю отдельные темы и задания с обучающимся на консультации.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</a:rPr>
              <a:t>Мотивация в соревновательной форме</a:t>
            </a:r>
            <a:endParaRPr lang="ru-RU" sz="3400" b="1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63506" y="881336"/>
            <a:ext cx="7588021" cy="5472608"/>
            <a:chOff x="575556" y="740409"/>
            <a:chExt cx="7992888" cy="584131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75556" y="740409"/>
              <a:ext cx="7992888" cy="5841310"/>
              <a:chOff x="575556" y="740409"/>
              <a:chExt cx="7992888" cy="5841310"/>
            </a:xfrm>
          </p:grpSpPr>
          <p:pic>
            <p:nvPicPr>
              <p:cNvPr id="2050" name="Picture 2" descr="C:\Users\user\Desktop\Для доклада о ЯКласс\Топы и тренажёр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477" y="740409"/>
                <a:ext cx="7391046" cy="4306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C:\Users\user\Desktop\Для доклада о ЯКласс\Топ ЕПЭТ 2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9"/>
              <a:stretch/>
            </p:blipFill>
            <p:spPr bwMode="auto">
              <a:xfrm>
                <a:off x="575556" y="5046497"/>
                <a:ext cx="7992888" cy="1535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444" y="5794252"/>
                <a:ext cx="1773406" cy="720109"/>
              </a:xfrm>
              <a:prstGeom prst="round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267744" y="5219824"/>
              <a:ext cx="5400600" cy="382352"/>
            </a:xfrm>
            <a:prstGeom prst="rect">
              <a:avLst/>
            </a:prstGeom>
          </p:spPr>
          <p:txBody>
            <a:bodyPr>
              <a:prstTxWarp prst="textCanUp">
                <a:avLst/>
              </a:prstTxWarp>
            </a:bodyPr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ru-RU" sz="2400" b="1" dirty="0" smtClean="0">
                  <a:solidFill>
                    <a:srgbClr val="002060"/>
                  </a:solidFill>
                </a:rPr>
                <a:t>Результат техникума за 1 месяц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971600" y="5521462"/>
            <a:ext cx="2376264" cy="864096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6"/>
            <a:endCxn id="2051" idx="1"/>
          </p:cNvCxnSpPr>
          <p:nvPr/>
        </p:nvCxnSpPr>
        <p:spPr>
          <a:xfrm>
            <a:off x="3347864" y="5953510"/>
            <a:ext cx="63477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Топ  групп  техникума </a:t>
            </a:r>
            <a:r>
              <a:rPr lang="ru-RU" sz="2800" b="1" dirty="0" smtClean="0">
                <a:solidFill>
                  <a:srgbClr val="002060"/>
                </a:solidFill>
              </a:rPr>
              <a:t>(декабрь)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4400" b="1" i="1" dirty="0">
                <a:solidFill>
                  <a:srgbClr val="C00000"/>
                </a:solidFill>
              </a:rPr>
              <a:t>Мы - первые!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772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2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5" y="750386"/>
            <a:ext cx="7880648" cy="57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5900" y="-55859"/>
            <a:ext cx="9144000" cy="82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Лучшие результаты  в  группе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1734" y="3881206"/>
            <a:ext cx="4171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Ребятам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нравится работать, 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потому что у них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есть 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возможность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заниматься 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удобное для них время, в своём ритме.  Интерес также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связан с повышением оценок по предметам в конце семестра, учебного года.</a:t>
            </a:r>
            <a:endParaRPr 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624760"/>
            <a:ext cx="3628132" cy="952996"/>
          </a:xfrm>
          <a:prstGeom prst="rect">
            <a:avLst/>
          </a:prstGeom>
        </p:spPr>
        <p:txBody>
          <a:bodyPr>
            <a:prstTxWarp prst="textDoubleWave1">
              <a:avLst/>
            </a:prstTxWarp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Конкурс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0" t="5140" r="1878"/>
          <a:stretch/>
        </p:blipFill>
        <p:spPr bwMode="auto">
          <a:xfrm>
            <a:off x="4932040" y="620688"/>
            <a:ext cx="3672178" cy="191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919" y="2924944"/>
            <a:ext cx="8172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За неделю до окончания 1-го полугодия я объявила ребятам о проведении конкурса по информатике </a:t>
            </a:r>
            <a:r>
              <a:rPr lang="en-US" sz="2400" b="1" dirty="0" smtClean="0">
                <a:solidFill>
                  <a:srgbClr val="1D3281"/>
                </a:solidFill>
                <a:cs typeface="Arial" panose="020B0604020202020204" pitchFamily="34" charset="0"/>
              </a:rPr>
              <a:t>“</a:t>
            </a:r>
            <a:r>
              <a:rPr lang="ru-RU" sz="2400" b="1" dirty="0" smtClean="0">
                <a:solidFill>
                  <a:srgbClr val="1D3281"/>
                </a:solidFill>
                <a:cs typeface="Arial" panose="020B0604020202020204" pitchFamily="34" charset="0"/>
              </a:rPr>
              <a:t>Пятёрка у тебя в кармане</a:t>
            </a:r>
            <a:r>
              <a:rPr lang="en-US" sz="2400" b="1" dirty="0" smtClean="0">
                <a:solidFill>
                  <a:srgbClr val="1D3281"/>
                </a:solidFill>
                <a:cs typeface="Arial" panose="020B0604020202020204" pitchFamily="34" charset="0"/>
              </a:rPr>
              <a:t>”</a:t>
            </a:r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среди обучающихся групп Сл-410, П-411 по результатам работы с 15 по 25 декабря.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Условие: большее количество баллов получено за выполнение тестов </a:t>
            </a:r>
            <a:r>
              <a:rPr lang="ru-RU" sz="2400" b="1" dirty="0">
                <a:solidFill>
                  <a:srgbClr val="000000"/>
                </a:solidFill>
                <a:cs typeface="Arial" panose="020B0604020202020204" pitchFamily="34" charset="0"/>
              </a:rPr>
              <a:t>(по своему выбору</a:t>
            </a:r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 по предмету «Информатика. 9-10 классы».</a:t>
            </a:r>
          </a:p>
        </p:txBody>
      </p:sp>
    </p:spTree>
    <p:extLst>
      <p:ext uri="{BB962C8B-B14F-4D97-AF65-F5344CB8AC3E}">
        <p14:creationId xmlns:p14="http://schemas.microsoft.com/office/powerpoint/2010/main" val="1402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9" y="981109"/>
            <a:ext cx="792384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5796" y="211668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Победители!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3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3536" y="45741"/>
            <a:ext cx="9144000" cy="82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Результаты  моей работы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СВИДЕТЕЛЬСТВА, СЕРТИФИКАТЫ\Документы о публикациях, конкурсах, курсах\Якласс\Образцова Т.И - апробатор ЯКлас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9" y="836276"/>
            <a:ext cx="3384376" cy="481016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ВИДЕТЕЛЬСТВА, СЕРТИФИКАТЫ\Документы о публикациях, конкурсах, курсах\Якласс\Образцова Т.И - пользователь ЯКласс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3" y="836276"/>
            <a:ext cx="3409848" cy="48249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661248"/>
            <a:ext cx="742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Сертификаты за эффективную работу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мою и обучающихся моей группы с ЭОР.</a:t>
            </a:r>
            <a:endParaRPr 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342" y="54286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Сертификат за распространение опыта работы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на мобильном портале Якласс (публикация, родительское собрание).</a:t>
            </a:r>
            <a:endParaRPr lang="ru-RU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ОБРАЗЦОВА Т.И\СВИДЕТЕЛЬСТВА, СЕРТИФИКАТЫ 2014-2015\ЯКласс\3. Мастер мобильного обуч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1" y="311062"/>
            <a:ext cx="3633867" cy="51394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БРАЗЦОВА Т.И\СВИДЕТЕЛЬСТВА, СЕРТИФИКАТЫ 2014-2015\Видеоуроки - videouroki.net\Свидетельство о публикации презентации ЯКласс. Образовательный интернет-ресур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482702"/>
            <a:ext cx="3474268" cy="24816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Род. собр\DSC_05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3160973"/>
            <a:ext cx="3474268" cy="2192870"/>
          </a:xfrm>
          <a:prstGeom prst="rect">
            <a:avLst/>
          </a:prstGeom>
          <a:noFill/>
          <a:ln>
            <a:solidFill>
              <a:srgbClr val="A7333E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092280" y="3645024"/>
            <a:ext cx="576064" cy="612384"/>
          </a:xfrm>
          <a:prstGeom prst="roundRect">
            <a:avLst/>
          </a:prstGeom>
          <a:solidFill>
            <a:srgbClr val="A7333E"/>
          </a:solidFill>
          <a:ln>
            <a:solidFill>
              <a:srgbClr val="A7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БРАЗЦОВА Т.И\СВИДЕТЕЛЬСТВА, СЕРТИФИКАТЫ 2014-2015\ЯКласс\5. Сертификация доступа к Э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3528392" cy="498923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63689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Сертификаты за подключение по подписке Я+ и прохождение курса  на портале ЯКласс.</a:t>
            </a:r>
            <a:endParaRPr lang="ru-RU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Новые документы\ИКТ-грамотн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33" y="548680"/>
            <a:ext cx="3575307" cy="49892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894" y="5877270"/>
            <a:ext cx="6912768" cy="5523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97" y="797888"/>
            <a:ext cx="838527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Изучение темы: проработка теории всей группой (вывод на экран теории по определённой теме).</a:t>
            </a:r>
            <a:endParaRPr lang="ru-RU" sz="2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Закрепление темы: решение всей группой </a:t>
            </a:r>
            <a:r>
              <a:rPr lang="ru-RU" sz="2200" dirty="0">
                <a:solidFill>
                  <a:srgbClr val="000000"/>
                </a:solidFill>
              </a:rPr>
              <a:t>задания ЯКласс.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Проверка знаний, полученных </a:t>
            </a:r>
            <a:r>
              <a:rPr lang="ru-RU" sz="2200" dirty="0">
                <a:solidFill>
                  <a:srgbClr val="000000"/>
                </a:solidFill>
              </a:rPr>
              <a:t>в ходе </a:t>
            </a:r>
            <a:r>
              <a:rPr lang="ru-RU" sz="2200" dirty="0" smtClean="0">
                <a:solidFill>
                  <a:srgbClr val="000000"/>
                </a:solidFill>
              </a:rPr>
              <a:t>урока: задание обучающимся </a:t>
            </a:r>
            <a:r>
              <a:rPr lang="ru-RU" sz="2200" dirty="0">
                <a:solidFill>
                  <a:srgbClr val="000000"/>
                </a:solidFill>
              </a:rPr>
              <a:t>самостоятельно решать на своих технических средствах упражнения ЯКласс.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Совершенствование полученных </a:t>
            </a:r>
            <a:r>
              <a:rPr lang="ru-RU" sz="2200" dirty="0">
                <a:solidFill>
                  <a:srgbClr val="000000"/>
                </a:solidFill>
              </a:rPr>
              <a:t>в ходе урока </a:t>
            </a:r>
            <a:r>
              <a:rPr lang="ru-RU" sz="2200" dirty="0" smtClean="0">
                <a:solidFill>
                  <a:srgbClr val="000000"/>
                </a:solidFill>
              </a:rPr>
              <a:t>знаний: задание обучающимся </a:t>
            </a:r>
            <a:r>
              <a:rPr lang="ru-RU" sz="2200" dirty="0">
                <a:solidFill>
                  <a:srgbClr val="000000"/>
                </a:solidFill>
              </a:rPr>
              <a:t>на дом </a:t>
            </a:r>
            <a:r>
              <a:rPr lang="ru-RU" sz="2200" dirty="0" smtClean="0">
                <a:solidFill>
                  <a:srgbClr val="000000"/>
                </a:solidFill>
              </a:rPr>
              <a:t>определённых вопросов </a:t>
            </a:r>
            <a:r>
              <a:rPr lang="ru-RU" sz="2200" dirty="0">
                <a:solidFill>
                  <a:srgbClr val="000000"/>
                </a:solidFill>
              </a:rPr>
              <a:t>по пройденной теме.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000000"/>
              </a:solidFill>
            </a:endParaRPr>
          </a:p>
          <a:p>
            <a:pPr algn="just"/>
            <a:endParaRPr lang="ru-RU" sz="2200" dirty="0" smtClean="0">
              <a:solidFill>
                <a:srgbClr val="000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Применение </a:t>
            </a:r>
            <a:r>
              <a:rPr lang="ru-RU" sz="2400" b="1" dirty="0">
                <a:solidFill>
                  <a:srgbClr val="002060"/>
                </a:solidFill>
              </a:rPr>
              <a:t>на уроках и в индивидуальной </a:t>
            </a:r>
            <a:r>
              <a:rPr lang="ru-RU" sz="2400" b="1" dirty="0" smtClean="0">
                <a:solidFill>
                  <a:srgbClr val="002060"/>
                </a:solidFill>
              </a:rPr>
              <a:t>работе</a:t>
            </a:r>
            <a:endParaRPr lang="ru-RU" sz="2400" b="1" dirty="0">
              <a:solidFill>
                <a:srgbClr val="002060"/>
              </a:solidFill>
            </a:endParaRPr>
          </a:p>
          <a:p>
            <a:pPr marL="898525" algn="just">
              <a:buFont typeface="Wingdings" panose="05000000000000000000" pitchFamily="2" charset="2"/>
              <a:buChar char="v"/>
              <a:tabLst>
                <a:tab pos="214471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Фронтальный </a:t>
            </a:r>
            <a:r>
              <a:rPr lang="ru-RU" sz="2400" b="1" dirty="0">
                <a:solidFill>
                  <a:srgbClr val="002060"/>
                </a:solidFill>
              </a:rPr>
              <a:t>опрос и домашние </a:t>
            </a:r>
            <a:r>
              <a:rPr lang="ru-RU" sz="2400" b="1" dirty="0" smtClean="0">
                <a:solidFill>
                  <a:srgbClr val="002060"/>
                </a:solidFill>
              </a:rPr>
              <a:t>работы</a:t>
            </a:r>
            <a:endParaRPr lang="ru-RU" sz="2400" b="1" dirty="0">
              <a:solidFill>
                <a:srgbClr val="002060"/>
              </a:solidFill>
            </a:endParaRPr>
          </a:p>
          <a:p>
            <a:pPr marL="1528763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Мотивация в соревновательной </a:t>
            </a:r>
            <a:r>
              <a:rPr lang="ru-RU" sz="2400" b="1" dirty="0" smtClean="0">
                <a:solidFill>
                  <a:srgbClr val="002060"/>
                </a:solidFill>
              </a:rPr>
              <a:t>форме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5900" y="116632"/>
            <a:ext cx="9144000" cy="82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Возможности с ЯКласс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1" y="4039641"/>
            <a:ext cx="2909654" cy="5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37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Как  всё  начиналось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614760"/>
            <a:ext cx="51480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0000"/>
                </a:solidFill>
              </a:rPr>
              <a:t>19 </a:t>
            </a:r>
            <a:r>
              <a:rPr lang="ru-RU" sz="2200" b="1" dirty="0">
                <a:solidFill>
                  <a:srgbClr val="000000"/>
                </a:solidFill>
              </a:rPr>
              <a:t>ноября 2014 года в </a:t>
            </a:r>
            <a:r>
              <a:rPr lang="ru-RU" sz="2200" b="1" dirty="0" smtClean="0">
                <a:solidFill>
                  <a:srgbClr val="000000"/>
                </a:solidFill>
              </a:rPr>
              <a:t>техникуме состоялся </a:t>
            </a:r>
            <a:r>
              <a:rPr lang="ru-RU" sz="2200" b="1" dirty="0">
                <a:solidFill>
                  <a:srgbClr val="000000"/>
                </a:solidFill>
              </a:rPr>
              <a:t>образовательный форум юго-восточного Подмосковья </a:t>
            </a:r>
            <a:r>
              <a:rPr lang="en-US" sz="2200" b="1" dirty="0" smtClean="0">
                <a:solidFill>
                  <a:srgbClr val="000000"/>
                </a:solidFill>
              </a:rPr>
              <a:t>“</a:t>
            </a:r>
            <a:r>
              <a:rPr lang="ru-RU" sz="2200" b="1" dirty="0" smtClean="0">
                <a:solidFill>
                  <a:srgbClr val="000000"/>
                </a:solidFill>
              </a:rPr>
              <a:t>Мобильная </a:t>
            </a:r>
            <a:r>
              <a:rPr lang="ru-RU" sz="2200" b="1" dirty="0">
                <a:solidFill>
                  <a:srgbClr val="000000"/>
                </a:solidFill>
              </a:rPr>
              <a:t>среда </a:t>
            </a:r>
            <a:r>
              <a:rPr lang="ru-RU" sz="2200" b="1" dirty="0" smtClean="0">
                <a:solidFill>
                  <a:srgbClr val="000000"/>
                </a:solidFill>
              </a:rPr>
              <a:t>обучения</a:t>
            </a:r>
            <a:r>
              <a:rPr lang="en-US" sz="2200" b="1" dirty="0" smtClean="0">
                <a:solidFill>
                  <a:srgbClr val="000000"/>
                </a:solidFill>
              </a:rPr>
              <a:t>”</a:t>
            </a:r>
            <a:r>
              <a:rPr lang="ru-RU" sz="2200" b="1" dirty="0" smtClean="0">
                <a:solidFill>
                  <a:srgbClr val="000000"/>
                </a:solidFill>
              </a:rPr>
              <a:t>, который провёл руководитель </a:t>
            </a:r>
            <a:r>
              <a:rPr lang="ru-RU" sz="2200" b="1" dirty="0">
                <a:solidFill>
                  <a:srgbClr val="000000"/>
                </a:solidFill>
              </a:rPr>
              <a:t>образовательного проекта </a:t>
            </a:r>
            <a:r>
              <a:rPr lang="en-US" sz="2200" b="1" dirty="0" smtClean="0">
                <a:solidFill>
                  <a:srgbClr val="000000"/>
                </a:solidFill>
              </a:rPr>
              <a:t>“</a:t>
            </a:r>
            <a:r>
              <a:rPr lang="ru-RU" sz="2200" b="1" dirty="0" smtClean="0">
                <a:solidFill>
                  <a:srgbClr val="000000"/>
                </a:solidFill>
              </a:rPr>
              <a:t>Гарант </a:t>
            </a:r>
            <a:r>
              <a:rPr lang="ru-RU" sz="2200" b="1" dirty="0">
                <a:solidFill>
                  <a:srgbClr val="000000"/>
                </a:solidFill>
              </a:rPr>
              <a:t>качества </a:t>
            </a:r>
            <a:r>
              <a:rPr lang="ru-RU" sz="2200" b="1" dirty="0" smtClean="0">
                <a:solidFill>
                  <a:srgbClr val="000000"/>
                </a:solidFill>
              </a:rPr>
              <a:t>знаний</a:t>
            </a:r>
            <a:r>
              <a:rPr lang="en-US" sz="2200" b="1" dirty="0" smtClean="0">
                <a:solidFill>
                  <a:srgbClr val="000000"/>
                </a:solidFill>
              </a:rPr>
              <a:t>”</a:t>
            </a: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>
                <a:solidFill>
                  <a:srgbClr val="000000"/>
                </a:solidFill>
              </a:rPr>
              <a:t>Яковлев </a:t>
            </a:r>
            <a:r>
              <a:rPr lang="ru-RU" sz="2200" b="1" dirty="0" smtClean="0">
                <a:solidFill>
                  <a:srgbClr val="000000"/>
                </a:solidFill>
              </a:rPr>
              <a:t>Юрий Борисович.</a:t>
            </a:r>
            <a:endParaRPr lang="ru-RU" sz="22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epet.3dn.ru/2014/obraz_forum/DSC04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37320"/>
            <a:ext cx="4067943" cy="254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pet.3dn.ru/2014/obraz_forum/DSC04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36" y="3795156"/>
            <a:ext cx="4073748" cy="257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3564533"/>
            <a:ext cx="4733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</a:rPr>
              <a:t>Мероприятие прошло в рамках открытого образовательного проекта </a:t>
            </a:r>
            <a:r>
              <a:rPr lang="en-US" sz="2200" b="1" dirty="0" smtClean="0">
                <a:solidFill>
                  <a:srgbClr val="000000"/>
                </a:solidFill>
              </a:rPr>
              <a:t>“</a:t>
            </a:r>
            <a:r>
              <a:rPr lang="ru-RU" sz="2200" b="1" dirty="0" smtClean="0">
                <a:solidFill>
                  <a:srgbClr val="000000"/>
                </a:solidFill>
              </a:rPr>
              <a:t>Гарант </a:t>
            </a:r>
            <a:r>
              <a:rPr lang="ru-RU" sz="2200" b="1" dirty="0">
                <a:solidFill>
                  <a:srgbClr val="000000"/>
                </a:solidFill>
              </a:rPr>
              <a:t>качества </a:t>
            </a:r>
            <a:r>
              <a:rPr lang="ru-RU" sz="2200" b="1" dirty="0" smtClean="0">
                <a:solidFill>
                  <a:srgbClr val="000000"/>
                </a:solidFill>
              </a:rPr>
              <a:t>знаний</a:t>
            </a:r>
            <a:r>
              <a:rPr lang="en-US" sz="2200" b="1" dirty="0" smtClean="0">
                <a:solidFill>
                  <a:srgbClr val="000000"/>
                </a:solidFill>
              </a:rPr>
              <a:t>”</a:t>
            </a:r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>
                <a:solidFill>
                  <a:srgbClr val="000000"/>
                </a:solidFill>
              </a:rPr>
              <a:t>и  было организовано администрацией техникума и Комитетом по образованию администрации Егорьевского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38894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86"/>
            <a:ext cx="9144000" cy="16891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информационно-коммуникационных  технологий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реализации  ФГОС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1683887"/>
            <a:ext cx="8511646" cy="3785652"/>
            <a:chOff x="461474" y="1730123"/>
            <a:chExt cx="8511646" cy="37856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960960" y="1730123"/>
              <a:ext cx="601216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</a:rPr>
                <a:t>Сервис ЯКласс был отобран в числе девяти самых перспективных проектов для участия в программе совместной акселерации Фонда развития Интернет-инициатив (ФРИИ) и Microsoft. </a:t>
              </a:r>
              <a:endParaRPr lang="ru-RU" sz="2400" b="1" dirty="0" smtClean="0">
                <a:solidFill>
                  <a:srgbClr val="000000"/>
                </a:solidFill>
              </a:endParaRPr>
            </a:p>
            <a:p>
              <a:r>
                <a:rPr lang="ru-RU" sz="2400" b="1" dirty="0" smtClean="0">
                  <a:solidFill>
                    <a:srgbClr val="000000"/>
                  </a:solidFill>
                </a:rPr>
                <a:t>Акселерация </a:t>
              </a:r>
              <a:r>
                <a:rPr lang="ru-RU" sz="2400" b="1" dirty="0">
                  <a:solidFill>
                    <a:srgbClr val="000000"/>
                  </a:solidFill>
                </a:rPr>
                <a:t>— программа поддержки инновационного бизнеса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ru-RU" sz="2400" b="1" dirty="0" smtClean="0">
                  <a:solidFill>
                    <a:srgbClr val="000000"/>
                  </a:solidFill>
                </a:rPr>
                <a:t>Сайт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www.yaklass.ru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</a:rPr>
                <a:t>начал свою работу в марте 2013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года.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4" name="Рисунок 3" descr="ЯКласс получил поддержку Microsoft">
              <a:hlinkClick r:id="rId2"/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4" y="2035076"/>
              <a:ext cx="2494284" cy="21344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92111"/>
            <a:ext cx="7022429" cy="1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ля доклада о ЯКласс\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14" b="38604"/>
          <a:stretch/>
        </p:blipFill>
        <p:spPr bwMode="auto">
          <a:xfrm>
            <a:off x="467544" y="711369"/>
            <a:ext cx="8136904" cy="29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 проекте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Для доклада о ЯКласс\Разделы 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8" y="3686782"/>
            <a:ext cx="1980482" cy="27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706001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Родители также могут активно </a:t>
            </a:r>
            <a:r>
              <a:rPr lang="ru-RU" sz="2000" b="1" dirty="0">
                <a:solidFill>
                  <a:srgbClr val="000000"/>
                </a:solidFill>
              </a:rPr>
              <a:t>участвовать в учебном процессе </a:t>
            </a:r>
            <a:r>
              <a:rPr lang="ru-RU" sz="2000" b="1" dirty="0" smtClean="0">
                <a:solidFill>
                  <a:srgbClr val="000000"/>
                </a:solidFill>
              </a:rPr>
              <a:t>своего ребёнка, отслеживать что </a:t>
            </a:r>
            <a:r>
              <a:rPr lang="ru-RU" sz="2000" b="1" dirty="0">
                <a:solidFill>
                  <a:srgbClr val="000000"/>
                </a:solidFill>
              </a:rPr>
              <a:t>сейчас </a:t>
            </a:r>
            <a:r>
              <a:rPr lang="ru-RU" sz="2000" b="1" dirty="0" smtClean="0">
                <a:solidFill>
                  <a:srgbClr val="000000"/>
                </a:solidFill>
              </a:rPr>
              <a:t>он проходит на уроках, </a:t>
            </a:r>
            <a:r>
              <a:rPr lang="ru-RU" sz="2000" b="1" dirty="0">
                <a:solidFill>
                  <a:srgbClr val="000000"/>
                </a:solidFill>
              </a:rPr>
              <a:t>где у него пробелы по предмету, и </a:t>
            </a:r>
            <a:r>
              <a:rPr lang="ru-RU" sz="2000" b="1" dirty="0" smtClean="0">
                <a:solidFill>
                  <a:srgbClr val="000000"/>
                </a:solidFill>
              </a:rPr>
              <a:t>помочь </a:t>
            </a:r>
            <a:r>
              <a:rPr lang="ru-RU" sz="2000" b="1" dirty="0">
                <a:solidFill>
                  <a:srgbClr val="000000"/>
                </a:solidFill>
              </a:rPr>
              <a:t>ему выбрать материалы для </a:t>
            </a:r>
            <a:r>
              <a:rPr lang="ru-RU" sz="2000" b="1" dirty="0" smtClean="0">
                <a:solidFill>
                  <a:srgbClr val="000000"/>
                </a:solidFill>
              </a:rPr>
              <a:t>тренировки.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</a:rPr>
              <a:t>В каждой теме есть теоретические материалы, задания и тесты.</a:t>
            </a:r>
          </a:p>
        </p:txBody>
      </p:sp>
    </p:spTree>
    <p:extLst>
      <p:ext uri="{BB962C8B-B14F-4D97-AF65-F5344CB8AC3E}">
        <p14:creationId xmlns:p14="http://schemas.microsoft.com/office/powerpoint/2010/main" val="1129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5390" y="677796"/>
            <a:ext cx="8894513" cy="5898855"/>
            <a:chOff x="254107" y="587832"/>
            <a:chExt cx="8787005" cy="589885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07" y="639386"/>
              <a:ext cx="1917299" cy="77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802" y="760595"/>
              <a:ext cx="2211058" cy="62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99" y="1681967"/>
              <a:ext cx="1566185" cy="119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283" y="1861527"/>
              <a:ext cx="2132577" cy="47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364" y="1681967"/>
              <a:ext cx="1820892" cy="112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280" y="1681967"/>
              <a:ext cx="2448831" cy="112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618" y="639521"/>
              <a:ext cx="1840161" cy="80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280" y="587832"/>
              <a:ext cx="2371329" cy="97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07" y="3059610"/>
              <a:ext cx="1897967" cy="4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225" y="3059610"/>
              <a:ext cx="2169634" cy="4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618" y="3030333"/>
              <a:ext cx="1840161" cy="49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280" y="3030333"/>
              <a:ext cx="2371329" cy="49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24" y="3809085"/>
              <a:ext cx="1787650" cy="56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276" y="3809085"/>
              <a:ext cx="2246108" cy="56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811" y="3809085"/>
              <a:ext cx="1786445" cy="56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717" y="3809085"/>
              <a:ext cx="2339892" cy="56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09" y="4556212"/>
              <a:ext cx="1897967" cy="81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657" y="4495339"/>
              <a:ext cx="2309785" cy="100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928" y="5712039"/>
              <a:ext cx="1936504" cy="66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717" y="5859590"/>
              <a:ext cx="2417394" cy="5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09" y="5601375"/>
              <a:ext cx="1850097" cy="74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445" y="5601375"/>
              <a:ext cx="2296251" cy="88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928" y="4738141"/>
              <a:ext cx="18002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338" y="4495339"/>
              <a:ext cx="2495774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40" y="1"/>
            <a:ext cx="9144000" cy="7986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Партнёры 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36055"/>
            <a:ext cx="8884563" cy="6493400"/>
            <a:chOff x="211523" y="60076"/>
            <a:chExt cx="8780544" cy="6204421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23" y="1628801"/>
              <a:ext cx="1895773" cy="5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190" y="1416374"/>
              <a:ext cx="2600325" cy="148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77" y="124072"/>
              <a:ext cx="1044063" cy="129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552" y="590673"/>
              <a:ext cx="261136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214" y="4671350"/>
              <a:ext cx="1087485" cy="124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097" y="4813259"/>
              <a:ext cx="240982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183" y="1758797"/>
              <a:ext cx="1345260" cy="133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842" y="1599455"/>
              <a:ext cx="256222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949" y="60076"/>
              <a:ext cx="1246016" cy="15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892" y="590672"/>
              <a:ext cx="21621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37" y="3462780"/>
              <a:ext cx="1458660" cy="8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892" y="3405828"/>
              <a:ext cx="233362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48" y="4510701"/>
              <a:ext cx="1439361" cy="99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100" y="4795803"/>
              <a:ext cx="262341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5" y="3205804"/>
              <a:ext cx="1803521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3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100" y="3205804"/>
              <a:ext cx="262341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70" y="5570057"/>
              <a:ext cx="1709115" cy="6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190" y="5769366"/>
              <a:ext cx="2600325" cy="39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4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на портале моей группы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64" y="856357"/>
            <a:ext cx="84497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декабря </a:t>
            </a:r>
            <a:r>
              <a:rPr lang="ru-RU" sz="2400" b="1" dirty="0" smtClean="0">
                <a:solidFill>
                  <a:srgbClr val="000000"/>
                </a:solidFill>
              </a:rPr>
              <a:t>прошло </a:t>
            </a:r>
            <a:r>
              <a:rPr lang="ru-RU" sz="2400" b="1" dirty="0" smtClean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группы</a:t>
            </a:r>
            <a:r>
              <a:rPr lang="ru-RU" sz="2400" b="1" dirty="0" smtClean="0">
                <a:solidFill>
                  <a:srgbClr val="000000"/>
                </a:solidFill>
              </a:rPr>
              <a:t>, на котором я предложила обучающимся принять участие в апробации работы на ЭОР </a:t>
            </a:r>
            <a:r>
              <a:rPr lang="en-US" sz="2400" b="1" dirty="0" smtClean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www.yaklass.ru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</a:rPr>
              <a:t>Ребята, </a:t>
            </a:r>
            <a:r>
              <a:rPr lang="ru-RU" sz="2400" b="1" dirty="0">
                <a:solidFill>
                  <a:srgbClr val="000000"/>
                </a:solidFill>
              </a:rPr>
              <a:t>у </a:t>
            </a:r>
            <a:r>
              <a:rPr lang="ru-RU" sz="2400" b="1" dirty="0" smtClean="0">
                <a:solidFill>
                  <a:srgbClr val="000000"/>
                </a:solidFill>
              </a:rPr>
              <a:t>которых </a:t>
            </a:r>
            <a:r>
              <a:rPr lang="ru-RU" sz="2400" b="1" dirty="0">
                <a:solidFill>
                  <a:srgbClr val="000000"/>
                </a:solidFill>
              </a:rPr>
              <a:t>есть </a:t>
            </a:r>
            <a:r>
              <a:rPr lang="ru-RU" sz="2400" b="1" dirty="0" smtClean="0">
                <a:solidFill>
                  <a:srgbClr val="000000"/>
                </a:solidFill>
              </a:rPr>
              <a:t>ПК, телефоны, планшеты с </a:t>
            </a:r>
            <a:r>
              <a:rPr lang="ru-RU" sz="2400" b="1" dirty="0">
                <a:solidFill>
                  <a:srgbClr val="000000"/>
                </a:solidFill>
              </a:rPr>
              <a:t>возможностью подключения к Интернет </a:t>
            </a:r>
            <a:r>
              <a:rPr lang="ru-RU" sz="2400" b="1" dirty="0" smtClean="0">
                <a:solidFill>
                  <a:srgbClr val="000000"/>
                </a:solidFill>
              </a:rPr>
              <a:t>и электронная почта, записались в группу (8 человек). Позднее подключились ещё 2 обучающихся.</a:t>
            </a:r>
          </a:p>
          <a:p>
            <a:pPr algn="just"/>
            <a:r>
              <a:rPr lang="ru-RU" sz="2400" b="1" dirty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 декабря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прошло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мастер-класс</a:t>
            </a:r>
            <a:r>
              <a:rPr lang="ru-RU" sz="2400" b="1" dirty="0">
                <a:solidFill>
                  <a:srgbClr val="000000"/>
                </a:solidFill>
              </a:rPr>
              <a:t> для преподавателей, регистрация  и подключение по карте услуги Я+.</a:t>
            </a:r>
          </a:p>
          <a:p>
            <a:pPr algn="just"/>
            <a:r>
              <a:rPr lang="ru-RU" sz="2400" b="1" dirty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 декабря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я провела с ребятами обучающее занятие </a:t>
            </a:r>
            <a:r>
              <a:rPr lang="en-US" sz="2400" b="1" dirty="0">
                <a:solidFill>
                  <a:srgbClr val="1D3281"/>
                </a:solidFill>
              </a:rPr>
              <a:t>“</a:t>
            </a:r>
            <a:r>
              <a:rPr lang="ru-RU" sz="2400" b="1" dirty="0">
                <a:solidFill>
                  <a:srgbClr val="1D32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 в портале ЯКласс</a:t>
            </a:r>
            <a:r>
              <a:rPr lang="en-US" sz="2400" b="1" dirty="0">
                <a:solidFill>
                  <a:srgbClr val="002060"/>
                </a:solidFill>
              </a:rPr>
              <a:t>”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- регистрация, ознакомление с разделами и применением элементов программы, подключение обучающихся к услуге Я+.</a:t>
            </a:r>
          </a:p>
          <a:p>
            <a:pPr algn="just"/>
            <a:endParaRPr lang="ru-RU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08716"/>
            <a:ext cx="9144001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С </a:t>
            </a:r>
            <a:r>
              <a:rPr lang="ru-RU" sz="3200" b="1" dirty="0" smtClean="0">
                <a:solidFill>
                  <a:srgbClr val="000000"/>
                </a:solidFill>
              </a:rPr>
              <a:t>05.12.2014 г. ребята </a:t>
            </a:r>
            <a:r>
              <a:rPr lang="ru-RU" sz="3200" b="1" dirty="0">
                <a:solidFill>
                  <a:srgbClr val="000000"/>
                </a:solidFill>
              </a:rPr>
              <a:t>активно </a:t>
            </a:r>
            <a:r>
              <a:rPr lang="ru-RU" sz="3200" b="1" dirty="0" smtClean="0">
                <a:solidFill>
                  <a:srgbClr val="000000"/>
                </a:solidFill>
              </a:rPr>
              <a:t>работают на </a:t>
            </a:r>
            <a:r>
              <a:rPr lang="ru-RU" sz="3200" b="1" dirty="0">
                <a:solidFill>
                  <a:srgbClr val="002060"/>
                </a:solidFill>
              </a:rPr>
              <a:t>ЯКласс.рф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306"/>
            <a:ext cx="4680520" cy="27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400" y="4149080"/>
            <a:ext cx="82537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Изучил теорию? Отвечай на вопросы теста.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</a:rPr>
              <a:t>Если ошибёшься, попробуешь ещё раз, но сначала внимательно разбери образец правильного решения. </a:t>
            </a:r>
            <a:r>
              <a:rPr lang="ru-RU" sz="2200" b="1" dirty="0">
                <a:solidFill>
                  <a:srgbClr val="000000"/>
                </a:solidFill>
              </a:rPr>
              <a:t>Для каждого задания есть ответы и подробные шаги решения, поэтому учиться получается легко и быстро.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Удачи!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33" y="0"/>
            <a:ext cx="9144000" cy="82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Проверка результатов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0936"/>
            <a:ext cx="5904656" cy="34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353573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</a:rPr>
              <a:t>Я проверяю результаты обучающихся по своему предмету </a:t>
            </a:r>
            <a:r>
              <a:rPr lang="ru-RU" sz="2400" b="1" dirty="0">
                <a:solidFill>
                  <a:srgbClr val="000000"/>
                </a:solidFill>
              </a:rPr>
              <a:t>за неделю</a:t>
            </a:r>
            <a:r>
              <a:rPr lang="ru-RU" sz="2400" b="1" dirty="0" smtClean="0">
                <a:solidFill>
                  <a:srgbClr val="000000"/>
                </a:solidFill>
              </a:rPr>
              <a:t>, распечатываю данную ведомость и выставляю в журнал только положительные оценки.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1">
      <a:dk1>
        <a:srgbClr val="3E1540"/>
      </a:dk1>
      <a:lt1>
        <a:srgbClr val="FFFFFF"/>
      </a:lt1>
      <a:dk2>
        <a:srgbClr val="FFDD71"/>
      </a:dk2>
      <a:lt2>
        <a:srgbClr val="DBE5F1"/>
      </a:lt2>
      <a:accent1>
        <a:srgbClr val="20378C"/>
      </a:accent1>
      <a:accent2>
        <a:srgbClr val="FF7373"/>
      </a:accent2>
      <a:accent3>
        <a:srgbClr val="534088"/>
      </a:accent3>
      <a:accent4>
        <a:srgbClr val="B9C705"/>
      </a:accent4>
      <a:accent5>
        <a:srgbClr val="D7D323"/>
      </a:accent5>
      <a:accent6>
        <a:srgbClr val="F5EF7B"/>
      </a:accent6>
      <a:hlink>
        <a:srgbClr val="BBECFF"/>
      </a:hlink>
      <a:folHlink>
        <a:srgbClr val="DDDDDD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1124</TotalTime>
  <Words>589</Words>
  <Application>Microsoft Office PowerPoint</Application>
  <PresentationFormat>Экран (4:3)</PresentationFormat>
  <Paragraphs>57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образовательный Интернет-ресурс       </vt:lpstr>
      <vt:lpstr>Презентация PowerPoint</vt:lpstr>
      <vt:lpstr>Возможности  информационно-коммуникационных  технологий  при  реализации  ФГОС</vt:lpstr>
      <vt:lpstr>О  проекте</vt:lpstr>
      <vt:lpstr>Партнёры  проекта</vt:lpstr>
      <vt:lpstr>Презентация PowerPoint</vt:lpstr>
      <vt:lpstr>Работа на портале моей группы</vt:lpstr>
      <vt:lpstr>С 05.12.2014 г. ребята активно работают на ЯКласс.рф.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«Якласс -  образовательный Интернет-ресурс» Доклад</dc:title>
  <dc:creator>user</dc:creator>
  <cp:lastModifiedBy>user</cp:lastModifiedBy>
  <cp:revision>117</cp:revision>
  <dcterms:created xsi:type="dcterms:W3CDTF">2015-01-27T05:52:36Z</dcterms:created>
  <dcterms:modified xsi:type="dcterms:W3CDTF">2015-03-30T14:57:23Z</dcterms:modified>
</cp:coreProperties>
</file>