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DA1"/>
            </a:gs>
            <a:gs pos="50000">
              <a:srgbClr val="FFCCFF"/>
            </a:gs>
            <a:gs pos="100000">
              <a:srgbClr val="E7FDA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AA1C9F4-9CEE-472E-B1C1-C16B74413B42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A36196-B4E3-4C81-9D95-BE3FC73F91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6;&#1105;&#1084;%20&#1088;&#1091;&#1089;&#1089;&#1082;&#1080;&#1081;%20&#1072;&#1083;&#1092;&#1072;&#1074;&#1080;&#1090;.av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zon.ru/context/detail/id/225695/?page=1" TargetMode="External"/><Relationship Id="rId13" Type="http://schemas.openxmlformats.org/officeDocument/2006/relationships/hyperlink" Target="http://darjakaisa.ru/page/26/" TargetMode="External"/><Relationship Id="rId18" Type="http://schemas.openxmlformats.org/officeDocument/2006/relationships/hyperlink" Target="http://books.imhonet.ru/style/1/?tags=686t674t795" TargetMode="External"/><Relationship Id="rId3" Type="http://schemas.openxmlformats.org/officeDocument/2006/relationships/hyperlink" Target="http://epub.at.ua/news/2009-1-25" TargetMode="External"/><Relationship Id="rId7" Type="http://schemas.openxmlformats.org/officeDocument/2006/relationships/hyperlink" Target="http://htmlbooks.narod.ru/books/carroll/z/alisa_zt.htm" TargetMode="External"/><Relationship Id="rId12" Type="http://schemas.openxmlformats.org/officeDocument/2006/relationships/hyperlink" Target="http://www.ozon.ru/context/catalog/id/1071792/" TargetMode="External"/><Relationship Id="rId17" Type="http://schemas.openxmlformats.org/officeDocument/2006/relationships/hyperlink" Target="http://cityread.ru/page/1715/" TargetMode="External"/><Relationship Id="rId2" Type="http://schemas.openxmlformats.org/officeDocument/2006/relationships/image" Target="../media/image25.jpeg"/><Relationship Id="rId16" Type="http://schemas.openxmlformats.org/officeDocument/2006/relationships/hyperlink" Target="http://family.booknik.ru/reviews/?id=27636" TargetMode="External"/><Relationship Id="rId20" Type="http://schemas.openxmlformats.org/officeDocument/2006/relationships/hyperlink" Target="http://bulgakov.lit-info.ru/shop/boo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amnesia.pavelbers.com/Knigi" TargetMode="External"/><Relationship Id="rId11" Type="http://schemas.openxmlformats.org/officeDocument/2006/relationships/hyperlink" Target="http://www.bookvoed.ru/searching_for_shop374185.html" TargetMode="External"/><Relationship Id="rId5" Type="http://schemas.openxmlformats.org/officeDocument/2006/relationships/hyperlink" Target="http://www.ozon.ru/context/detail/id/2485286/" TargetMode="External"/><Relationship Id="rId15" Type="http://schemas.openxmlformats.org/officeDocument/2006/relationships/hyperlink" Target="http://www.kniga.ru/children/87798" TargetMode="External"/><Relationship Id="rId10" Type="http://schemas.openxmlformats.org/officeDocument/2006/relationships/hyperlink" Target="http://www.kniga.ru/children/272651" TargetMode="External"/><Relationship Id="rId19" Type="http://schemas.openxmlformats.org/officeDocument/2006/relationships/hyperlink" Target="http://www.bookbazaar.ru/books-biblion/10332/116/5/" TargetMode="External"/><Relationship Id="rId4" Type="http://schemas.openxmlformats.org/officeDocument/2006/relationships/hyperlink" Target="http://www.ozon.ru/context/detail/" TargetMode="External"/><Relationship Id="rId9" Type="http://schemas.openxmlformats.org/officeDocument/2006/relationships/hyperlink" Target="http://www.kniga.ru/books/" TargetMode="External"/><Relationship Id="rId14" Type="http://schemas.openxmlformats.org/officeDocument/2006/relationships/hyperlink" Target="http://www.ozon.ru/context/catalog/id/1071792/?page=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antasyflash.ru/anime/" TargetMode="External"/><Relationship Id="rId7" Type="http://schemas.openxmlformats.org/officeDocument/2006/relationships/hyperlink" Target="http://market.liveinternet.ru/?id=10709&amp;vendor=5728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fisha.ru/personalpage/" TargetMode="External"/><Relationship Id="rId5" Type="http://schemas.openxmlformats.org/officeDocument/2006/relationships/hyperlink" Target="http://www.art-apple.ru/thumbnails.php?album=search&amp;search" TargetMode="External"/><Relationship Id="rId4" Type="http://schemas.openxmlformats.org/officeDocument/2006/relationships/hyperlink" Target="http://myun.narod.ru/2/gif.htmlhttp:/myun.narod.ru/2/gif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audio" Target="file:///C:\Documents%20and%20Settings\&#1054;&#1076;&#1077;&#1085;&#1080;&#1094;&#1072;%20&#1051;&#1053;\&#1056;&#1072;&#1073;&#1086;&#1095;&#1080;&#1081;%20&#1089;&#1090;&#1086;&#1083;\&#1054;&#1076;&#1077;&#1085;&#1080;&#1094;&#1072;%20&#1051;.&#1053;.%20&#1048;&#1050;&#1058;%20&#1091;&#1088;&#1086;&#1082;\&#1087;&#1077;&#1089;&#1077;&#1085;&#1082;&#1072;%20&#1042;&#1080;&#1085;&#1085;&#1080;%20-&#1055;&#1091;&#1093;&#1072;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CC"/>
                </a:solidFill>
                <a:latin typeface="Arial" charset="0"/>
                <a:cs typeface="Times New Roman" pitchFamily="18" charset="0"/>
              </a:rPr>
              <a:t>Урок литературного чтения</a:t>
            </a:r>
            <a:r>
              <a:rPr lang="ru-RU" dirty="0" smtClean="0">
                <a:solidFill>
                  <a:srgbClr val="6600CC"/>
                </a:solidFill>
              </a:rPr>
              <a:t> </a:t>
            </a:r>
            <a:br>
              <a:rPr lang="ru-RU" dirty="0" smtClean="0">
                <a:solidFill>
                  <a:srgbClr val="6600CC"/>
                </a:solidFill>
              </a:rPr>
            </a:br>
            <a:r>
              <a:rPr lang="ru-RU" b="1" dirty="0" smtClean="0">
                <a:solidFill>
                  <a:srgbClr val="6600CC"/>
                </a:solidFill>
              </a:rPr>
              <a:t>Весёлые стихи </a:t>
            </a:r>
            <a:r>
              <a:rPr lang="ru-RU" b="1" dirty="0" err="1" smtClean="0">
                <a:solidFill>
                  <a:srgbClr val="6600CC"/>
                </a:solidFill>
              </a:rPr>
              <a:t>Б.Заходера</a:t>
            </a:r>
            <a:r>
              <a:rPr lang="ru-RU" b="1" dirty="0" smtClean="0">
                <a:solidFill>
                  <a:srgbClr val="6600CC"/>
                </a:solidFill>
              </a:rPr>
              <a:t> </a:t>
            </a:r>
            <a:br>
              <a:rPr lang="ru-RU" b="1" dirty="0" smtClean="0">
                <a:solidFill>
                  <a:srgbClr val="6600CC"/>
                </a:solidFill>
              </a:rPr>
            </a:br>
            <a:r>
              <a:rPr lang="ru-RU" b="1" dirty="0" smtClean="0">
                <a:solidFill>
                  <a:srgbClr val="6600CC"/>
                </a:solidFill>
              </a:rPr>
              <a:t>«Два и три», «Песенка-азбука»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486680" cy="1643074"/>
          </a:xfrm>
        </p:spPr>
        <p:txBody>
          <a:bodyPr/>
          <a:lstStyle/>
          <a:p>
            <a:pPr algn="r"/>
            <a:r>
              <a:rPr lang="ru-RU" sz="2000" dirty="0" smtClean="0"/>
              <a:t>Подготовила учитель начальных классов </a:t>
            </a:r>
          </a:p>
          <a:p>
            <a:pPr algn="r"/>
            <a:r>
              <a:rPr lang="ru-RU" sz="2000" dirty="0" smtClean="0"/>
              <a:t>МОБУ </a:t>
            </a:r>
            <a:r>
              <a:rPr lang="ru-RU" sz="2000" dirty="0" err="1" smtClean="0"/>
              <a:t>Новобурейской</a:t>
            </a:r>
            <a:r>
              <a:rPr lang="ru-RU" sz="2000" dirty="0" smtClean="0"/>
              <a:t> СОШ № 1 </a:t>
            </a:r>
          </a:p>
          <a:p>
            <a:pPr algn="r"/>
            <a:r>
              <a:rPr lang="ru-RU" sz="2000" dirty="0" smtClean="0"/>
              <a:t>Фокина Н.Н.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304800" y="990600"/>
            <a:ext cx="8686800" cy="65532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2336529"/>
                <a:gd name="adj2" fmla="val 617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50000">
                      <a:srgbClr val="CC9900"/>
                    </a:gs>
                    <a:gs pos="100000">
                      <a:srgbClr val="6600CC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Борис Заходер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04800" y="3352800"/>
            <a:ext cx="84582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7200" b="1">
                <a:solidFill>
                  <a:srgbClr val="6600CC"/>
                </a:solidFill>
              </a:rPr>
              <a:t>«Два и три»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7200" b="1">
                <a:solidFill>
                  <a:srgbClr val="6600CC"/>
                </a:solidFill>
              </a:rPr>
              <a:t>«Песенка-азбука»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28600" y="1524000"/>
            <a:ext cx="8599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333399"/>
                </a:solidFill>
              </a:rPr>
              <a:t>Найди в тексте слова: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09600" y="2971800"/>
            <a:ext cx="777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solidFill>
                  <a:srgbClr val="CC9900"/>
                </a:solidFill>
              </a:rPr>
              <a:t>- Вот </a:t>
            </a:r>
            <a:r>
              <a:rPr lang="ru-RU" sz="8000" b="1">
                <a:solidFill>
                  <a:srgbClr val="CC9900"/>
                </a:solidFill>
                <a:hlinkClick r:id="rId2" action="ppaction://hlinkfile"/>
              </a:rPr>
              <a:t>молодец</a:t>
            </a:r>
            <a:r>
              <a:rPr lang="ru-RU" sz="8000" b="1">
                <a:solidFill>
                  <a:srgbClr val="CC99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3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5486400"/>
          </a:xfrm>
        </p:spPr>
      </p:pic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1389063" cy="273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А</a:t>
            </a:r>
          </a:p>
        </p:txBody>
      </p:sp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2209800" y="1752600"/>
            <a:ext cx="1136650" cy="273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Comic Sans MS"/>
              </a:rPr>
              <a:t>З</a:t>
            </a:r>
          </a:p>
        </p:txBody>
      </p:sp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3124200" y="2514600"/>
            <a:ext cx="1136650" cy="273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Comic Sans MS"/>
              </a:rPr>
              <a:t>Б</a:t>
            </a:r>
          </a:p>
        </p:txBody>
      </p:sp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3962400" y="1219200"/>
            <a:ext cx="1211263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У</a:t>
            </a:r>
          </a:p>
        </p:txBody>
      </p:sp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4800600" y="2667000"/>
            <a:ext cx="1195388" cy="273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Comic Sans MS"/>
              </a:rPr>
              <a:t>К</a:t>
            </a:r>
          </a:p>
        </p:txBody>
      </p:sp>
      <p:sp>
        <p:nvSpPr>
          <p:cNvPr id="54285" name="WordArt 13"/>
          <p:cNvSpPr>
            <a:spLocks noChangeArrowheads="1" noChangeShapeType="1" noTextEdit="1"/>
          </p:cNvSpPr>
          <p:nvPr/>
        </p:nvSpPr>
        <p:spPr bwMode="auto">
          <a:xfrm>
            <a:off x="5715000" y="1600200"/>
            <a:ext cx="1389063" cy="2738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Comic Sans MS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3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5486400"/>
          </a:xfrm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429000" y="1600200"/>
            <a:ext cx="2760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Обложки книг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295400" y="2286000"/>
            <a:ext cx="57912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1600" b="1">
                <a:solidFill>
                  <a:srgbClr val="A50021"/>
                </a:solidFill>
                <a:hlinkClick r:id="rId3"/>
              </a:rPr>
              <a:t>http://epub.at.ua/news/2009-1-25</a:t>
            </a:r>
            <a:r>
              <a:rPr lang="ru-RU" sz="1600" b="1">
                <a:solidFill>
                  <a:srgbClr val="A50021"/>
                </a:solidFill>
              </a:rPr>
              <a:t> </a:t>
            </a:r>
          </a:p>
          <a:p>
            <a:pPr marL="342900" indent="-342900"/>
            <a:r>
              <a:rPr lang="ru-RU" sz="1600" b="1">
                <a:solidFill>
                  <a:srgbClr val="A50021"/>
                </a:solidFill>
                <a:hlinkClick r:id="rId4"/>
              </a:rPr>
              <a:t>http://www.ozon.ru/context/detail/</a:t>
            </a:r>
            <a:endParaRPr lang="ru-RU" sz="1600" b="1">
              <a:solidFill>
                <a:srgbClr val="A50021"/>
              </a:solidFill>
              <a:hlinkClick r:id="rId5"/>
            </a:endParaRPr>
          </a:p>
          <a:p>
            <a:pPr marL="342900" indent="-342900"/>
            <a:r>
              <a:rPr lang="ru-RU" sz="1600" b="1">
                <a:solidFill>
                  <a:srgbClr val="A50021"/>
                </a:solidFill>
                <a:hlinkClick r:id="rId6"/>
              </a:rPr>
              <a:t>http://amnesia.pavelbers.com/Knigi</a:t>
            </a:r>
            <a:r>
              <a:rPr lang="ru-RU" sz="1600" b="1">
                <a:solidFill>
                  <a:srgbClr val="A50021"/>
                </a:solidFill>
              </a:rPr>
              <a:t> </a:t>
            </a:r>
            <a:endParaRPr lang="ru-RU" sz="1600" b="1">
              <a:solidFill>
                <a:srgbClr val="A50021"/>
              </a:solidFill>
              <a:hlinkClick r:id="rId7"/>
            </a:endParaRPr>
          </a:p>
          <a:p>
            <a:pPr marL="342900" indent="-342900"/>
            <a:r>
              <a:rPr lang="ru-RU" sz="1600" b="1">
                <a:solidFill>
                  <a:srgbClr val="A50021"/>
                </a:solidFill>
                <a:hlinkClick r:id="rId7"/>
              </a:rPr>
              <a:t>http://htmlbooks.narod.ru/books/carroll/z/alisa_zt.htm</a:t>
            </a:r>
            <a:endParaRPr lang="ru-RU" sz="1600" b="1">
              <a:solidFill>
                <a:srgbClr val="A50021"/>
              </a:solidFill>
              <a:hlinkClick r:id="rId8"/>
            </a:endParaRPr>
          </a:p>
          <a:p>
            <a:pPr marL="342900" indent="-342900"/>
            <a:r>
              <a:rPr lang="ru-RU" sz="1600" b="1">
                <a:solidFill>
                  <a:srgbClr val="A50021"/>
                </a:solidFill>
                <a:hlinkClick r:id="rId9"/>
              </a:rPr>
              <a:t>http://www.kniga.ru/books/</a:t>
            </a:r>
            <a:r>
              <a:rPr lang="ru-RU" sz="1600" b="1">
                <a:solidFill>
                  <a:srgbClr val="A50021"/>
                </a:solidFill>
              </a:rPr>
              <a:t> </a:t>
            </a:r>
            <a:endParaRPr lang="ru-RU" sz="1600" b="1">
              <a:solidFill>
                <a:srgbClr val="A50021"/>
              </a:solidFill>
              <a:hlinkClick r:id="rId10"/>
            </a:endParaRPr>
          </a:p>
          <a:p>
            <a:pPr marL="342900" indent="-342900"/>
            <a:r>
              <a:rPr lang="ru-RU" sz="1600" b="1">
                <a:solidFill>
                  <a:srgbClr val="A50021"/>
                </a:solidFill>
                <a:hlinkClick r:id="rId11"/>
              </a:rPr>
              <a:t>http://www.bookvoed.ru/searching_for_shop374185.html</a:t>
            </a:r>
            <a:endParaRPr lang="ru-RU" sz="1600" b="1">
              <a:solidFill>
                <a:srgbClr val="A50021"/>
              </a:solidFill>
              <a:hlinkClick r:id="rId12"/>
            </a:endParaRPr>
          </a:p>
          <a:p>
            <a:pPr marL="342900" indent="-342900"/>
            <a:r>
              <a:rPr lang="ru-RU" sz="1600" b="1">
                <a:solidFill>
                  <a:srgbClr val="A50021"/>
                </a:solidFill>
                <a:hlinkClick r:id="rId13"/>
              </a:rPr>
              <a:t>http://darjakaisa.ru/page/26/</a:t>
            </a:r>
            <a:endParaRPr lang="ru-RU" sz="1600" b="1">
              <a:solidFill>
                <a:srgbClr val="A50021"/>
              </a:solidFill>
              <a:hlinkClick r:id="rId14"/>
            </a:endParaRPr>
          </a:p>
          <a:p>
            <a:pPr marL="342900" indent="-342900"/>
            <a:r>
              <a:rPr lang="ru-RU" sz="1600" b="1">
                <a:solidFill>
                  <a:srgbClr val="A50021"/>
                </a:solidFill>
                <a:hlinkClick r:id="rId15"/>
              </a:rPr>
              <a:t>http://www.kniga.ru/children/87798</a:t>
            </a:r>
            <a:endParaRPr lang="ru-RU" sz="1600" b="1">
              <a:solidFill>
                <a:srgbClr val="A50021"/>
              </a:solidFill>
              <a:hlinkClick r:id="rId16"/>
            </a:endParaRPr>
          </a:p>
          <a:p>
            <a:pPr marL="342900" indent="-342900"/>
            <a:r>
              <a:rPr lang="ru-RU" sz="1600" b="1">
                <a:solidFill>
                  <a:srgbClr val="A50021"/>
                </a:solidFill>
                <a:hlinkClick r:id="rId16"/>
              </a:rPr>
              <a:t>http://family.booknik.ru/reviews/?id=27636</a:t>
            </a:r>
            <a:r>
              <a:rPr lang="ru-RU" sz="1600" b="1">
                <a:solidFill>
                  <a:srgbClr val="A50021"/>
                </a:solidFill>
              </a:rPr>
              <a:t> </a:t>
            </a:r>
          </a:p>
          <a:p>
            <a:pPr marL="342900" indent="-342900"/>
            <a:r>
              <a:rPr lang="ru-RU" sz="1600" b="1">
                <a:hlinkClick r:id="rId17"/>
              </a:rPr>
              <a:t>http://cityread.ru/page/1715/</a:t>
            </a:r>
            <a:endParaRPr lang="ru-RU" sz="1600" b="1"/>
          </a:p>
          <a:p>
            <a:pPr marL="342900" indent="-342900"/>
            <a:r>
              <a:rPr lang="ru-RU" sz="1600" b="1">
                <a:hlinkClick r:id="rId18"/>
              </a:rPr>
              <a:t>http://books.imhonet.ru/style/1/?tags=686t674t795</a:t>
            </a:r>
            <a:endParaRPr lang="ru-RU" sz="1600" b="1">
              <a:hlinkClick r:id="rId19"/>
            </a:endParaRPr>
          </a:p>
          <a:p>
            <a:pPr marL="342900" indent="-342900"/>
            <a:r>
              <a:rPr lang="ru-RU" sz="1600" b="1">
                <a:hlinkClick r:id="rId19"/>
              </a:rPr>
              <a:t>http://www.bookbazaar.ru/books-biblion/10332/116/5/</a:t>
            </a:r>
            <a:endParaRPr lang="ru-RU" sz="1600" b="1"/>
          </a:p>
          <a:p>
            <a:pPr marL="342900" indent="-342900"/>
            <a:r>
              <a:rPr lang="ru-RU" sz="1600" b="1">
                <a:hlinkClick r:id="rId20"/>
              </a:rPr>
              <a:t>http://bulgakov.lit-info.ru/shop/book/</a:t>
            </a:r>
            <a:r>
              <a:rPr lang="ru-RU" sz="1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3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5486400"/>
          </a:xfrm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219200" y="2743200"/>
            <a:ext cx="484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Анимационные картинки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143000" y="3276600"/>
            <a:ext cx="329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b="1">
                <a:hlinkClick r:id="rId3"/>
              </a:rPr>
              <a:t>http://fantasyflash.ru/anime/</a:t>
            </a:r>
            <a:r>
              <a:rPr lang="ru-RU" b="1"/>
              <a:t> 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143000" y="35814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>
                <a:hlinkClick r:id="rId4"/>
              </a:rPr>
              <a:t>http://myun.narod.ru/2/gif.html</a:t>
            </a:r>
          </a:p>
          <a:p>
            <a:pPr algn="ctr">
              <a:tabLst>
                <a:tab pos="457200" algn="l"/>
              </a:tabLst>
            </a:pPr>
            <a:r>
              <a:rPr lang="ru-RU" b="1">
                <a:hlinkClick r:id="rId4"/>
              </a:rPr>
              <a:t>http://myun.narod.ru/2/gif.html</a:t>
            </a:r>
            <a:r>
              <a:rPr lang="ru-RU"/>
              <a:t> 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3200400" y="1828800"/>
            <a:ext cx="1476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Рамка 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066800" y="2514600"/>
            <a:ext cx="715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hlinkClick r:id="rId5"/>
              </a:rPr>
              <a:t>http://www.art-apple.ru/thumbnails.php?album=search&amp;search</a:t>
            </a:r>
            <a:r>
              <a:rPr lang="ru-RU"/>
              <a:t>  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066800" y="4038600"/>
            <a:ext cx="5397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Картинки из мультфильмов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219200" y="4572000"/>
            <a:ext cx="594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hlinkClick r:id="rId6"/>
              </a:rPr>
              <a:t>http://www.afisha.ru/personalpage/</a:t>
            </a:r>
            <a:r>
              <a:rPr lang="ru-RU" b="1"/>
              <a:t> </a:t>
            </a:r>
          </a:p>
          <a:p>
            <a:r>
              <a:rPr lang="ru-RU" b="1">
                <a:hlinkClick r:id="rId7"/>
              </a:rPr>
              <a:t>http://market.liveinternet.ru/?id=10709&amp;vendor=5728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normal_fa93946d1272ef29a1b8754c29ebb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943600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93189" name="Picture 5" descr="people0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95600"/>
            <a:ext cx="3000375" cy="2076450"/>
          </a:xfrm>
          <a:prstGeom prst="rect">
            <a:avLst/>
          </a:prstGeom>
          <a:noFill/>
        </p:spPr>
      </p:pic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8229600" cy="2819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5394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Страна</a:t>
            </a:r>
          </a:p>
          <a:p>
            <a:pPr algn="ctr"/>
            <a:r>
              <a:rPr lang="ru-RU" sz="3600" b="1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Вообразилия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idx="1"/>
          </p:nvPr>
        </p:nvSpPr>
        <p:spPr>
          <a:xfrm>
            <a:off x="214282" y="357166"/>
            <a:ext cx="8501122" cy="5815034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ух   ох   ай   он   уж   ил   да   не   ты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нас    нос    вот    два    три    как    раз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шути   бери   стол   пари   один    отец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почти   умеет   класс   самый   пошёл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будет   такой   смотри   третий   потому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b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возьму    первый    десять    всегда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согласных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          РЛДПНРМВКБШДЖЧЗ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Скороговорка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Водовоз вёз воду из-под водопровода.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   </a:t>
            </a:r>
            <a:r>
              <a:rPr lang="ru-RU" sz="4000" dirty="0" smtClean="0"/>
              <a:t>У </a:t>
            </a:r>
            <a:r>
              <a:rPr lang="ru-RU" sz="4000" dirty="0" smtClean="0"/>
              <a:t>четырех </a:t>
            </a:r>
            <a:r>
              <a:rPr lang="ru-RU" sz="4000" dirty="0" smtClean="0"/>
              <a:t>черепашек   </a:t>
            </a:r>
          </a:p>
          <a:p>
            <a:r>
              <a:rPr lang="ru-RU" sz="4000" dirty="0" smtClean="0"/>
              <a:t>            четыре      </a:t>
            </a:r>
            <a:r>
              <a:rPr lang="ru-RU" sz="4000" dirty="0" err="1" smtClean="0"/>
              <a:t>черепашонка</a:t>
            </a:r>
            <a:r>
              <a:rPr lang="ru-RU" sz="4000" dirty="0" smtClean="0"/>
              <a:t>.</a:t>
            </a:r>
            <a:endParaRPr lang="ru-RU" sz="4000" dirty="0" smtClean="0"/>
          </a:p>
          <a:p>
            <a:endParaRPr lang="ru-RU" dirty="0" smtClean="0"/>
          </a:p>
        </p:txBody>
      </p:sp>
      <p:pic>
        <p:nvPicPr>
          <p:cNvPr id="1026" name="Picture 2" descr="Скороговорка на букву 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2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286000"/>
            <a:ext cx="3238500" cy="3886200"/>
          </a:xfrm>
          <a:noFill/>
          <a:ln w="63500">
            <a:solidFill>
              <a:srgbClr val="CC9900"/>
            </a:solidFill>
          </a:ln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724400" y="2209800"/>
            <a:ext cx="37338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CC9900"/>
                </a:solidFill>
                <a:latin typeface="Arial Black" pitchFamily="34" charset="0"/>
              </a:rPr>
              <a:t>поэт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 b="1">
              <a:solidFill>
                <a:srgbClr val="CC9900"/>
              </a:solidFill>
              <a:latin typeface="Arial Black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CC9900"/>
                </a:solidFill>
                <a:latin typeface="Arial Black" pitchFamily="34" charset="0"/>
              </a:rPr>
              <a:t>писатель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3200" b="1">
              <a:solidFill>
                <a:srgbClr val="CC9900"/>
              </a:solidFill>
              <a:latin typeface="Arial Black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CC9900"/>
                </a:solidFill>
                <a:latin typeface="Arial Black" pitchFamily="34" charset="0"/>
              </a:rPr>
              <a:t>драматург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3200" b="1">
              <a:solidFill>
                <a:srgbClr val="CC9900"/>
              </a:solidFill>
              <a:latin typeface="Arial Black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solidFill>
                  <a:srgbClr val="CC9900"/>
                </a:solidFill>
                <a:latin typeface="Arial Black" pitchFamily="34" charset="0"/>
              </a:rPr>
              <a:t>переводчик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28600" y="76200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6600CC"/>
                </a:solidFill>
                <a:latin typeface="Arial Black" pitchFamily="34" charset="0"/>
              </a:rPr>
              <a:t>Борис Владимирович Заходер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285720" y="990600"/>
            <a:ext cx="3857652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75"/>
              </a:avLst>
            </a:prstTxWarp>
          </a:bodyPr>
          <a:lstStyle/>
          <a:p>
            <a:pPr algn="ctr">
              <a:buNone/>
            </a:pPr>
            <a:r>
              <a:rPr lang="ru-RU" sz="36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Impact"/>
              </a:rPr>
              <a:t>Песнища</a:t>
            </a: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 </a:t>
            </a:r>
          </a:p>
          <a:p>
            <a:pPr algn="ctr">
              <a:buNone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Impact"/>
              </a:rPr>
              <a:t>про лучший</a:t>
            </a:r>
          </a:p>
          <a:p>
            <a:pPr algn="ctr">
              <a:buNone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 </a:t>
            </a: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Impact"/>
              </a:rPr>
              <a:t>подарок</a:t>
            </a:r>
            <a:endParaRPr lang="ru-RU" sz="3600" kern="10" dirty="0">
              <a:ln w="9525">
                <a:solidFill>
                  <a:srgbClr val="CC99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1687" name="Picture 7" descr="29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429000"/>
            <a:ext cx="3810000" cy="2971800"/>
          </a:xfrm>
          <a:noFill/>
          <a:ln w="63500">
            <a:solidFill>
              <a:srgbClr val="CC9900"/>
            </a:solidFill>
          </a:ln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4343400" y="914400"/>
            <a:ext cx="4800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</a:rPr>
              <a:t>Лучший подарок ,</a:t>
            </a:r>
          </a:p>
          <a:p>
            <a:r>
              <a:rPr lang="ru-RU" sz="3600" b="1">
                <a:solidFill>
                  <a:srgbClr val="6600CC"/>
                </a:solidFill>
              </a:rPr>
              <a:t>по-моему, МЁД!</a:t>
            </a:r>
          </a:p>
          <a:p>
            <a:r>
              <a:rPr lang="ru-RU" sz="3600" b="1">
                <a:solidFill>
                  <a:srgbClr val="6600CC"/>
                </a:solidFill>
              </a:rPr>
              <a:t>Это и Ослик сразу 			поймёт!</a:t>
            </a:r>
          </a:p>
          <a:p>
            <a:r>
              <a:rPr lang="ru-RU" sz="3600" b="1">
                <a:solidFill>
                  <a:srgbClr val="6600CC"/>
                </a:solidFill>
              </a:rPr>
              <a:t>Даже немножечко – </a:t>
            </a:r>
          </a:p>
          <a:p>
            <a:r>
              <a:rPr lang="ru-RU" sz="3600" b="1">
                <a:solidFill>
                  <a:srgbClr val="6600CC"/>
                </a:solidFill>
              </a:rPr>
              <a:t>Чайная ложечка – </a:t>
            </a:r>
          </a:p>
          <a:p>
            <a:r>
              <a:rPr lang="ru-RU" sz="3600" b="1">
                <a:solidFill>
                  <a:srgbClr val="6600CC"/>
                </a:solidFill>
              </a:rPr>
              <a:t>Это уже хорошо!</a:t>
            </a:r>
          </a:p>
          <a:p>
            <a:r>
              <a:rPr lang="ru-RU" sz="3600" b="1">
                <a:solidFill>
                  <a:srgbClr val="6600CC"/>
                </a:solidFill>
              </a:rPr>
              <a:t>Ну, а тем более – </a:t>
            </a:r>
          </a:p>
          <a:p>
            <a:r>
              <a:rPr lang="ru-RU" sz="3600" b="1">
                <a:solidFill>
                  <a:srgbClr val="6600CC"/>
                </a:solidFill>
              </a:rPr>
              <a:t>ПОЛНЫЙ ГОРШОК!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30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914400"/>
            <a:ext cx="3143250" cy="2182813"/>
          </a:xfrm>
          <a:noFill/>
          <a:ln w="63500">
            <a:solidFill>
              <a:srgbClr val="CC9900"/>
            </a:solidFill>
          </a:ln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81000" y="762000"/>
            <a:ext cx="6934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</a:rPr>
              <a:t>Конец </a:t>
            </a:r>
          </a:p>
          <a:p>
            <a:r>
              <a:rPr lang="ru-RU" sz="3600" b="1">
                <a:solidFill>
                  <a:srgbClr val="6600CC"/>
                </a:solidFill>
              </a:rPr>
              <a:t>твоим страданиям,</a:t>
            </a:r>
          </a:p>
          <a:p>
            <a:r>
              <a:rPr lang="ru-RU" sz="3600" b="1">
                <a:solidFill>
                  <a:srgbClr val="6600CC"/>
                </a:solidFill>
              </a:rPr>
              <a:t>И разочарованиям,</a:t>
            </a:r>
          </a:p>
          <a:p>
            <a:r>
              <a:rPr lang="ru-RU" sz="3600" b="1">
                <a:solidFill>
                  <a:srgbClr val="6600CC"/>
                </a:solidFill>
              </a:rPr>
              <a:t>Мучениям, терзаниям</a:t>
            </a:r>
          </a:p>
          <a:p>
            <a:r>
              <a:rPr lang="ru-RU" sz="3600" b="1">
                <a:solidFill>
                  <a:srgbClr val="6600CC"/>
                </a:solidFill>
              </a:rPr>
              <a:t>Обидам и невзгодам,</a:t>
            </a:r>
          </a:p>
          <a:p>
            <a:r>
              <a:rPr lang="ru-RU" sz="3600" b="1">
                <a:solidFill>
                  <a:srgbClr val="6600CC"/>
                </a:solidFill>
              </a:rPr>
              <a:t>Когда тебе</a:t>
            </a:r>
          </a:p>
          <a:p>
            <a:r>
              <a:rPr lang="ru-RU" sz="3600" b="1">
                <a:solidFill>
                  <a:srgbClr val="6600CC"/>
                </a:solidFill>
              </a:rPr>
              <a:t>(Или ему)</a:t>
            </a:r>
          </a:p>
          <a:p>
            <a:r>
              <a:rPr lang="ru-RU" sz="3600" b="1">
                <a:solidFill>
                  <a:srgbClr val="6600CC"/>
                </a:solidFill>
              </a:rPr>
              <a:t>Когда… (Ну, всё равно кому!)</a:t>
            </a:r>
          </a:p>
          <a:p>
            <a:r>
              <a:rPr lang="ru-RU" sz="3600" b="1">
                <a:solidFill>
                  <a:srgbClr val="6600CC"/>
                </a:solidFill>
              </a:rPr>
              <a:t>Подарят в День Рождения</a:t>
            </a:r>
          </a:p>
          <a:p>
            <a:r>
              <a:rPr lang="ru-RU" sz="3600" b="1">
                <a:solidFill>
                  <a:srgbClr val="6600CC"/>
                </a:solidFill>
              </a:rPr>
              <a:t>Горшочек с мёдом!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5" name="Picture 9" descr="7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2857496"/>
            <a:ext cx="1905000" cy="1847850"/>
          </a:xfrm>
          <a:noFill/>
          <a:ln w="63500">
            <a:solidFill>
              <a:srgbClr val="CC9900"/>
            </a:solidFill>
          </a:ln>
        </p:spPr>
      </p:pic>
      <p:pic>
        <p:nvPicPr>
          <p:cNvPr id="75786" name="Picture 10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15200" y="838200"/>
            <a:ext cx="1525588" cy="2185988"/>
          </a:xfrm>
          <a:noFill/>
          <a:ln w="63500">
            <a:solidFill>
              <a:srgbClr val="CC9900"/>
            </a:solidFill>
          </a:ln>
        </p:spPr>
      </p:pic>
      <p:pic>
        <p:nvPicPr>
          <p:cNvPr id="75788" name="Picture 12" descr="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2844" y="928670"/>
            <a:ext cx="1600200" cy="2187575"/>
          </a:xfrm>
          <a:noFill/>
          <a:ln w="63500">
            <a:solidFill>
              <a:srgbClr val="CC9900"/>
            </a:solidFill>
          </a:ln>
        </p:spPr>
      </p:pic>
      <p:pic>
        <p:nvPicPr>
          <p:cNvPr id="75787" name="Picture 11" descr="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643306" y="571480"/>
            <a:ext cx="1676400" cy="2187575"/>
          </a:xfrm>
          <a:noFill/>
          <a:ln w="63500">
            <a:solidFill>
              <a:srgbClr val="CC9900"/>
            </a:solidFill>
          </a:ln>
        </p:spPr>
      </p:pic>
      <p:pic>
        <p:nvPicPr>
          <p:cNvPr id="75789" name="Picture 13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0"/>
            <a:ext cx="1592263" cy="2185988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0" name="Picture 14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642918"/>
            <a:ext cx="1524000" cy="2187575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1" name="Picture 15" descr="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200400"/>
            <a:ext cx="1512888" cy="2209800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2" name="Picture 16" descr="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200400"/>
            <a:ext cx="1600200" cy="2187575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3" name="Picture 17" descr="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3200400"/>
            <a:ext cx="1524000" cy="2209800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4" name="Picture 18" descr="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200400"/>
            <a:ext cx="1450975" cy="2185988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5" name="Picture 19" descr="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419600"/>
            <a:ext cx="1600200" cy="2185988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6" name="Picture 20" descr="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4419600"/>
            <a:ext cx="1458913" cy="2187575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7" name="Picture 21" descr="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3800" y="4419600"/>
            <a:ext cx="1712913" cy="2262188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8" name="Picture 22" descr="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4419600"/>
            <a:ext cx="1500188" cy="2185988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799" name="Picture 23" descr="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2600" y="4419600"/>
            <a:ext cx="1676400" cy="2209800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803" name="Picture 27" descr="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77000" y="838200"/>
            <a:ext cx="1600200" cy="2185988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804" name="Picture 28" descr="1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00232" y="714356"/>
            <a:ext cx="1577975" cy="2187575"/>
          </a:xfrm>
          <a:prstGeom prst="rect">
            <a:avLst/>
          </a:prstGeom>
          <a:noFill/>
          <a:ln w="63500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75807" name="песенка Винни -Пух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</p:spPr>
      </p:pic>
      <p:pic>
        <p:nvPicPr>
          <p:cNvPr id="75808" name="песенка Винни -Пух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5200" y="228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54972" fill="hold"/>
                                        <p:tgtEl>
                                          <p:spTgt spid="758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807"/>
                </p:tgtEl>
              </p:cMediaNode>
            </p:audio>
            <p:audio>
              <p:cMediaNode vol="90000" showWhenStopped="0">
                <p:cTn id="1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80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13</TotalTime>
  <Words>238</Words>
  <Application>Microsoft Office PowerPoint</Application>
  <PresentationFormat>Экран (4:3)</PresentationFormat>
  <Paragraphs>89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Тема3</vt:lpstr>
      <vt:lpstr>Урок литературного чтения  Весёлые стихи Б.Заходера  «Два и три», «Песенка-азбука» </vt:lpstr>
      <vt:lpstr>Слайд 2</vt:lpstr>
      <vt:lpstr>Слайд 3</vt:lpstr>
      <vt:lpstr>Чтение согласных </vt:lpstr>
      <vt:lpstr>Скороговорка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Весёлые стихи Б.Заходера  «Два и три», «Песенка-азбука» </dc:title>
  <dc:creator>Admin</dc:creator>
  <cp:lastModifiedBy>Admin</cp:lastModifiedBy>
  <cp:revision>2</cp:revision>
  <dcterms:created xsi:type="dcterms:W3CDTF">2015-03-02T09:45:24Z</dcterms:created>
  <dcterms:modified xsi:type="dcterms:W3CDTF">2015-03-02T09:58:39Z</dcterms:modified>
</cp:coreProperties>
</file>