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7" r:id="rId2"/>
    <p:sldId id="260" r:id="rId3"/>
    <p:sldId id="279" r:id="rId4"/>
    <p:sldId id="300" r:id="rId5"/>
    <p:sldId id="29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2"/>
    </p:embeddedFont>
    <p:embeddedFont>
      <p:font typeface="Roboto Slab" pitchFamily="2" charset="0"/>
      <p:regular r:id="rId33"/>
      <p:bold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299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26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pos="3923" userDrawn="1">
          <p15:clr>
            <a:srgbClr val="A4A3A4"/>
          </p15:clr>
        </p15:guide>
        <p15:guide id="11" orient="horz" pos="1938" userDrawn="1">
          <p15:clr>
            <a:srgbClr val="A4A3A4"/>
          </p15:clr>
        </p15:guide>
        <p15:guide id="12" pos="4218" userDrawn="1">
          <p15:clr>
            <a:srgbClr val="A4A3A4"/>
          </p15:clr>
        </p15:guide>
        <p15:guide id="13" pos="453" userDrawn="1">
          <p15:clr>
            <a:srgbClr val="A4A3A4"/>
          </p15:clr>
        </p15:guide>
        <p15:guide id="14" pos="53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A6"/>
    <a:srgbClr val="F2DE00"/>
    <a:srgbClr val="F2CA00"/>
    <a:srgbClr val="572001"/>
    <a:srgbClr val="6E2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1" autoAdjust="0"/>
    <p:restoredTop sz="96353" autoAdjust="0"/>
  </p:normalViewPr>
  <p:slideViewPr>
    <p:cSldViewPr snapToGrid="0" showGuides="1">
      <p:cViewPr>
        <p:scale>
          <a:sx n="100" d="100"/>
          <a:sy n="100" d="100"/>
        </p:scale>
        <p:origin x="618" y="678"/>
      </p:cViewPr>
      <p:guideLst>
        <p:guide orient="horz" pos="237"/>
        <p:guide pos="5534"/>
        <p:guide orient="horz" pos="3003"/>
        <p:guide pos="2993"/>
        <p:guide pos="2767"/>
        <p:guide pos="226"/>
        <p:guide pos="1837"/>
        <p:guide pos="2064"/>
        <p:guide pos="3674"/>
        <p:guide pos="3923"/>
        <p:guide orient="horz" pos="1938"/>
        <p:guide pos="4218"/>
        <p:guide pos="453"/>
        <p:guide pos="5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0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5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5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6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2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2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7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7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8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4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9A6-A7C6-4281-A39F-5DC6615D86C6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19137" y="889218"/>
            <a:ext cx="3673476" cy="3365064"/>
            <a:chOff x="719137" y="1402199"/>
            <a:chExt cx="3673476" cy="3365064"/>
          </a:xfrm>
        </p:grpSpPr>
        <p:sp>
          <p:nvSpPr>
            <p:cNvPr id="5" name="TextBox 4"/>
            <p:cNvSpPr txBox="1"/>
            <p:nvPr/>
          </p:nvSpPr>
          <p:spPr>
            <a:xfrm>
              <a:off x="719138" y="1402199"/>
              <a:ext cx="3673475" cy="23391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3800" b="1" dirty="0" smtClean="0">
                  <a:solidFill>
                    <a:srgbClr val="5300A6"/>
                  </a:solidFill>
                </a:rPr>
                <a:t>Кейс-метод </a:t>
              </a:r>
              <a:r>
                <a:rPr lang="en-US" sz="3800" b="1" dirty="0" smtClean="0">
                  <a:solidFill>
                    <a:srgbClr val="5300A6"/>
                  </a:solidFill>
                </a:rPr>
                <a:t/>
              </a:r>
              <a:br>
                <a:rPr lang="en-US" sz="3800" b="1" dirty="0" smtClean="0">
                  <a:solidFill>
                    <a:srgbClr val="5300A6"/>
                  </a:solidFill>
                </a:rPr>
              </a:br>
              <a:r>
                <a:rPr lang="ru-RU" sz="3800" b="1" dirty="0" smtClean="0">
                  <a:solidFill>
                    <a:srgbClr val="5300A6"/>
                  </a:solidFill>
                </a:rPr>
                <a:t>в </a:t>
              </a:r>
              <a:r>
                <a:rPr lang="ru-RU" sz="3800" b="1" dirty="0">
                  <a:solidFill>
                    <a:srgbClr val="5300A6"/>
                  </a:solidFill>
                </a:rPr>
                <a:t>практике школьного образования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7" y="4074766"/>
              <a:ext cx="3673475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Татьяна Владимировна</a:t>
              </a:r>
            </a:p>
            <a:p>
              <a:pPr>
                <a:lnSpc>
                  <a:spcPct val="125000"/>
                </a:lnSpc>
              </a:pPr>
              <a:r>
                <a:rPr lang="ru-RU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Кагукина 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19137" y="4008091"/>
              <a:ext cx="2784474" cy="0"/>
            </a:xfrm>
            <a:prstGeom prst="line">
              <a:avLst/>
            </a:prstGeom>
            <a:ln w="19050" cap="rnd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16" y="609600"/>
            <a:ext cx="3369747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259425"/>
            <a:ext cx="661511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5300A6"/>
                </a:solidFill>
              </a:rPr>
              <a:t>Методические особенности</a:t>
            </a:r>
            <a:endParaRPr lang="ru-RU" sz="2600" dirty="0">
              <a:solidFill>
                <a:srgbClr val="5300A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7" y="845373"/>
            <a:ext cx="1836000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Моделирование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777" y="2265099"/>
            <a:ext cx="1836000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Синтез</a:t>
            </a:r>
            <a:endParaRPr lang="ru-RU" sz="1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6613" y="846461"/>
            <a:ext cx="1836000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Ролевая система</a:t>
            </a:r>
            <a:endParaRPr lang="ru-RU" sz="1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54449" y="847811"/>
            <a:ext cx="1836000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Интерактивная </a:t>
            </a:r>
            <a:r>
              <a:rPr lang="ru-RU" sz="1400" dirty="0">
                <a:latin typeface="+mj-lt"/>
              </a:rPr>
              <a:t>игровая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6613" y="2265099"/>
            <a:ext cx="1836000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Проблемное </a:t>
            </a:r>
            <a:r>
              <a:rPr lang="ru-RU" sz="1400" dirty="0">
                <a:latin typeface="+mj-lt"/>
              </a:rPr>
              <a:t>обучение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6613" y="3687263"/>
            <a:ext cx="1836000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Мысленный </a:t>
            </a:r>
            <a:r>
              <a:rPr lang="ru-RU" sz="1400" dirty="0">
                <a:latin typeface="+mj-lt"/>
              </a:rPr>
              <a:t>эксперимент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54449" y="2265099"/>
            <a:ext cx="1836000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Дискуссия</a:t>
            </a:r>
            <a:endParaRPr lang="ru-RU" sz="1400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4449" y="3687263"/>
            <a:ext cx="1836000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Методы </a:t>
            </a:r>
            <a:r>
              <a:rPr lang="ru-RU" sz="1400" dirty="0">
                <a:latin typeface="+mj-lt"/>
              </a:rPr>
              <a:t>контроля </a:t>
            </a:r>
            <a:r>
              <a:rPr lang="ru-RU" sz="1400" dirty="0" smtClean="0">
                <a:latin typeface="+mj-lt"/>
              </a:rPr>
              <a:t>и </a:t>
            </a:r>
            <a:r>
              <a:rPr lang="ru-RU" sz="1400" dirty="0">
                <a:latin typeface="+mj-lt"/>
              </a:rPr>
              <a:t>самоконтроля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49225" y="847811"/>
            <a:ext cx="1836000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Анализ</a:t>
            </a:r>
            <a:endParaRPr lang="ru-RU" sz="1400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9225" y="2265099"/>
            <a:ext cx="1836000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Мозговая 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атака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59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268950"/>
            <a:ext cx="770572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600" b="1" dirty="0">
                <a:solidFill>
                  <a:srgbClr val="5300A6"/>
                </a:solidFill>
              </a:rPr>
              <a:t>Классификация </a:t>
            </a:r>
            <a:r>
              <a:rPr lang="ru-RU" sz="2600" b="1" dirty="0" smtClean="0">
                <a:solidFill>
                  <a:srgbClr val="5300A6"/>
                </a:solidFill>
              </a:rPr>
              <a:t>кейсов</a:t>
            </a:r>
            <a:endParaRPr lang="ru-RU" sz="2600" dirty="0">
              <a:solidFill>
                <a:srgbClr val="5300A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2224278"/>
            <a:ext cx="255746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00" dirty="0" smtClean="0">
                <a:latin typeface="+mj-lt"/>
              </a:rPr>
              <a:t>Практические 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кейсы</a:t>
            </a:r>
            <a:endParaRPr lang="ru-RU" sz="18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6600" y="2224278"/>
            <a:ext cx="255746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00" dirty="0" smtClean="0">
                <a:latin typeface="+mj-lt"/>
              </a:rPr>
              <a:t>Обучающие 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кейсы</a:t>
            </a:r>
            <a:endParaRPr lang="ru-RU" sz="18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7763" y="2224278"/>
            <a:ext cx="255746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00" dirty="0" smtClean="0">
                <a:latin typeface="+mj-lt"/>
              </a:rPr>
              <a:t>Научно-исследовательские </a:t>
            </a:r>
            <a:r>
              <a:rPr lang="ru-RU" sz="1800" dirty="0">
                <a:latin typeface="+mj-lt"/>
              </a:rPr>
              <a:t>кейсы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46" y="1018607"/>
            <a:ext cx="856119" cy="8561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80" y="1018606"/>
            <a:ext cx="954902" cy="856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70" y="1018606"/>
            <a:ext cx="889047" cy="8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7" y="252413"/>
            <a:ext cx="661511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5300A6"/>
                </a:solidFill>
              </a:rPr>
              <a:t>Типология кейсов</a:t>
            </a:r>
            <a:endParaRPr lang="ru-RU" sz="2600" dirty="0">
              <a:solidFill>
                <a:srgbClr val="5300A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137" y="904816"/>
            <a:ext cx="29367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b="1" dirty="0" smtClean="0"/>
              <a:t>Тип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78757" y="904816"/>
            <a:ext cx="101322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b="1" dirty="0" smtClean="0"/>
              <a:t>Содержание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9137" y="1652603"/>
            <a:ext cx="1547813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Практический кейс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78757" y="1652603"/>
            <a:ext cx="1770549" cy="21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Жизненные ситуации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8775" y="1428750"/>
            <a:ext cx="8426450" cy="0"/>
          </a:xfrm>
          <a:prstGeom prst="line">
            <a:avLst/>
          </a:prstGeom>
          <a:ln>
            <a:solidFill>
              <a:srgbClr val="5300A6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66377" y="904816"/>
            <a:ext cx="120385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b="1" dirty="0"/>
              <a:t>Цель </a:t>
            </a:r>
            <a:r>
              <a:rPr lang="ru-RU" sz="1200" b="1" dirty="0" smtClean="0"/>
              <a:t>создания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96075" y="904816"/>
            <a:ext cx="201510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b="1" dirty="0"/>
              <a:t>Основная обучающая, </a:t>
            </a:r>
            <a:endParaRPr lang="ru-RU" sz="1200" b="1" dirty="0" smtClean="0"/>
          </a:p>
          <a:p>
            <a:r>
              <a:rPr lang="ru-RU" sz="1200" b="1" dirty="0" smtClean="0"/>
              <a:t>образовательная задача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66377" y="1652603"/>
            <a:ext cx="1770549" cy="443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Познание, понимание жизни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15165" y="1652603"/>
            <a:ext cx="1770549" cy="21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Тренинг поведения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9137" y="2510545"/>
            <a:ext cx="1547813" cy="21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Обучающий кейс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78757" y="2510545"/>
            <a:ext cx="1770549" cy="443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Учебные (условные) ситуации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66377" y="2510545"/>
            <a:ext cx="1770549" cy="674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Понимание типичных характеристик ситуации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15165" y="2510545"/>
            <a:ext cx="1770549" cy="21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Анализ, осмысливание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9137" y="3599320"/>
            <a:ext cx="154781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Научно-исследовательский кейс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78757" y="3599320"/>
            <a:ext cx="1770549" cy="443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Исследовательские ситуации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66377" y="3599320"/>
            <a:ext cx="1770549" cy="443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Создание моделей ситуаций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715165" y="3599320"/>
            <a:ext cx="1770549" cy="443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Исследование, проектирование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8933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268950"/>
            <a:ext cx="6615113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5300A6"/>
                </a:solidFill>
              </a:rPr>
              <a:t>Информационные источники содержания кейсов</a:t>
            </a:r>
            <a:endParaRPr lang="ru-RU" sz="2600" dirty="0">
              <a:solidFill>
                <a:srgbClr val="5300A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475" y="2191363"/>
            <a:ext cx="255746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latin typeface="+mj-lt"/>
              </a:rPr>
              <a:t>Художественная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и </a:t>
            </a:r>
            <a:r>
              <a:rPr lang="ru-RU" sz="1600" dirty="0">
                <a:latin typeface="+mj-lt"/>
              </a:rPr>
              <a:t>публицистическая </a:t>
            </a:r>
            <a:r>
              <a:rPr lang="ru-RU" sz="1600" dirty="0" smtClean="0">
                <a:latin typeface="+mj-lt"/>
              </a:rPr>
              <a:t>литература</a:t>
            </a:r>
            <a:endParaRPr lang="ru-RU" sz="16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0300" y="2167741"/>
            <a:ext cx="255746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latin typeface="+mj-lt"/>
              </a:rPr>
              <a:t>Статистические материалы</a:t>
            </a:r>
            <a:endParaRPr lang="ru-RU" sz="16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9138" y="4028599"/>
            <a:ext cx="255746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latin typeface="+mj-lt"/>
              </a:rPr>
              <a:t>Анализ </a:t>
            </a:r>
            <a:r>
              <a:rPr lang="ru-RU" sz="1600" dirty="0">
                <a:latin typeface="+mj-lt"/>
              </a:rPr>
              <a:t>научных статей, монографий и научных </a:t>
            </a:r>
            <a:r>
              <a:rPr lang="ru-RU" sz="1600" dirty="0" smtClean="0">
                <a:latin typeface="+mj-lt"/>
              </a:rPr>
              <a:t>отчётов</a:t>
            </a:r>
            <a:endParaRPr lang="ru-RU" sz="16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7912" y="4028599"/>
            <a:ext cx="255746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latin typeface="+mj-lt"/>
              </a:rPr>
              <a:t>Интернет-ресурсы</a:t>
            </a:r>
            <a:endParaRPr lang="ru-RU" sz="16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284890"/>
            <a:ext cx="871538" cy="714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12" y="1273101"/>
            <a:ext cx="709613" cy="714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12" y="3180577"/>
            <a:ext cx="766763" cy="714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180576"/>
            <a:ext cx="1023938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259425"/>
            <a:ext cx="661511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5300A6"/>
                </a:solidFill>
              </a:rPr>
              <a:t>Требования, предъявляемые к </a:t>
            </a:r>
            <a:r>
              <a:rPr lang="ru-RU" sz="2600" b="1" dirty="0" smtClean="0">
                <a:solidFill>
                  <a:srgbClr val="5300A6"/>
                </a:solidFill>
              </a:rPr>
              <a:t>кейсу:</a:t>
            </a:r>
            <a:endParaRPr lang="ru-RU" sz="2600" dirty="0">
              <a:solidFill>
                <a:srgbClr val="5300A6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19138" y="888778"/>
            <a:ext cx="4033838" cy="540000"/>
            <a:chOff x="358775" y="933212"/>
            <a:chExt cx="4033838" cy="540000"/>
          </a:xfrm>
        </p:grpSpPr>
        <p:sp>
          <p:nvSpPr>
            <p:cNvPr id="14" name="Овал 13"/>
            <p:cNvSpPr/>
            <p:nvPr/>
          </p:nvSpPr>
          <p:spPr>
            <a:xfrm>
              <a:off x="358775" y="93321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98775" y="987768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Соответствовать </a:t>
              </a:r>
              <a:r>
                <a:rPr lang="ru-RU" sz="1400" dirty="0"/>
                <a:t>чётко поставленной цели </a:t>
              </a:r>
              <a:r>
                <a:rPr lang="ru-RU" sz="1400" dirty="0" smtClean="0"/>
                <a:t>создания.</a:t>
              </a:r>
              <a:endParaRPr lang="ru-RU" sz="14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19138" y="1725238"/>
            <a:ext cx="5113338" cy="540000"/>
            <a:chOff x="358775" y="1784678"/>
            <a:chExt cx="5113338" cy="540000"/>
          </a:xfrm>
        </p:grpSpPr>
        <p:sp>
          <p:nvSpPr>
            <p:cNvPr id="16" name="Овал 15"/>
            <p:cNvSpPr/>
            <p:nvPr/>
          </p:nvSpPr>
          <p:spPr>
            <a:xfrm>
              <a:off x="358775" y="1784678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98775" y="1839234"/>
              <a:ext cx="45733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Иметь </a:t>
              </a:r>
              <a:r>
                <a:rPr lang="ru-RU" sz="1400" dirty="0"/>
                <a:t>уровень трудности в соответствии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с </a:t>
              </a:r>
              <a:r>
                <a:rPr lang="ru-RU" sz="1400" dirty="0"/>
                <a:t>возможностями </a:t>
              </a:r>
              <a:r>
                <a:rPr lang="ru-RU" sz="1400" dirty="0" smtClean="0"/>
                <a:t>учащихся.</a:t>
              </a:r>
              <a:endParaRPr lang="ru-RU" sz="1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19138" y="2561698"/>
            <a:ext cx="6003924" cy="540000"/>
            <a:chOff x="358775" y="2536575"/>
            <a:chExt cx="6003924" cy="540000"/>
          </a:xfrm>
        </p:grpSpPr>
        <p:sp>
          <p:nvSpPr>
            <p:cNvPr id="18" name="Овал 17"/>
            <p:cNvSpPr/>
            <p:nvPr/>
          </p:nvSpPr>
          <p:spPr>
            <a:xfrm>
              <a:off x="358775" y="2536575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4" y="2703400"/>
              <a:ext cx="5463925" cy="21544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Быть </a:t>
              </a:r>
              <a:r>
                <a:rPr lang="ru-RU" sz="1400" dirty="0"/>
                <a:t>актуальным на сегодняшний </a:t>
              </a:r>
              <a:r>
                <a:rPr lang="ru-RU" sz="1400" dirty="0" smtClean="0"/>
                <a:t>день.</a:t>
              </a:r>
              <a:endParaRPr lang="ru-RU" sz="14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19138" y="3398158"/>
            <a:ext cx="5473700" cy="540000"/>
            <a:chOff x="358775" y="3754064"/>
            <a:chExt cx="5473700" cy="540000"/>
          </a:xfrm>
        </p:grpSpPr>
        <p:sp>
          <p:nvSpPr>
            <p:cNvPr id="22" name="Овал 21"/>
            <p:cNvSpPr/>
            <p:nvPr/>
          </p:nvSpPr>
          <p:spPr>
            <a:xfrm>
              <a:off x="358775" y="375406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98775" y="3808620"/>
              <a:ext cx="4933700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Быть </a:t>
              </a:r>
              <a:r>
                <a:rPr lang="ru-RU" sz="1400" dirty="0"/>
                <a:t>ориентированным на коллективную выработку </a:t>
              </a:r>
              <a:r>
                <a:rPr lang="ru-RU" sz="1400" dirty="0" smtClean="0"/>
                <a:t>решений.</a:t>
              </a:r>
              <a:endParaRPr lang="ru-RU" sz="14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19138" y="4234619"/>
            <a:ext cx="5473700" cy="540000"/>
            <a:chOff x="358775" y="3754064"/>
            <a:chExt cx="5473700" cy="540000"/>
          </a:xfrm>
        </p:grpSpPr>
        <p:sp>
          <p:nvSpPr>
            <p:cNvPr id="21" name="Овал 20"/>
            <p:cNvSpPr/>
            <p:nvPr/>
          </p:nvSpPr>
          <p:spPr>
            <a:xfrm>
              <a:off x="358775" y="375406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5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98775" y="3808620"/>
              <a:ext cx="4933700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Иметь </a:t>
              </a:r>
              <a:r>
                <a:rPr lang="ru-RU" sz="1400" dirty="0"/>
                <a:t>несколько решений, многоальтернативность решений, чем провоцировать </a:t>
              </a:r>
              <a:r>
                <a:rPr lang="ru-RU" sz="1400" dirty="0" smtClean="0"/>
                <a:t>дискуссию.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6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259425"/>
            <a:ext cx="6615113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5300A6"/>
                </a:solidFill>
              </a:rPr>
              <a:t>Привлекательность </a:t>
            </a:r>
            <a:r>
              <a:rPr lang="ru-RU" sz="2600" b="1" dirty="0" smtClean="0">
                <a:solidFill>
                  <a:srgbClr val="5300A6"/>
                </a:solidFill>
              </a:rPr>
              <a:t>кейса составляют:</a:t>
            </a:r>
            <a:endParaRPr lang="ru-RU" sz="2600" dirty="0">
              <a:solidFill>
                <a:srgbClr val="5300A6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19138" y="1307878"/>
            <a:ext cx="5113338" cy="540000"/>
            <a:chOff x="358775" y="933212"/>
            <a:chExt cx="5113338" cy="540000"/>
          </a:xfrm>
        </p:grpSpPr>
        <p:sp>
          <p:nvSpPr>
            <p:cNvPr id="14" name="Овал 13"/>
            <p:cNvSpPr/>
            <p:nvPr/>
          </p:nvSpPr>
          <p:spPr>
            <a:xfrm>
              <a:off x="358775" y="93321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98775" y="1100037"/>
              <a:ext cx="4573338" cy="21544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Понятность </a:t>
              </a:r>
              <a:r>
                <a:rPr lang="ru-RU" sz="1400" dirty="0"/>
                <a:t>и точность языка </a:t>
              </a:r>
              <a:r>
                <a:rPr lang="ru-RU" sz="1400" dirty="0" smtClean="0"/>
                <a:t>изложения.</a:t>
              </a:r>
              <a:endParaRPr lang="ru-RU" sz="14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19138" y="2144338"/>
            <a:ext cx="5113338" cy="540000"/>
            <a:chOff x="358775" y="1784678"/>
            <a:chExt cx="5113338" cy="540000"/>
          </a:xfrm>
        </p:grpSpPr>
        <p:sp>
          <p:nvSpPr>
            <p:cNvPr id="16" name="Овал 15"/>
            <p:cNvSpPr/>
            <p:nvPr/>
          </p:nvSpPr>
          <p:spPr>
            <a:xfrm>
              <a:off x="358775" y="1784678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98775" y="1951503"/>
              <a:ext cx="4573338" cy="21544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Чёткость </a:t>
              </a:r>
              <a:r>
                <a:rPr lang="ru-RU" sz="1400" dirty="0"/>
                <a:t>деления на </a:t>
              </a:r>
              <a:r>
                <a:rPr lang="ru-RU" sz="1400" dirty="0" smtClean="0"/>
                <a:t>параграфы.</a:t>
              </a:r>
              <a:endParaRPr lang="ru-RU" sz="1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19138" y="2980798"/>
            <a:ext cx="6003924" cy="540000"/>
            <a:chOff x="358775" y="2536575"/>
            <a:chExt cx="6003924" cy="540000"/>
          </a:xfrm>
        </p:grpSpPr>
        <p:sp>
          <p:nvSpPr>
            <p:cNvPr id="18" name="Овал 17"/>
            <p:cNvSpPr/>
            <p:nvPr/>
          </p:nvSpPr>
          <p:spPr>
            <a:xfrm>
              <a:off x="358775" y="2536575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4" y="2703400"/>
              <a:ext cx="5463925" cy="21544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Использование </a:t>
              </a:r>
              <a:r>
                <a:rPr lang="ru-RU" sz="1400" dirty="0"/>
                <a:t>интересной </a:t>
              </a:r>
              <a:r>
                <a:rPr lang="ru-RU" sz="1400" dirty="0" smtClean="0"/>
                <a:t>завязки.</a:t>
              </a:r>
              <a:endParaRPr lang="ru-RU" sz="14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19138" y="3817258"/>
            <a:ext cx="5473700" cy="540000"/>
            <a:chOff x="358775" y="3754064"/>
            <a:chExt cx="5473700" cy="540000"/>
          </a:xfrm>
        </p:grpSpPr>
        <p:sp>
          <p:nvSpPr>
            <p:cNvPr id="22" name="Овал 21"/>
            <p:cNvSpPr/>
            <p:nvPr/>
          </p:nvSpPr>
          <p:spPr>
            <a:xfrm>
              <a:off x="358775" y="375406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98775" y="3808620"/>
              <a:ext cx="4933700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Наличие </a:t>
              </a:r>
              <a:r>
                <a:rPr lang="ru-RU" sz="1400" dirty="0"/>
                <a:t>необходимых примеров и живых </a:t>
              </a:r>
              <a:r>
                <a:rPr lang="ru-RU" sz="1400" dirty="0" smtClean="0"/>
                <a:t>иллюстраций.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57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259425"/>
            <a:ext cx="661511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rgbClr val="5300A6"/>
                </a:solidFill>
              </a:rPr>
              <a:t>Необходимо обратить внимание на описание:</a:t>
            </a:r>
            <a:endParaRPr lang="ru-RU" sz="2800" dirty="0">
              <a:solidFill>
                <a:srgbClr val="5300A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9137" y="1347331"/>
            <a:ext cx="5113337" cy="1180162"/>
            <a:chOff x="719137" y="1397576"/>
            <a:chExt cx="5113337" cy="118016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9137" y="1769825"/>
              <a:ext cx="5113337" cy="8079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 smtClean="0"/>
                <a:t>Значимые данные </a:t>
              </a:r>
              <a:r>
                <a:rPr lang="ru-RU" sz="1400" dirty="0"/>
                <a:t>об окружающих (внешних) факторах, название </a:t>
              </a:r>
              <a:r>
                <a:rPr lang="ru-RU" sz="1400" dirty="0" smtClean="0"/>
                <a:t>кейса, </a:t>
              </a:r>
              <a:r>
                <a:rPr lang="ru-RU" sz="1400" dirty="0"/>
                <a:t>авторство, место действия, имена и должности главных </a:t>
              </a:r>
              <a:r>
                <a:rPr lang="ru-RU" sz="1400" dirty="0" smtClean="0"/>
                <a:t>персонажей.</a:t>
              </a:r>
              <a:endParaRPr lang="ru-RU" sz="14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9137" y="1397576"/>
              <a:ext cx="403225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Контекста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19137" y="2885575"/>
            <a:ext cx="5113337" cy="889891"/>
            <a:chOff x="719137" y="2771775"/>
            <a:chExt cx="5113337" cy="88989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9137" y="3144024"/>
              <a:ext cx="5113337" cy="51764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 smtClean="0"/>
                <a:t>Это определённая </a:t>
              </a:r>
              <a:r>
                <a:rPr lang="ru-RU" sz="1400" dirty="0"/>
                <a:t>вещь, которая нас интересует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и </a:t>
              </a:r>
              <a:r>
                <a:rPr lang="ru-RU" sz="1400" dirty="0"/>
                <a:t>которая связана с главным вопросом </a:t>
              </a:r>
              <a:r>
                <a:rPr lang="ru-RU" sz="1400" dirty="0" smtClean="0"/>
                <a:t>исследования.</a:t>
              </a:r>
              <a:endParaRPr lang="ru-RU" sz="1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19137" y="2771775"/>
              <a:ext cx="403225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Случая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19137" y="4132651"/>
            <a:ext cx="5113337" cy="619689"/>
            <a:chOff x="719137" y="4215135"/>
            <a:chExt cx="5113337" cy="61968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9137" y="4587384"/>
              <a:ext cx="5113337" cy="2474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 smtClean="0"/>
                <a:t>Носит </a:t>
              </a:r>
              <a:r>
                <a:rPr lang="ru-RU" sz="1400" dirty="0"/>
                <a:t>скрытый </a:t>
              </a:r>
              <a:r>
                <a:rPr lang="ru-RU" sz="1400" dirty="0" smtClean="0"/>
                <a:t>характер.</a:t>
              </a:r>
              <a:endParaRPr lang="ru-RU" sz="14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19137" y="4215135"/>
              <a:ext cx="403225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Проблемы</a:t>
              </a:r>
              <a:endParaRPr lang="ru-RU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6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259425"/>
            <a:ext cx="661511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rgbClr val="5300A6"/>
                </a:solidFill>
              </a:rPr>
              <a:t>Необходимо обратить внимание на описание:</a:t>
            </a:r>
            <a:endParaRPr lang="ru-RU" sz="2800" dirty="0">
              <a:solidFill>
                <a:srgbClr val="5300A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9137" y="1347331"/>
            <a:ext cx="5113337" cy="889891"/>
            <a:chOff x="719137" y="1397576"/>
            <a:chExt cx="5113337" cy="88989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9137" y="1769825"/>
              <a:ext cx="5113337" cy="51764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 smtClean="0"/>
                <a:t>Объективная </a:t>
              </a:r>
              <a:r>
                <a:rPr lang="ru-RU" sz="1400" dirty="0"/>
                <a:t>информация </a:t>
              </a:r>
              <a:r>
                <a:rPr lang="ru-RU" sz="1400" dirty="0" smtClean="0"/>
                <a:t>— </a:t>
              </a:r>
              <a:r>
                <a:rPr lang="ru-RU" sz="1400" dirty="0"/>
                <a:t>статистика, отрывки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из </a:t>
              </a:r>
              <a:r>
                <a:rPr lang="ru-RU" sz="1400" dirty="0"/>
                <a:t>документов, фото и пр.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9137" y="1397576"/>
              <a:ext cx="403225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Фактов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19137" y="2599825"/>
            <a:ext cx="5113337" cy="888994"/>
            <a:chOff x="719137" y="2771775"/>
            <a:chExt cx="5113337" cy="88899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9137" y="3144024"/>
              <a:ext cx="5113337" cy="51674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 smtClean="0"/>
                <a:t>Вариативная </a:t>
              </a:r>
              <a:r>
                <a:rPr lang="ru-RU" sz="1400" dirty="0"/>
                <a:t>часть кейса, которая может содержать комментарии, вопросы, ответы, </a:t>
              </a:r>
              <a:r>
                <a:rPr lang="ru-RU" sz="1400" dirty="0" smtClean="0"/>
                <a:t>фото.</a:t>
              </a:r>
              <a:endParaRPr lang="ru-RU" sz="1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19137" y="2771775"/>
              <a:ext cx="403225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Материалов </a:t>
              </a:r>
              <a:r>
                <a:rPr lang="ru-RU" sz="1800" dirty="0">
                  <a:latin typeface="+mj-lt"/>
                </a:rPr>
                <a:t>для решения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5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835677"/>
            <a:ext cx="66151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rgbClr val="F2DE00"/>
                </a:solidFill>
              </a:rPr>
              <a:t>Структура </a:t>
            </a:r>
            <a:r>
              <a:rPr lang="ru-RU" sz="2800" b="1" dirty="0" smtClean="0">
                <a:solidFill>
                  <a:srgbClr val="F2DE00"/>
                </a:solidFill>
              </a:rPr>
              <a:t>кейса:</a:t>
            </a:r>
            <a:endParaRPr lang="ru-RU" sz="2600" dirty="0">
              <a:solidFill>
                <a:srgbClr val="F2DE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9138" y="1673355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138" y="1727911"/>
            <a:ext cx="4573338" cy="430887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Предисловие (вводная часть, введение</a:t>
            </a:r>
            <a:r>
              <a:rPr lang="ru-RU" sz="1400" dirty="0">
                <a:solidFill>
                  <a:schemeClr val="bg1"/>
                </a:solidFill>
              </a:rPr>
              <a:t>)</a:t>
            </a:r>
            <a:r>
              <a:rPr lang="ru-RU" sz="1400" dirty="0" smtClean="0">
                <a:solidFill>
                  <a:schemeClr val="bg1"/>
                </a:solidFill>
              </a:rPr>
              <a:t> — даёт </a:t>
            </a:r>
            <a:r>
              <a:rPr lang="ru-RU" sz="1400" dirty="0">
                <a:solidFill>
                  <a:schemeClr val="bg1"/>
                </a:solidFill>
              </a:rPr>
              <a:t>общую информацию о </a:t>
            </a:r>
            <a:r>
              <a:rPr lang="ru-RU" sz="1400" dirty="0" smtClean="0">
                <a:solidFill>
                  <a:schemeClr val="bg1"/>
                </a:solidFill>
              </a:rPr>
              <a:t>кейсе.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9138" y="272059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138" y="2775146"/>
            <a:ext cx="4573338" cy="430887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Основная часть </a:t>
            </a:r>
            <a:r>
              <a:rPr lang="ru-RU" sz="1400" dirty="0" smtClean="0">
                <a:solidFill>
                  <a:schemeClr val="bg1"/>
                </a:solidFill>
              </a:rPr>
              <a:t>— </a:t>
            </a:r>
            <a:r>
              <a:rPr lang="ru-RU" sz="1400" dirty="0">
                <a:solidFill>
                  <a:schemeClr val="bg1"/>
                </a:solidFill>
              </a:rPr>
              <a:t>контекст, случай, проблема, факты и решения.</a:t>
            </a:r>
          </a:p>
        </p:txBody>
      </p:sp>
      <p:sp>
        <p:nvSpPr>
          <p:cNvPr id="18" name="Овал 17"/>
          <p:cNvSpPr/>
          <p:nvPr/>
        </p:nvSpPr>
        <p:spPr>
          <a:xfrm>
            <a:off x="719138" y="3767824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9137" y="3823598"/>
            <a:ext cx="5463925" cy="430887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Послесловие (материалы </a:t>
            </a:r>
            <a:r>
              <a:rPr lang="ru-RU" sz="1400" dirty="0">
                <a:solidFill>
                  <a:schemeClr val="bg1"/>
                </a:solidFill>
              </a:rPr>
              <a:t>для </a:t>
            </a:r>
            <a:r>
              <a:rPr lang="ru-RU" sz="1400" dirty="0" smtClean="0">
                <a:solidFill>
                  <a:schemeClr val="bg1"/>
                </a:solidFill>
              </a:rPr>
              <a:t>решения) — завершающая </a:t>
            </a:r>
            <a:r>
              <a:rPr lang="ru-RU" sz="1400" dirty="0">
                <a:solidFill>
                  <a:schemeClr val="bg1"/>
                </a:solidFill>
              </a:rPr>
              <a:t>часть </a:t>
            </a:r>
            <a:r>
              <a:rPr lang="ru-RU" sz="1400" dirty="0" smtClean="0">
                <a:solidFill>
                  <a:schemeClr val="bg1"/>
                </a:solidFill>
              </a:rPr>
              <a:t>кейса, </a:t>
            </a:r>
            <a:r>
              <a:rPr lang="ru-RU" sz="1400" dirty="0">
                <a:solidFill>
                  <a:schemeClr val="bg1"/>
                </a:solidFill>
              </a:rPr>
              <a:t>имеет вариативный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17427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9" y="259425"/>
            <a:ext cx="49768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rgbClr val="5300A6"/>
                </a:solidFill>
              </a:rPr>
              <a:t>Технологическая схема создания </a:t>
            </a:r>
            <a:r>
              <a:rPr lang="ru-RU" sz="2800" b="1" dirty="0" smtClean="0">
                <a:solidFill>
                  <a:srgbClr val="5300A6"/>
                </a:solidFill>
              </a:rPr>
              <a:t>кейса:</a:t>
            </a:r>
            <a:endParaRPr lang="ru-RU" sz="2600" dirty="0">
              <a:solidFill>
                <a:srgbClr val="5300A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139" y="1196856"/>
            <a:ext cx="3673474" cy="366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400" dirty="0"/>
              <a:t>Определение того раздела курса, которому посвящена ситуация, описывающая проблему. 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Формулирование </a:t>
            </a:r>
            <a:r>
              <a:rPr lang="ru-RU" sz="1400" dirty="0"/>
              <a:t>образовательных целей и задач, решаемых в процессе работы над </a:t>
            </a:r>
            <a:r>
              <a:rPr lang="ru-RU" sz="1400" dirty="0" smtClean="0"/>
              <a:t>кейсом. </a:t>
            </a:r>
            <a:endParaRPr lang="ru-RU" sz="1400" dirty="0"/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Определение </a:t>
            </a:r>
            <a:r>
              <a:rPr lang="ru-RU" sz="1400" dirty="0"/>
              <a:t>проблемы ситуации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создание обобщенной модели. 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Поиск </a:t>
            </a:r>
            <a:r>
              <a:rPr lang="ru-RU" sz="1400" dirty="0"/>
              <a:t>аналога обобщенной модели ситуации в реальной жизни, образовании или науке. 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Определение </a:t>
            </a:r>
            <a:r>
              <a:rPr lang="ru-RU" sz="1400" dirty="0"/>
              <a:t>источников и методов сбора информации</a:t>
            </a:r>
            <a:r>
              <a:rPr lang="ru-RU" sz="1400" dirty="0" smtClean="0"/>
              <a:t>.</a:t>
            </a:r>
            <a:endParaRPr lang="ru-RU" sz="1400" dirty="0"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51388" y="1196856"/>
            <a:ext cx="3673474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400" dirty="0" smtClean="0"/>
              <a:t>Выбор </a:t>
            </a:r>
            <a:r>
              <a:rPr lang="ru-RU" sz="1400" dirty="0"/>
              <a:t>техник работы с </a:t>
            </a:r>
            <a:r>
              <a:rPr lang="ru-RU" sz="1400" dirty="0" smtClean="0"/>
              <a:t>кейсом. </a:t>
            </a:r>
            <a:endParaRPr lang="ru-RU" sz="1400" dirty="0"/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Определение </a:t>
            </a:r>
            <a:r>
              <a:rPr lang="ru-RU" sz="1400" dirty="0"/>
              <a:t>желаемого результата по работе учащихся с данным </a:t>
            </a:r>
            <a:r>
              <a:rPr lang="ru-RU" sz="1400" dirty="0" smtClean="0"/>
              <a:t>кейсом. </a:t>
            </a:r>
            <a:endParaRPr lang="ru-RU" sz="1400" dirty="0"/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Создание </a:t>
            </a:r>
            <a:r>
              <a:rPr lang="ru-RU" sz="1400" dirty="0"/>
              <a:t>заданной модели. 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Апробация </a:t>
            </a:r>
            <a:r>
              <a:rPr lang="ru-RU" sz="1400" dirty="0"/>
              <a:t>в процессе обучения. </a:t>
            </a:r>
            <a:endParaRPr lang="ru-RU" sz="1400" dirty="0"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8775" y="1196856"/>
            <a:ext cx="360364" cy="3447098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1.</a:t>
            </a: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2.</a:t>
            </a: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3.</a:t>
            </a: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4.</a:t>
            </a: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5.</a:t>
            </a:r>
            <a:endParaRPr lang="ru-RU" sz="1400" b="1" dirty="0">
              <a:solidFill>
                <a:srgbClr val="5300A6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92613" y="1196856"/>
            <a:ext cx="360364" cy="1723549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6.</a:t>
            </a: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7.</a:t>
            </a: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8.</a:t>
            </a: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12153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28137" y="1083186"/>
            <a:ext cx="5104337" cy="2977129"/>
            <a:chOff x="728137" y="1143801"/>
            <a:chExt cx="5104337" cy="2977129"/>
          </a:xfrm>
        </p:grpSpPr>
        <p:sp>
          <p:nvSpPr>
            <p:cNvPr id="18" name="TextBox 17"/>
            <p:cNvSpPr txBox="1"/>
            <p:nvPr/>
          </p:nvSpPr>
          <p:spPr>
            <a:xfrm>
              <a:off x="728137" y="1143801"/>
              <a:ext cx="4392613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600" b="1" dirty="0">
                  <a:solidFill>
                    <a:srgbClr val="F2DE00"/>
                  </a:solidFill>
                  <a:latin typeface="+mj-lt"/>
                </a:rPr>
                <a:t>Метод кейсов</a:t>
              </a:r>
              <a:r>
                <a:rPr lang="ru-RU" sz="2600" dirty="0">
                  <a:solidFill>
                    <a:srgbClr val="F2DE00"/>
                  </a:solidFill>
                  <a:latin typeface="+mj-lt"/>
                </a:rPr>
                <a:t> — 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29723" y="1658717"/>
              <a:ext cx="5102751" cy="24622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Aft>
                  <a:spcPts val="0"/>
                </a:spcAft>
              </a:pPr>
              <a:r>
                <a:rPr lang="ru-RU" sz="1600" kern="150" dirty="0">
                  <a:solidFill>
                    <a:schemeClr val="bg1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метод обучения, использующий описание реальных экономических, социальных и бизнес-ситуаций. Обучающиеся должны исследовать ситуацию, разобраться в сути проблем, предложить возможные решения и выбрать лучшее из них. Кейсы основываются на реальном фактическом материале или же приближены </a:t>
              </a:r>
              <a:r>
                <a:rPr lang="ru-RU" sz="1600" kern="150" dirty="0" smtClean="0">
                  <a:solidFill>
                    <a:schemeClr val="bg1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/>
              </a:r>
              <a:br>
                <a:rPr lang="ru-RU" sz="1600" kern="150" dirty="0" smtClean="0">
                  <a:solidFill>
                    <a:schemeClr val="bg1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</a:br>
              <a:r>
                <a:rPr lang="ru-RU" sz="1600" kern="150" dirty="0" smtClean="0">
                  <a:solidFill>
                    <a:schemeClr val="bg1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к </a:t>
              </a:r>
              <a:r>
                <a:rPr lang="ru-RU" sz="1600" kern="150" dirty="0">
                  <a:solidFill>
                    <a:schemeClr val="bg1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реальной ситуации.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58775" y="1131750"/>
            <a:ext cx="18000" cy="2880000"/>
          </a:xfrm>
          <a:prstGeom prst="rect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1434199"/>
            <a:ext cx="2197100" cy="22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9" y="259425"/>
            <a:ext cx="770572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rgbClr val="5300A6"/>
                </a:solidFill>
              </a:rPr>
              <a:t>Модель деятельности в режиме </a:t>
            </a:r>
            <a:r>
              <a:rPr lang="ru-RU" sz="2800" b="1" dirty="0" smtClean="0">
                <a:solidFill>
                  <a:srgbClr val="5300A6"/>
                </a:solidFill>
              </a:rPr>
              <a:t/>
            </a:r>
            <a:br>
              <a:rPr lang="ru-RU" sz="2800" b="1" dirty="0" smtClean="0">
                <a:solidFill>
                  <a:srgbClr val="5300A6"/>
                </a:solidFill>
              </a:rPr>
            </a:br>
            <a:r>
              <a:rPr lang="ru-RU" sz="2800" b="1" dirty="0" smtClean="0">
                <a:solidFill>
                  <a:srgbClr val="5300A6"/>
                </a:solidFill>
              </a:rPr>
              <a:t>кейс-метода </a:t>
            </a:r>
            <a:r>
              <a:rPr lang="ru-RU" sz="2800" b="1" dirty="0">
                <a:solidFill>
                  <a:srgbClr val="5300A6"/>
                </a:solidFill>
              </a:rPr>
              <a:t>(кейс-технология)</a:t>
            </a:r>
            <a:endParaRPr lang="ru-RU" sz="2600" dirty="0">
              <a:solidFill>
                <a:srgbClr val="5300A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139" y="1196856"/>
            <a:ext cx="3673474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400" dirty="0"/>
              <a:t>Преподаватель подбирает, готовит  учебную задачу, отражающую практическую </a:t>
            </a:r>
            <a:r>
              <a:rPr lang="ru-RU" sz="1400" dirty="0" smtClean="0"/>
              <a:t>ситуацию</a:t>
            </a:r>
            <a:r>
              <a:rPr lang="en-US" sz="1400" dirty="0"/>
              <a:t>.</a:t>
            </a:r>
            <a:endParaRPr lang="ru-RU" sz="1400" dirty="0"/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Преподаватель </a:t>
            </a:r>
            <a:r>
              <a:rPr lang="ru-RU" sz="1400" dirty="0"/>
              <a:t>готовит кейс.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Учащиеся </a:t>
            </a:r>
            <a:r>
              <a:rPr lang="ru-RU" sz="1400" dirty="0"/>
              <a:t>предварительно прочитывают и изучают кейс, привлекая к этому самые различные источники информации, анализируют материал.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Групповое </a:t>
            </a:r>
            <a:r>
              <a:rPr lang="ru-RU" sz="1400" dirty="0"/>
              <a:t>обсуждение содержания кейса. 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Выработка </a:t>
            </a:r>
            <a:r>
              <a:rPr lang="ru-RU" sz="1400" dirty="0"/>
              <a:t>нескольких решений.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51388" y="1196856"/>
            <a:ext cx="3673474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Презентация учащимися принятых решений.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Преподаватель </a:t>
            </a:r>
            <a:r>
              <a:rPr lang="ru-RU" sz="1400" dirty="0"/>
              <a:t>генерирует вопросы, фиксирует ответы, поддерживает дискуссию в группе, помогает правильно оценить презентуемые решения.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Преподаватель </a:t>
            </a:r>
            <a:r>
              <a:rPr lang="ru-RU" sz="1400" dirty="0"/>
              <a:t>и учащиеся подводят итоги, делают выводы,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выбирают </a:t>
            </a:r>
            <a:r>
              <a:rPr lang="ru-RU" sz="1400" dirty="0"/>
              <a:t>наиболее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оптимальное</a:t>
            </a:r>
            <a:r>
              <a:rPr lang="ru-RU" sz="1400" dirty="0"/>
              <a:t>, эффективное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решение </a:t>
            </a:r>
            <a:r>
              <a:rPr lang="ru-RU" sz="1400" dirty="0"/>
              <a:t>(возможно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несколько </a:t>
            </a:r>
            <a:r>
              <a:rPr lang="ru-RU" sz="1400" dirty="0"/>
              <a:t>решений).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7675" y="1196856"/>
            <a:ext cx="271464" cy="3231654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•</a:t>
            </a: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•</a:t>
            </a: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•</a:t>
            </a: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endParaRPr lang="ru-RU" sz="1400" b="1" dirty="0">
              <a:solidFill>
                <a:srgbClr val="5300A6"/>
              </a:solidFill>
              <a:effectLst/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  <a:effectLst/>
              </a:rPr>
              <a:t>•</a:t>
            </a:r>
          </a:p>
          <a:p>
            <a:pPr lvl="0" algn="r"/>
            <a:endParaRPr lang="ru-RU" sz="1400" b="1" dirty="0">
              <a:solidFill>
                <a:srgbClr val="5300A6"/>
              </a:solidFill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  <a:effectLst/>
            </a:endParaRPr>
          </a:p>
          <a:p>
            <a:pPr lvl="0" algn="r"/>
            <a:r>
              <a:rPr lang="ru-RU" sz="1400" b="1" dirty="0">
                <a:solidFill>
                  <a:srgbClr val="5300A6"/>
                </a:solidFill>
              </a:rPr>
              <a:t>•</a:t>
            </a:r>
            <a:endParaRPr lang="ru-RU" sz="1400" b="1" dirty="0">
              <a:solidFill>
                <a:srgbClr val="5300A6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1513" y="1196856"/>
            <a:ext cx="271464" cy="1938992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•</a:t>
            </a:r>
          </a:p>
          <a:p>
            <a:pPr lvl="0" algn="r"/>
            <a:endParaRPr lang="ru-RU" sz="1400" b="1" dirty="0">
              <a:solidFill>
                <a:srgbClr val="5300A6"/>
              </a:solidFill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r>
              <a:rPr lang="ru-RU" sz="1400" b="1" dirty="0" smtClean="0">
                <a:solidFill>
                  <a:srgbClr val="5300A6"/>
                </a:solidFill>
              </a:rPr>
              <a:t>•</a:t>
            </a:r>
          </a:p>
          <a:p>
            <a:pPr lvl="0" algn="r"/>
            <a:endParaRPr lang="ru-RU" sz="1400" b="1" dirty="0">
              <a:solidFill>
                <a:srgbClr val="5300A6"/>
              </a:solidFill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endParaRPr lang="ru-RU" sz="1400" b="1" dirty="0">
              <a:solidFill>
                <a:srgbClr val="5300A6"/>
              </a:solidFill>
            </a:endParaRPr>
          </a:p>
          <a:p>
            <a:pPr lvl="0" algn="r"/>
            <a:endParaRPr lang="ru-RU" sz="1400" b="1" dirty="0" smtClean="0">
              <a:solidFill>
                <a:srgbClr val="5300A6"/>
              </a:solidFill>
            </a:endParaRPr>
          </a:p>
          <a:p>
            <a:pPr lvl="0" algn="r"/>
            <a:r>
              <a:rPr lang="ru-RU" sz="1400" b="1" dirty="0">
                <a:solidFill>
                  <a:srgbClr val="5300A6"/>
                </a:solidFill>
              </a:rPr>
              <a:t>•</a:t>
            </a:r>
            <a:endParaRPr lang="ru-RU" sz="1400" b="1" dirty="0" smtClean="0">
              <a:solidFill>
                <a:srgbClr val="5300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4444" y="1571476"/>
            <a:ext cx="6615113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600" b="1" dirty="0">
                <a:solidFill>
                  <a:srgbClr val="F2DE00"/>
                </a:solidFill>
              </a:rPr>
              <a:t>Подходы в организации образовательной </a:t>
            </a:r>
            <a:r>
              <a:rPr lang="ru-RU" sz="2600" b="1" dirty="0" smtClean="0">
                <a:solidFill>
                  <a:srgbClr val="F2DE00"/>
                </a:solidFill>
              </a:rPr>
              <a:t/>
            </a:r>
            <a:br>
              <a:rPr lang="ru-RU" sz="2600" b="1" dirty="0" smtClean="0">
                <a:solidFill>
                  <a:srgbClr val="F2DE00"/>
                </a:solidFill>
              </a:rPr>
            </a:br>
            <a:r>
              <a:rPr lang="ru-RU" sz="2600" b="1" dirty="0" smtClean="0">
                <a:solidFill>
                  <a:srgbClr val="F2DE00"/>
                </a:solidFill>
              </a:rPr>
              <a:t>деятельности </a:t>
            </a:r>
            <a:br>
              <a:rPr lang="ru-RU" sz="2600" b="1" dirty="0" smtClean="0">
                <a:solidFill>
                  <a:srgbClr val="F2DE00"/>
                </a:solidFill>
              </a:rPr>
            </a:br>
            <a:r>
              <a:rPr lang="ru-RU" sz="2600" b="1" dirty="0" smtClean="0">
                <a:solidFill>
                  <a:srgbClr val="F2DE00"/>
                </a:solidFill>
              </a:rPr>
              <a:t>при </a:t>
            </a:r>
            <a:r>
              <a:rPr lang="ru-RU" sz="2600" b="1" dirty="0">
                <a:solidFill>
                  <a:srgbClr val="F2DE00"/>
                </a:solidFill>
              </a:rPr>
              <a:t>использовании </a:t>
            </a:r>
            <a:r>
              <a:rPr lang="ru-RU" sz="2600" b="1" dirty="0" smtClean="0">
                <a:solidFill>
                  <a:srgbClr val="F2DE00"/>
                </a:solidFill>
              </a:rPr>
              <a:t/>
            </a:r>
            <a:br>
              <a:rPr lang="ru-RU" sz="2600" b="1" dirty="0" smtClean="0">
                <a:solidFill>
                  <a:srgbClr val="F2DE00"/>
                </a:solidFill>
              </a:rPr>
            </a:br>
            <a:r>
              <a:rPr lang="ru-RU" sz="2600" b="1" dirty="0" smtClean="0">
                <a:solidFill>
                  <a:srgbClr val="F2DE00"/>
                </a:solidFill>
              </a:rPr>
              <a:t>метода </a:t>
            </a:r>
            <a:r>
              <a:rPr lang="ru-RU" sz="2600" b="1" dirty="0">
                <a:solidFill>
                  <a:srgbClr val="F2DE00"/>
                </a:solidFill>
              </a:rPr>
              <a:t>кейсов</a:t>
            </a:r>
            <a:endParaRPr lang="ru-RU" sz="2600" dirty="0">
              <a:solidFill>
                <a:srgbClr val="F2D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6" y="1084773"/>
            <a:ext cx="403383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Создание </a:t>
            </a:r>
            <a:r>
              <a:rPr lang="ru-RU" sz="1200" b="1" dirty="0" smtClean="0"/>
              <a:t>проблемной ситуации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8775" y="292715"/>
            <a:ext cx="40338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rgbClr val="5300A6"/>
                </a:solidFill>
                <a:latin typeface="+mj-lt"/>
              </a:rPr>
              <a:t>Обучающий </a:t>
            </a:r>
            <a:r>
              <a:rPr lang="ru-RU" sz="1800" dirty="0" smtClean="0">
                <a:solidFill>
                  <a:srgbClr val="5300A6"/>
                </a:solidFill>
                <a:latin typeface="+mj-lt"/>
              </a:rPr>
              <a:t>кейс</a:t>
            </a:r>
          </a:p>
          <a:p>
            <a:r>
              <a:rPr lang="en-US" sz="1800" dirty="0" smtClean="0">
                <a:solidFill>
                  <a:srgbClr val="5300A6"/>
                </a:solidFill>
                <a:latin typeface="+mj-lt"/>
              </a:rPr>
              <a:t>(</a:t>
            </a:r>
            <a:r>
              <a:rPr lang="en-US" sz="1800" dirty="0">
                <a:solidFill>
                  <a:srgbClr val="5300A6"/>
                </a:solidFill>
                <a:latin typeface="+mj-lt"/>
              </a:rPr>
              <a:t>Case-stated method</a:t>
            </a:r>
            <a:r>
              <a:rPr lang="en-US" sz="1800" dirty="0" smtClean="0">
                <a:solidFill>
                  <a:srgbClr val="5300A6"/>
                </a:solidFill>
                <a:latin typeface="+mj-lt"/>
              </a:rPr>
              <a:t>)</a:t>
            </a:r>
            <a:endParaRPr lang="ru-RU" sz="18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8775" y="1325956"/>
            <a:ext cx="40338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Преподаватель </a:t>
            </a:r>
            <a:r>
              <a:rPr lang="ru-RU" sz="1400" dirty="0" smtClean="0"/>
              <a:t>задаёт</a:t>
            </a:r>
            <a:r>
              <a:rPr lang="ru-RU" sz="1400" dirty="0"/>
              <a:t>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определяет проблему.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9107" y="2065913"/>
            <a:ext cx="40301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 smtClean="0"/>
              <a:t>Подготовка кейса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2866349"/>
            <a:ext cx="28083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Содержание кейса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8775" y="2296207"/>
            <a:ext cx="403383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Педагог готовит </a:t>
            </a:r>
            <a:r>
              <a:rPr lang="ru-RU" sz="1400" dirty="0" smtClean="0"/>
              <a:t>кейс.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3129640"/>
            <a:ext cx="403383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Кейс содержит </a:t>
            </a:r>
            <a:r>
              <a:rPr lang="ru-RU" sz="1400" dirty="0" smtClean="0"/>
              <a:t>2-3 </a:t>
            </a:r>
            <a:r>
              <a:rPr lang="ru-RU" sz="1400" dirty="0"/>
              <a:t>готовых варианта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решения </a:t>
            </a:r>
            <a:r>
              <a:rPr lang="ru-RU" sz="1400" dirty="0"/>
              <a:t>по рассматриваемой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проблеме.</a:t>
            </a:r>
            <a:endParaRPr lang="ru-RU" sz="1400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990849" y="347663"/>
            <a:ext cx="2200275" cy="551090"/>
          </a:xfrm>
          <a:prstGeom prst="wedgeRectCallout">
            <a:avLst>
              <a:gd name="adj1" fmla="val -54149"/>
              <a:gd name="adj2" fmla="val 21391"/>
            </a:avLst>
          </a:prstGeom>
          <a:solidFill>
            <a:schemeClr val="bg1">
              <a:lumMod val="85000"/>
            </a:schemeClr>
          </a:solidFill>
        </p:spPr>
        <p:txBody>
          <a:bodyPr wrap="square" lIns="180000" tIns="90000" rIns="180000" bIns="9000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Stated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установленный, зафиксированный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51388" y="1084773"/>
            <a:ext cx="36734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Выбор создание </a:t>
            </a:r>
            <a:r>
              <a:rPr lang="ru-RU" sz="1200" b="1" dirty="0" smtClean="0"/>
              <a:t> итогового </a:t>
            </a:r>
            <a:r>
              <a:rPr lang="ru-RU" sz="1200" b="1" dirty="0"/>
              <a:t>решения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751389" y="1325956"/>
            <a:ext cx="367347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Обучающимся предлагается высказать свои мнения. </a:t>
            </a:r>
            <a:r>
              <a:rPr lang="ru-RU" sz="1400" dirty="0" smtClean="0"/>
              <a:t>В </a:t>
            </a:r>
            <a:r>
              <a:rPr lang="ru-RU" sz="1400" dirty="0"/>
              <a:t>итоге </a:t>
            </a:r>
            <a:r>
              <a:rPr lang="ru-RU" sz="1400" dirty="0" smtClean="0"/>
              <a:t>педагог </a:t>
            </a:r>
            <a:r>
              <a:rPr lang="ru-RU" sz="1400" dirty="0"/>
              <a:t>сам выбирает и обосновывает вариант, комментируя точки зрения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0533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6" y="1084773"/>
            <a:ext cx="403383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Создание </a:t>
            </a:r>
            <a:r>
              <a:rPr lang="ru-RU" sz="1200" b="1" dirty="0" smtClean="0"/>
              <a:t>проблемной ситуации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8775" y="292715"/>
            <a:ext cx="40338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5300A6"/>
                </a:solidFill>
                <a:latin typeface="+mj-lt"/>
              </a:rPr>
              <a:t>Аналитический кейс</a:t>
            </a:r>
            <a:br>
              <a:rPr lang="ru-RU" sz="1800" dirty="0" smtClean="0">
                <a:solidFill>
                  <a:srgbClr val="5300A6"/>
                </a:solidFill>
                <a:latin typeface="+mj-lt"/>
              </a:rPr>
            </a:br>
            <a:r>
              <a:rPr lang="ru-RU" sz="1800" dirty="0" smtClean="0">
                <a:solidFill>
                  <a:srgbClr val="5300A6"/>
                </a:solidFill>
                <a:latin typeface="+mj-lt"/>
              </a:rPr>
              <a:t>(</a:t>
            </a:r>
            <a:r>
              <a:rPr lang="en-US" sz="1800" dirty="0">
                <a:solidFill>
                  <a:srgbClr val="5300A6"/>
                </a:solidFill>
                <a:latin typeface="+mj-lt"/>
              </a:rPr>
              <a:t>Case-incident method</a:t>
            </a:r>
            <a:r>
              <a:rPr lang="en-US" sz="1800" dirty="0" smtClean="0">
                <a:solidFill>
                  <a:srgbClr val="5300A6"/>
                </a:solidFill>
                <a:latin typeface="+mj-lt"/>
              </a:rPr>
              <a:t>)</a:t>
            </a:r>
            <a:endParaRPr lang="ru-RU" sz="18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8775" y="1325956"/>
            <a:ext cx="40338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Преподаватель </a:t>
            </a:r>
            <a:r>
              <a:rPr lang="ru-RU" sz="1400" dirty="0" smtClean="0"/>
              <a:t>задаёт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определяет проблему.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9107" y="2039111"/>
            <a:ext cx="40301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 smtClean="0"/>
              <a:t>Подготовка кейса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2793695"/>
            <a:ext cx="28083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Содержание кейса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8775" y="2269405"/>
            <a:ext cx="403383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Педагог готовит </a:t>
            </a:r>
            <a:r>
              <a:rPr lang="ru-RU" sz="1400" dirty="0" smtClean="0"/>
              <a:t>кейс.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3056986"/>
            <a:ext cx="403383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Кейс содержит несколько вариантов (3-4) решения </a:t>
            </a:r>
            <a:r>
              <a:rPr lang="ru-RU" sz="1400" dirty="0" smtClean="0"/>
              <a:t>и </a:t>
            </a:r>
            <a:r>
              <a:rPr lang="ru-RU" sz="1400" dirty="0"/>
              <a:t>некоторое количество инф. источников по рассматриваемой </a:t>
            </a:r>
            <a:r>
              <a:rPr lang="ru-RU" sz="1400" dirty="0" smtClean="0"/>
              <a:t>проблеме.</a:t>
            </a:r>
            <a:endParaRPr lang="ru-RU" sz="1400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276599" y="347663"/>
            <a:ext cx="3019425" cy="551090"/>
          </a:xfrm>
          <a:prstGeom prst="wedgeRectCallout">
            <a:avLst>
              <a:gd name="adj1" fmla="val -52494"/>
              <a:gd name="adj2" fmla="val 20095"/>
            </a:avLst>
          </a:prstGeom>
          <a:solidFill>
            <a:schemeClr val="bg1">
              <a:lumMod val="85000"/>
            </a:schemeClr>
          </a:solidFill>
        </p:spPr>
        <p:txBody>
          <a:bodyPr wrap="square" lIns="180000" tIns="90000" rIns="180000" bIns="9000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Incident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присущий, свойственный, связанный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51388" y="1084773"/>
            <a:ext cx="36734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Выбор создание </a:t>
            </a:r>
            <a:r>
              <a:rPr lang="ru-RU" sz="1200" b="1" dirty="0" smtClean="0"/>
              <a:t> итогового </a:t>
            </a:r>
            <a:r>
              <a:rPr lang="ru-RU" sz="1200" b="1" dirty="0"/>
              <a:t>решения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751389" y="1325956"/>
            <a:ext cx="367347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Обучающиеся должны выбрать вариант решения и обосновать его, опираясь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материалы готового </a:t>
            </a:r>
            <a:r>
              <a:rPr lang="ru-RU" sz="1400" dirty="0" smtClean="0"/>
              <a:t>кейса.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09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6" y="1084773"/>
            <a:ext cx="403383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Создание </a:t>
            </a:r>
            <a:r>
              <a:rPr lang="ru-RU" sz="1200" b="1" dirty="0" smtClean="0"/>
              <a:t>проблемной ситуации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8775" y="292715"/>
            <a:ext cx="40338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rgbClr val="5300A6"/>
                </a:solidFill>
                <a:latin typeface="+mj-lt"/>
              </a:rPr>
              <a:t>Эвристический </a:t>
            </a:r>
            <a:r>
              <a:rPr lang="ru-RU" sz="1800" dirty="0" smtClean="0">
                <a:solidFill>
                  <a:srgbClr val="5300A6"/>
                </a:solidFill>
                <a:latin typeface="+mj-lt"/>
              </a:rPr>
              <a:t>кейс </a:t>
            </a:r>
            <a:br>
              <a:rPr lang="ru-RU" sz="1800" dirty="0" smtClean="0">
                <a:solidFill>
                  <a:srgbClr val="5300A6"/>
                </a:solidFill>
                <a:latin typeface="+mj-lt"/>
              </a:rPr>
            </a:br>
            <a:r>
              <a:rPr lang="en-US" sz="1800" dirty="0" smtClean="0">
                <a:solidFill>
                  <a:srgbClr val="5300A6"/>
                </a:solidFill>
                <a:latin typeface="+mj-lt"/>
              </a:rPr>
              <a:t>(</a:t>
            </a:r>
            <a:r>
              <a:rPr lang="en-US" sz="1800" dirty="0">
                <a:solidFill>
                  <a:srgbClr val="5300A6"/>
                </a:solidFill>
                <a:latin typeface="+mj-lt"/>
              </a:rPr>
              <a:t>Case-problem method</a:t>
            </a:r>
            <a:r>
              <a:rPr lang="en-US" sz="1800" dirty="0" smtClean="0">
                <a:solidFill>
                  <a:srgbClr val="5300A6"/>
                </a:solidFill>
                <a:latin typeface="+mj-lt"/>
              </a:rPr>
              <a:t>)</a:t>
            </a:r>
            <a:endParaRPr lang="ru-RU" sz="18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8775" y="1325956"/>
            <a:ext cx="403383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Преподаватель определяет проблему </a:t>
            </a:r>
            <a:r>
              <a:rPr lang="ru-RU" sz="1400" dirty="0" smtClean="0"/>
              <a:t>в общих </a:t>
            </a:r>
            <a:r>
              <a:rPr lang="ru-RU" sz="1400" dirty="0"/>
              <a:t>чертах, обучающиеся конкретизируют проблему (для младших школьников конкретизацию проблемы может также осуществить преподаватель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9107" y="2609463"/>
            <a:ext cx="40301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 smtClean="0"/>
              <a:t>Подготовка кейса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3712198"/>
            <a:ext cx="28083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Содержание кейса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8775" y="2839757"/>
            <a:ext cx="403383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Преподаватель готовит начальный кейс. Обучающиеся его </a:t>
            </a:r>
            <a:r>
              <a:rPr lang="ru-RU" sz="1400" dirty="0" smtClean="0"/>
              <a:t>дополняют </a:t>
            </a:r>
            <a:br>
              <a:rPr lang="ru-RU" sz="1400" dirty="0" smtClean="0"/>
            </a:br>
            <a:r>
              <a:rPr lang="ru-RU" sz="1400" dirty="0" smtClean="0"/>
              <a:t>при необходимости.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3975489"/>
            <a:ext cx="403383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Кейс содержит некоторое количество инф. источников по рассматриваемой проблеме, может содержать некоторые варианты решений, иллюстрирующие примеры и пр.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276600" y="347663"/>
            <a:ext cx="2009775" cy="551090"/>
          </a:xfrm>
          <a:prstGeom prst="wedgeRectCallout">
            <a:avLst>
              <a:gd name="adj1" fmla="val -53835"/>
              <a:gd name="adj2" fmla="val 20959"/>
            </a:avLst>
          </a:prstGeom>
          <a:solidFill>
            <a:schemeClr val="bg1">
              <a:lumMod val="85000"/>
            </a:schemeClr>
          </a:solidFill>
        </p:spPr>
        <p:txBody>
          <a:bodyPr wrap="square" lIns="180000" tIns="90000" rIns="180000" bIns="90000">
            <a:spAutoFit/>
          </a:bodyPr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—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проблема, </a:t>
            </a:r>
            <a:endParaRPr lang="ru-RU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проблемная ситуация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51388" y="1084773"/>
            <a:ext cx="36734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Выбор создание </a:t>
            </a:r>
            <a:r>
              <a:rPr lang="ru-RU" sz="1200" b="1" dirty="0" smtClean="0"/>
              <a:t> итогового </a:t>
            </a:r>
            <a:r>
              <a:rPr lang="ru-RU" sz="1200" b="1" dirty="0"/>
              <a:t>решения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751389" y="1325956"/>
            <a:ext cx="3673474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/>
              <a:t>Обучающиеся </a:t>
            </a:r>
            <a:r>
              <a:rPr lang="ru-RU" sz="1400" dirty="0"/>
              <a:t>должны выстроить собственное обоснованное решение, опираясь на материалы готового кейса.</a:t>
            </a:r>
          </a:p>
          <a:p>
            <a:r>
              <a:rPr lang="ru-RU" sz="1400" dirty="0"/>
              <a:t>Возможно, для обоснования своей точки </a:t>
            </a:r>
            <a:r>
              <a:rPr lang="ru-RU" sz="1400" dirty="0" smtClean="0"/>
              <a:t>зрения </a:t>
            </a:r>
            <a:r>
              <a:rPr lang="ru-RU" sz="1400" dirty="0"/>
              <a:t>обучающиеся дополняют кейс новой </a:t>
            </a:r>
            <a:r>
              <a:rPr lang="ru-RU" sz="1400" dirty="0" smtClean="0"/>
              <a:t>информацией.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887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6" y="1084773"/>
            <a:ext cx="403383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Создание </a:t>
            </a:r>
            <a:r>
              <a:rPr lang="ru-RU" sz="1200" b="1" dirty="0" smtClean="0"/>
              <a:t>проблемной ситуации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8775" y="292715"/>
            <a:ext cx="40338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rgbClr val="5300A6"/>
                </a:solidFill>
                <a:latin typeface="+mj-lt"/>
              </a:rPr>
              <a:t>Исследовательский кейс </a:t>
            </a:r>
            <a:r>
              <a:rPr lang="ru-RU" sz="1800" dirty="0" smtClean="0">
                <a:solidFill>
                  <a:srgbClr val="5300A6"/>
                </a:solidFill>
                <a:latin typeface="+mj-lt"/>
              </a:rPr>
              <a:t/>
            </a:r>
            <a:br>
              <a:rPr lang="ru-RU" sz="1800" dirty="0" smtClean="0">
                <a:solidFill>
                  <a:srgbClr val="5300A6"/>
                </a:solidFill>
                <a:latin typeface="+mj-lt"/>
              </a:rPr>
            </a:br>
            <a:r>
              <a:rPr lang="ru-RU" sz="1800" dirty="0" smtClean="0">
                <a:solidFill>
                  <a:srgbClr val="5300A6"/>
                </a:solidFill>
                <a:latin typeface="+mj-lt"/>
              </a:rPr>
              <a:t>(</a:t>
            </a:r>
            <a:r>
              <a:rPr lang="en-US" sz="1800" dirty="0">
                <a:solidFill>
                  <a:srgbClr val="5300A6"/>
                </a:solidFill>
                <a:latin typeface="+mj-lt"/>
              </a:rPr>
              <a:t>Case-study </a:t>
            </a:r>
            <a:r>
              <a:rPr lang="en-US" sz="1800" dirty="0" smtClean="0">
                <a:solidFill>
                  <a:srgbClr val="5300A6"/>
                </a:solidFill>
                <a:latin typeface="+mj-lt"/>
              </a:rPr>
              <a:t>method</a:t>
            </a:r>
            <a:r>
              <a:rPr lang="ru-RU" sz="1800" dirty="0" smtClean="0">
                <a:solidFill>
                  <a:srgbClr val="5300A6"/>
                </a:solidFill>
                <a:latin typeface="+mj-lt"/>
              </a:rPr>
              <a:t>)</a:t>
            </a:r>
            <a:endParaRPr lang="ru-RU" sz="18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8775" y="1325956"/>
            <a:ext cx="403383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Преподаватель определяет проблемное направление, обучающиеся самостоятельно задают проблему (младшим школьникам необходимо помочь в формулировке </a:t>
            </a:r>
            <a:r>
              <a:rPr lang="ru-RU" sz="1400" dirty="0" smtClean="0"/>
              <a:t>проблемы).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9107" y="2609463"/>
            <a:ext cx="40301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 smtClean="0"/>
              <a:t>Подготовка кейса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3712198"/>
            <a:ext cx="28083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Содержание кейса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8775" y="2839757"/>
            <a:ext cx="40338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Преподаватель готовит начальный кейс, обучающиеся его </a:t>
            </a:r>
            <a:r>
              <a:rPr lang="ru-RU" sz="1400" dirty="0" smtClean="0"/>
              <a:t>дополняют.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3975489"/>
            <a:ext cx="40338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Кейс содержит некоторое количество инф. текстов по рассматриваемой </a:t>
            </a:r>
            <a:r>
              <a:rPr lang="ru-RU" sz="1400" dirty="0" smtClean="0"/>
              <a:t>проблеме.</a:t>
            </a:r>
            <a:endParaRPr lang="ru-RU" sz="1400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533775" y="415864"/>
            <a:ext cx="1933575" cy="366424"/>
          </a:xfrm>
          <a:prstGeom prst="wedgeRectCallout">
            <a:avLst>
              <a:gd name="adj1" fmla="val -53835"/>
              <a:gd name="adj2" fmla="val 20959"/>
            </a:avLst>
          </a:prstGeom>
          <a:solidFill>
            <a:schemeClr val="bg1">
              <a:lumMod val="85000"/>
            </a:schemeClr>
          </a:solidFill>
        </p:spPr>
        <p:txBody>
          <a:bodyPr wrap="square" lIns="180000" tIns="90000" rIns="180000" bIns="9000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51388" y="1084773"/>
            <a:ext cx="36734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Выбор создание </a:t>
            </a:r>
            <a:r>
              <a:rPr lang="ru-RU" sz="1200" b="1" dirty="0" smtClean="0"/>
              <a:t> итогового </a:t>
            </a:r>
            <a:r>
              <a:rPr lang="ru-RU" sz="1200" b="1" dirty="0"/>
              <a:t>решения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751389" y="1325956"/>
            <a:ext cx="3673474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Обучающиеся предлагают собственное решение.  Для обоснования своей точки либо дополняют готовый кейс новой информацией, либо, в зависимости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от </a:t>
            </a:r>
            <a:r>
              <a:rPr lang="ru-RU" sz="1400" dirty="0"/>
              <a:t>решения, готовят новый </a:t>
            </a:r>
            <a:r>
              <a:rPr lang="ru-RU" sz="1400" dirty="0" smtClean="0"/>
              <a:t>кейс.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39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259425"/>
            <a:ext cx="661511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rgbClr val="5300A6"/>
                </a:solidFill>
              </a:rPr>
              <a:t>Деятельность преподавателя </a:t>
            </a:r>
            <a:r>
              <a:rPr lang="ru-RU" sz="2800" b="1" dirty="0" smtClean="0">
                <a:solidFill>
                  <a:srgbClr val="5300A6"/>
                </a:solidFill>
              </a:rPr>
              <a:t/>
            </a:r>
            <a:br>
              <a:rPr lang="ru-RU" sz="2800" b="1" dirty="0" smtClean="0">
                <a:solidFill>
                  <a:srgbClr val="5300A6"/>
                </a:solidFill>
              </a:rPr>
            </a:br>
            <a:r>
              <a:rPr lang="ru-RU" sz="2800" b="1" dirty="0" smtClean="0">
                <a:solidFill>
                  <a:srgbClr val="5300A6"/>
                </a:solidFill>
              </a:rPr>
              <a:t>при </a:t>
            </a:r>
            <a:r>
              <a:rPr lang="ru-RU" sz="2800" b="1" dirty="0">
                <a:solidFill>
                  <a:srgbClr val="5300A6"/>
                </a:solidFill>
              </a:rPr>
              <a:t>использовании </a:t>
            </a:r>
            <a:r>
              <a:rPr lang="ru-RU" sz="2800" b="1" dirty="0" smtClean="0">
                <a:solidFill>
                  <a:srgbClr val="5300A6"/>
                </a:solidFill>
              </a:rPr>
              <a:t>кейс-метода</a:t>
            </a:r>
            <a:endParaRPr lang="ru-RU" sz="2800" dirty="0">
              <a:solidFill>
                <a:srgbClr val="5300A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0175" y="1603200"/>
            <a:ext cx="482758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latin typeface="+mj-lt"/>
              </a:rPr>
              <a:t>Творческая </a:t>
            </a:r>
            <a:r>
              <a:rPr lang="ru-RU" sz="1800" dirty="0">
                <a:latin typeface="+mj-lt"/>
              </a:rPr>
              <a:t>работа по созданию кейса 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и </a:t>
            </a:r>
            <a:r>
              <a:rPr lang="ru-RU" sz="1800" dirty="0">
                <a:latin typeface="+mj-lt"/>
              </a:rPr>
              <a:t>вопросов для его </a:t>
            </a:r>
            <a:r>
              <a:rPr lang="ru-RU" sz="1800" dirty="0" smtClean="0">
                <a:latin typeface="+mj-lt"/>
              </a:rPr>
              <a:t>анализа</a:t>
            </a:r>
            <a:endParaRPr lang="ru-RU" sz="180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0175" y="3406773"/>
            <a:ext cx="4827588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/>
              <a:t>Выступает </a:t>
            </a:r>
            <a:r>
              <a:rPr lang="ru-RU" sz="1400" dirty="0"/>
              <a:t>со вступительным и заключительным словом, организует малые группы и дискуссию, поддерживает деловой настрой в аудитории, оценивает вклад обучающихся в анализ </a:t>
            </a:r>
            <a:r>
              <a:rPr lang="ru-RU" sz="1400" dirty="0" smtClean="0"/>
              <a:t>ситуации.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00175" y="2799576"/>
            <a:ext cx="482758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latin typeface="+mj-lt"/>
              </a:rPr>
              <a:t>Деятельность </a:t>
            </a:r>
            <a:r>
              <a:rPr lang="ru-RU" sz="1800" dirty="0">
                <a:latin typeface="+mj-lt"/>
              </a:rPr>
              <a:t>преподавателя 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в аудитории</a:t>
            </a:r>
            <a:endParaRPr lang="ru-RU" sz="18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603200"/>
            <a:ext cx="728663" cy="7143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799576"/>
            <a:ext cx="954902" cy="8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1494532"/>
            <a:ext cx="7705725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rgbClr val="F2DE00"/>
                </a:solidFill>
              </a:rPr>
              <a:t>Умения и навыки, способности </a:t>
            </a:r>
            <a:r>
              <a:rPr lang="ru-RU" sz="2800" b="1" dirty="0" smtClean="0">
                <a:solidFill>
                  <a:srgbClr val="F2DE00"/>
                </a:solidFill>
              </a:rPr>
              <a:t/>
            </a:r>
            <a:br>
              <a:rPr lang="ru-RU" sz="2800" b="1" dirty="0" smtClean="0">
                <a:solidFill>
                  <a:srgbClr val="F2DE00"/>
                </a:solidFill>
              </a:rPr>
            </a:br>
            <a:r>
              <a:rPr lang="ru-RU" sz="2800" b="1" dirty="0" smtClean="0">
                <a:solidFill>
                  <a:srgbClr val="F2DE00"/>
                </a:solidFill>
              </a:rPr>
              <a:t>и </a:t>
            </a:r>
            <a:r>
              <a:rPr lang="ru-RU" sz="2800" b="1" dirty="0">
                <a:solidFill>
                  <a:srgbClr val="F2DE00"/>
                </a:solidFill>
              </a:rPr>
              <a:t>личностно-значимые </a:t>
            </a:r>
            <a:r>
              <a:rPr lang="ru-RU" sz="2800" b="1" dirty="0" smtClean="0">
                <a:solidFill>
                  <a:srgbClr val="F2DE00"/>
                </a:solidFill>
              </a:rPr>
              <a:t/>
            </a:r>
            <a:br>
              <a:rPr lang="ru-RU" sz="2800" b="1" dirty="0" smtClean="0">
                <a:solidFill>
                  <a:srgbClr val="F2DE00"/>
                </a:solidFill>
              </a:rPr>
            </a:br>
            <a:r>
              <a:rPr lang="ru-RU" sz="2800" b="1" dirty="0" smtClean="0">
                <a:solidFill>
                  <a:srgbClr val="F2DE00"/>
                </a:solidFill>
              </a:rPr>
              <a:t>качества </a:t>
            </a:r>
            <a:r>
              <a:rPr lang="ru-RU" sz="2800" b="1" dirty="0">
                <a:solidFill>
                  <a:srgbClr val="F2DE00"/>
                </a:solidFill>
              </a:rPr>
              <a:t>учащихся, </a:t>
            </a:r>
            <a:r>
              <a:rPr lang="ru-RU" sz="2800" b="1" dirty="0" smtClean="0">
                <a:solidFill>
                  <a:srgbClr val="F2DE00"/>
                </a:solidFill>
              </a:rPr>
              <a:t/>
            </a:r>
            <a:br>
              <a:rPr lang="ru-RU" sz="2800" b="1" dirty="0" smtClean="0">
                <a:solidFill>
                  <a:srgbClr val="F2DE00"/>
                </a:solidFill>
              </a:rPr>
            </a:br>
            <a:r>
              <a:rPr lang="ru-RU" sz="2800" b="1" dirty="0" smtClean="0">
                <a:solidFill>
                  <a:srgbClr val="F2DE00"/>
                </a:solidFill>
              </a:rPr>
              <a:t>развиваемые </a:t>
            </a:r>
            <a:r>
              <a:rPr lang="ru-RU" sz="2800" b="1" dirty="0">
                <a:solidFill>
                  <a:srgbClr val="F2DE00"/>
                </a:solidFill>
              </a:rPr>
              <a:t>в режиме </a:t>
            </a:r>
            <a:r>
              <a:rPr lang="ru-RU" sz="2800" b="1" dirty="0" smtClean="0">
                <a:solidFill>
                  <a:srgbClr val="F2DE00"/>
                </a:solidFill>
              </a:rPr>
              <a:t/>
            </a:r>
            <a:br>
              <a:rPr lang="ru-RU" sz="2800" b="1" dirty="0" smtClean="0">
                <a:solidFill>
                  <a:srgbClr val="F2DE00"/>
                </a:solidFill>
              </a:rPr>
            </a:br>
            <a:r>
              <a:rPr lang="ru-RU" sz="2800" b="1" dirty="0" smtClean="0">
                <a:solidFill>
                  <a:srgbClr val="F2DE00"/>
                </a:solidFill>
              </a:rPr>
              <a:t>кейс-метода</a:t>
            </a:r>
            <a:endParaRPr lang="ru-RU" sz="2800" dirty="0">
              <a:solidFill>
                <a:srgbClr val="F2D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19137" y="376238"/>
            <a:ext cx="5976938" cy="546303"/>
            <a:chOff x="719137" y="376238"/>
            <a:chExt cx="5976938" cy="54630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9137" y="653237"/>
              <a:ext cx="5976938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Умение вырабатывать и принимать модель конкретных действий.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19137" y="376238"/>
              <a:ext cx="550862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Способность принимать решения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19137" y="1157099"/>
            <a:ext cx="5976938" cy="815608"/>
            <a:chOff x="719137" y="1199540"/>
            <a:chExt cx="5976938" cy="81560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19137" y="1476539"/>
              <a:ext cx="5976938" cy="5386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Умение искать новые знания, овладение умениями </a:t>
              </a:r>
              <a:r>
                <a:rPr lang="ru-RU" sz="1400" dirty="0" smtClean="0"/>
                <a:t>и </a:t>
              </a:r>
              <a:r>
                <a:rPr lang="ru-RU" sz="1400" dirty="0"/>
                <a:t>навыками </a:t>
              </a:r>
              <a:r>
                <a:rPr lang="ru-RU" sz="1400" dirty="0" smtClean="0"/>
                <a:t>самоорганизации.</a:t>
              </a:r>
              <a:endParaRPr lang="ru-RU" sz="1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19137" y="1199540"/>
              <a:ext cx="550862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Способность к обучению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19138" y="2207265"/>
            <a:ext cx="5976938" cy="815608"/>
            <a:chOff x="719138" y="2221552"/>
            <a:chExt cx="5976938" cy="81560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19138" y="2498551"/>
              <a:ext cx="5976938" cy="5386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Умение всесторонне осмыслить ситуацию, провести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её </a:t>
              </a:r>
              <a:r>
                <a:rPr lang="ru-RU" sz="1400" dirty="0"/>
                <a:t>системный </a:t>
              </a:r>
              <a:r>
                <a:rPr lang="ru-RU" sz="1400" dirty="0" smtClean="0"/>
                <a:t>анализ.</a:t>
              </a:r>
              <a:endParaRPr lang="ru-RU" sz="1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9138" y="2221552"/>
              <a:ext cx="550862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Системное мышление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19138" y="3257431"/>
            <a:ext cx="5976938" cy="546303"/>
            <a:chOff x="719138" y="3243564"/>
            <a:chExt cx="5976938" cy="54630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9138" y="3520563"/>
              <a:ext cx="5976938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Умение проявлять активность в ситуациях </a:t>
              </a:r>
              <a:r>
                <a:rPr lang="ru-RU" sz="1400" dirty="0" smtClean="0"/>
                <a:t>неопределённости.</a:t>
              </a:r>
              <a:endParaRPr lang="ru-RU" sz="1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9138" y="3243564"/>
              <a:ext cx="550862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Самостоятельность и инициативность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19138" y="4038291"/>
            <a:ext cx="5976938" cy="815608"/>
            <a:chOff x="719138" y="4066866"/>
            <a:chExt cx="5976938" cy="81560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9138" y="4343865"/>
              <a:ext cx="5976938" cy="5386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Умение быстро ориентироваться в изменившейся ситуации, адаптироваться к новым </a:t>
              </a:r>
              <a:r>
                <a:rPr lang="ru-RU" sz="1400" dirty="0" smtClean="0"/>
                <a:t>условиям.</a:t>
              </a:r>
              <a:endParaRPr lang="ru-RU" sz="14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19138" y="4066866"/>
              <a:ext cx="550862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Готовность к изменениям и гибкость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4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19137" y="376238"/>
            <a:ext cx="5976938" cy="815608"/>
            <a:chOff x="719137" y="376238"/>
            <a:chExt cx="5976938" cy="81560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9137" y="653237"/>
              <a:ext cx="5976938" cy="5386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Умение искать информацию, проводить её анализ, переводить её из одной формы представления в </a:t>
              </a:r>
              <a:r>
                <a:rPr lang="ru-RU" sz="1400" dirty="0" smtClean="0"/>
                <a:t>другую.</a:t>
              </a:r>
              <a:endParaRPr lang="ru-RU" sz="1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19137" y="376238"/>
              <a:ext cx="550862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Способность работать с информацией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19137" y="1420990"/>
            <a:ext cx="5976938" cy="815608"/>
            <a:chOff x="719137" y="1199540"/>
            <a:chExt cx="5976938" cy="81560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19137" y="1476539"/>
              <a:ext cx="5976938" cy="5386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Умение отстоять свою точку зрения, перебороть противодействие со стороны </a:t>
              </a:r>
              <a:r>
                <a:rPr lang="ru-RU" sz="1400" dirty="0" smtClean="0"/>
                <a:t>партнёров.</a:t>
              </a:r>
              <a:endParaRPr lang="ru-RU" sz="1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19137" y="1199540"/>
              <a:ext cx="550862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Упорство и целеустремлённость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19138" y="2465742"/>
            <a:ext cx="5976938" cy="815608"/>
            <a:chOff x="719138" y="2221552"/>
            <a:chExt cx="5976938" cy="81560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19138" y="2498551"/>
              <a:ext cx="5976938" cy="5386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Умение отстаивать свою точку зрения, владение словом, умение вступать в </a:t>
              </a:r>
              <a:r>
                <a:rPr lang="ru-RU" sz="1400" dirty="0" smtClean="0"/>
                <a:t>контакт.</a:t>
              </a:r>
              <a:endParaRPr lang="ru-RU" sz="1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9138" y="2221552"/>
              <a:ext cx="550862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Коммуникативные способности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19138" y="3510494"/>
            <a:ext cx="5976938" cy="546303"/>
            <a:chOff x="719138" y="3243564"/>
            <a:chExt cx="5976938" cy="54630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9138" y="3520563"/>
              <a:ext cx="5976938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Умение слушать и понимать </a:t>
              </a:r>
              <a:r>
                <a:rPr lang="ru-RU" sz="1400" dirty="0" smtClean="0"/>
                <a:t>собеседника.</a:t>
              </a:r>
              <a:endParaRPr lang="ru-RU" sz="1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9138" y="3243564"/>
              <a:ext cx="550862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Способность к межличностным контактам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19138" y="4285941"/>
            <a:ext cx="5976938" cy="546303"/>
            <a:chOff x="719138" y="4066866"/>
            <a:chExt cx="5976938" cy="5463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9138" y="4343865"/>
              <a:ext cx="5976938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Умение вырабатывать модели решения </a:t>
              </a:r>
              <a:r>
                <a:rPr lang="ru-RU" sz="1400" dirty="0" smtClean="0"/>
                <a:t>проблем.</a:t>
              </a:r>
              <a:endParaRPr lang="ru-RU" sz="14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19138" y="4066866"/>
              <a:ext cx="550862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Проблемность мышления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2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19138" y="1400741"/>
            <a:ext cx="5113337" cy="2342019"/>
            <a:chOff x="719138" y="823913"/>
            <a:chExt cx="5113337" cy="2342019"/>
          </a:xfrm>
        </p:grpSpPr>
        <p:sp>
          <p:nvSpPr>
            <p:cNvPr id="12" name="TextBox 11"/>
            <p:cNvSpPr txBox="1"/>
            <p:nvPr/>
          </p:nvSpPr>
          <p:spPr>
            <a:xfrm>
              <a:off x="719138" y="823913"/>
              <a:ext cx="315595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600" b="1" dirty="0">
                  <a:solidFill>
                    <a:srgbClr val="5300A6"/>
                  </a:solidFill>
                </a:rPr>
                <a:t>Актуальность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19138" y="1319273"/>
              <a:ext cx="5113337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Aft>
                  <a:spcPts val="0"/>
                </a:spcAft>
              </a:pPr>
              <a:r>
                <a:rPr lang="ru-RU" sz="1600" dirty="0"/>
                <a:t>использования </a:t>
              </a:r>
              <a:r>
                <a:rPr lang="ru-RU" sz="1600" dirty="0" smtClean="0"/>
                <a:t>кейс-метода </a:t>
              </a:r>
              <a:r>
                <a:rPr lang="ru-RU" sz="1600" dirty="0"/>
                <a:t>в практике школьного образования: формирование личности современного человека возможно лишь в том случае, если опыт проявления инициативы </a:t>
              </a:r>
              <a:r>
                <a:rPr lang="ru-RU" sz="1600" dirty="0" smtClean="0"/>
                <a:t/>
              </a:r>
              <a:br>
                <a:rPr lang="ru-RU" sz="1600" dirty="0" smtClean="0"/>
              </a:br>
              <a:r>
                <a:rPr lang="ru-RU" sz="1600" dirty="0" smtClean="0"/>
                <a:t>в </a:t>
              </a:r>
              <a:r>
                <a:rPr lang="ru-RU" sz="1600" dirty="0"/>
                <a:t>решении посильных </a:t>
              </a:r>
              <a:r>
                <a:rPr lang="ru-RU" sz="1600" dirty="0" smtClean="0"/>
                <a:t>для </a:t>
              </a:r>
              <a:r>
                <a:rPr lang="ru-RU" sz="1600" dirty="0"/>
                <a:t>конкретного возраста проблем развивать с детских лет.</a:t>
              </a:r>
              <a:endParaRPr lang="ru-RU" sz="1600" kern="150" dirty="0"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1392326"/>
            <a:ext cx="2197100" cy="23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259425"/>
            <a:ext cx="661511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rgbClr val="5300A6"/>
                </a:solidFill>
              </a:rPr>
              <a:t>Образовательная деятельность </a:t>
            </a:r>
            <a:r>
              <a:rPr lang="ru-RU" sz="2800" b="1" dirty="0" smtClean="0">
                <a:solidFill>
                  <a:srgbClr val="5300A6"/>
                </a:solidFill>
              </a:rPr>
              <a:t/>
            </a:r>
            <a:br>
              <a:rPr lang="ru-RU" sz="2800" b="1" dirty="0" smtClean="0">
                <a:solidFill>
                  <a:srgbClr val="5300A6"/>
                </a:solidFill>
              </a:rPr>
            </a:br>
            <a:r>
              <a:rPr lang="ru-RU" sz="2800" b="1" dirty="0" smtClean="0">
                <a:solidFill>
                  <a:srgbClr val="5300A6"/>
                </a:solidFill>
              </a:rPr>
              <a:t>в </a:t>
            </a:r>
            <a:r>
              <a:rPr lang="ru-RU" sz="2800" b="1" dirty="0">
                <a:solidFill>
                  <a:srgbClr val="5300A6"/>
                </a:solidFill>
              </a:rPr>
              <a:t>режиме кейс-метода </a:t>
            </a:r>
            <a:r>
              <a:rPr lang="ru-RU" sz="2800" b="1" dirty="0" smtClean="0">
                <a:solidFill>
                  <a:srgbClr val="5300A6"/>
                </a:solidFill>
              </a:rPr>
              <a:t>ориентирована:</a:t>
            </a:r>
            <a:endParaRPr lang="ru-RU" sz="2800" dirty="0">
              <a:solidFill>
                <a:srgbClr val="5300A6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19138" y="1775697"/>
            <a:ext cx="5976936" cy="540000"/>
            <a:chOff x="358775" y="933212"/>
            <a:chExt cx="5976936" cy="540000"/>
          </a:xfrm>
        </p:grpSpPr>
        <p:sp>
          <p:nvSpPr>
            <p:cNvPr id="14" name="Овал 13"/>
            <p:cNvSpPr/>
            <p:nvPr/>
          </p:nvSpPr>
          <p:spPr>
            <a:xfrm>
              <a:off x="358775" y="93321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98775" y="987768"/>
              <a:ext cx="5436936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н</a:t>
              </a:r>
              <a:r>
                <a:rPr lang="ru-RU" sz="1400" dirty="0" smtClean="0"/>
                <a:t>а формирование </a:t>
              </a:r>
              <a:r>
                <a:rPr lang="ru-RU" sz="1400" dirty="0"/>
                <a:t>и развитие информационной </a:t>
              </a:r>
              <a:r>
                <a:rPr lang="ru-RU" sz="1400" dirty="0" smtClean="0"/>
                <a:t>компетентности;</a:t>
              </a:r>
              <a:endParaRPr lang="ru-RU" sz="14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19138" y="2546808"/>
            <a:ext cx="5976936" cy="646331"/>
            <a:chOff x="358775" y="1731512"/>
            <a:chExt cx="5976936" cy="646331"/>
          </a:xfrm>
        </p:grpSpPr>
        <p:sp>
          <p:nvSpPr>
            <p:cNvPr id="16" name="Овал 15"/>
            <p:cNvSpPr/>
            <p:nvPr/>
          </p:nvSpPr>
          <p:spPr>
            <a:xfrm>
              <a:off x="358775" y="1784678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98774" y="1731512"/>
              <a:ext cx="5436937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р</a:t>
              </a:r>
              <a:r>
                <a:rPr lang="ru-RU" sz="1400" dirty="0" smtClean="0"/>
                <a:t>азвитие </a:t>
              </a:r>
              <a:r>
                <a:rPr lang="ru-RU" sz="1400" dirty="0"/>
                <a:t>навыков упорядоченного, структурированного мышления, ориентированного на умения работать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с информацией;</a:t>
              </a:r>
              <a:endParaRPr lang="ru-RU" sz="1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19138" y="3424250"/>
            <a:ext cx="6003924" cy="540000"/>
            <a:chOff x="358775" y="2536575"/>
            <a:chExt cx="6003924" cy="540000"/>
          </a:xfrm>
        </p:grpSpPr>
        <p:sp>
          <p:nvSpPr>
            <p:cNvPr id="18" name="Овал 17"/>
            <p:cNvSpPr/>
            <p:nvPr/>
          </p:nvSpPr>
          <p:spPr>
            <a:xfrm>
              <a:off x="358775" y="2536575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4" y="2589740"/>
              <a:ext cx="5463925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в</a:t>
              </a:r>
              <a:r>
                <a:rPr lang="ru-RU" sz="1400" dirty="0" smtClean="0"/>
                <a:t>оспитание </a:t>
              </a:r>
              <a:r>
                <a:rPr lang="ru-RU" sz="1400" dirty="0"/>
                <a:t>культуры обмена мнениями, свободной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от </a:t>
              </a:r>
              <a:r>
                <a:rPr lang="ru-RU" sz="1400" dirty="0"/>
                <a:t>агрессивной </a:t>
              </a:r>
              <a:r>
                <a:rPr lang="ru-RU" sz="1400" dirty="0" smtClean="0"/>
                <a:t>напористости;</a:t>
              </a:r>
              <a:endParaRPr lang="ru-RU" sz="14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19138" y="4195362"/>
            <a:ext cx="6129336" cy="646331"/>
            <a:chOff x="358775" y="3700898"/>
            <a:chExt cx="6129336" cy="646331"/>
          </a:xfrm>
        </p:grpSpPr>
        <p:sp>
          <p:nvSpPr>
            <p:cNvPr id="22" name="Овал 21"/>
            <p:cNvSpPr/>
            <p:nvPr/>
          </p:nvSpPr>
          <p:spPr>
            <a:xfrm>
              <a:off x="358775" y="375406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98774" y="3700898"/>
              <a:ext cx="5589337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ф</a:t>
              </a:r>
              <a:r>
                <a:rPr lang="ru-RU" sz="1400" smtClean="0"/>
                <a:t>ормирование </a:t>
              </a:r>
              <a:r>
                <a:rPr lang="ru-RU" sz="1400" dirty="0"/>
                <a:t>понимания того, что существуют ситуации, когда необходим самоконтроль для достижения позитивного результата, особенно в ситуациях работы </a:t>
              </a:r>
              <a:r>
                <a:rPr lang="ru-RU" sz="1400" dirty="0" smtClean="0"/>
                <a:t>в </a:t>
              </a:r>
              <a:r>
                <a:rPr lang="ru-RU" sz="1400" dirty="0"/>
                <a:t>группе.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1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19137" y="1258810"/>
            <a:ext cx="5113338" cy="2649796"/>
            <a:chOff x="719137" y="823913"/>
            <a:chExt cx="5113338" cy="2649796"/>
          </a:xfrm>
        </p:grpSpPr>
        <p:sp>
          <p:nvSpPr>
            <p:cNvPr id="12" name="TextBox 11"/>
            <p:cNvSpPr txBox="1"/>
            <p:nvPr/>
          </p:nvSpPr>
          <p:spPr>
            <a:xfrm>
              <a:off x="719137" y="823913"/>
              <a:ext cx="4433887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600" b="1" dirty="0">
                  <a:solidFill>
                    <a:srgbClr val="5300A6"/>
                  </a:solidFill>
                </a:rPr>
                <a:t>Сущность кейс-метода: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19138" y="1319273"/>
              <a:ext cx="5113337" cy="2154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Aft>
                  <a:spcPts val="0"/>
                </a:spcAft>
              </a:pPr>
              <a:r>
                <a:rPr lang="ru-RU" sz="1600" dirty="0"/>
                <a:t>учащимся предлагают осмыслить и  найти решение для ситуации, имеющей </a:t>
              </a:r>
              <a:r>
                <a:rPr lang="ru-RU" sz="1600" dirty="0" smtClean="0"/>
                <a:t>отношение </a:t>
              </a:r>
              <a:br>
                <a:rPr lang="ru-RU" sz="1600" dirty="0" smtClean="0"/>
              </a:br>
              <a:r>
                <a:rPr lang="ru-RU" sz="1600" dirty="0" smtClean="0"/>
                <a:t>к </a:t>
              </a:r>
              <a:r>
                <a:rPr lang="ru-RU" sz="1600" dirty="0"/>
                <a:t>реальным жизненным проблемам и описание которой отражает какую-либо практическую задачу; создание проблемной ситуации на основе фактов из реальной жизни; сама проблема </a:t>
              </a:r>
              <a:r>
                <a:rPr lang="ru-RU" sz="1600" dirty="0" smtClean="0"/>
                <a:t/>
              </a:r>
              <a:br>
                <a:rPr lang="ru-RU" sz="1600" dirty="0" smtClean="0"/>
              </a:br>
              <a:r>
                <a:rPr lang="ru-RU" sz="1600" dirty="0" smtClean="0"/>
                <a:t>не </a:t>
              </a:r>
              <a:r>
                <a:rPr lang="ru-RU" sz="1600" dirty="0"/>
                <a:t>имеет однозначных решений.</a:t>
              </a:r>
              <a:endParaRPr lang="ru-RU" sz="1600" kern="150" dirty="0"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1434198"/>
            <a:ext cx="2197100" cy="22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7" y="252413"/>
            <a:ext cx="6615113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5300A6"/>
                </a:solidFill>
              </a:rPr>
              <a:t>Цель использования: формирование </a:t>
            </a:r>
            <a:r>
              <a:rPr lang="ru-RU" sz="2600" b="1" dirty="0" smtClean="0">
                <a:solidFill>
                  <a:srgbClr val="5300A6"/>
                </a:solidFill>
              </a:rPr>
              <a:t/>
            </a:r>
            <a:br>
              <a:rPr lang="ru-RU" sz="2600" b="1" dirty="0" smtClean="0">
                <a:solidFill>
                  <a:srgbClr val="5300A6"/>
                </a:solidFill>
              </a:rPr>
            </a:br>
            <a:r>
              <a:rPr lang="ru-RU" sz="2600" b="1" dirty="0" smtClean="0">
                <a:solidFill>
                  <a:srgbClr val="5300A6"/>
                </a:solidFill>
              </a:rPr>
              <a:t>и </a:t>
            </a:r>
            <a:r>
              <a:rPr lang="ru-RU" sz="2600" b="1" dirty="0">
                <a:solidFill>
                  <a:srgbClr val="5300A6"/>
                </a:solidFill>
              </a:rPr>
              <a:t>развитие навыков, </a:t>
            </a:r>
            <a:r>
              <a:rPr lang="ru-RU" sz="2600" b="1" dirty="0" smtClean="0">
                <a:solidFill>
                  <a:srgbClr val="5300A6"/>
                </a:solidFill>
              </a:rPr>
              <a:t>умений</a:t>
            </a:r>
            <a:endParaRPr lang="ru-RU" sz="2600" dirty="0">
              <a:solidFill>
                <a:srgbClr val="5300A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137" y="1328351"/>
            <a:ext cx="214481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b="1" dirty="0" smtClean="0">
                <a:ea typeface="Times New Roman" panose="02020603050405020304" pitchFamily="18" charset="0"/>
              </a:rPr>
              <a:t>Навыки</a:t>
            </a:r>
            <a:r>
              <a:rPr lang="ru-RU" sz="1400" b="1" dirty="0">
                <a:ea typeface="Times New Roman" panose="02020603050405020304" pitchFamily="18" charset="0"/>
              </a:rPr>
              <a:t>, умения, опыт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76600" y="1328351"/>
            <a:ext cx="117942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b="1" dirty="0" smtClean="0">
                <a:ea typeface="Times New Roman" panose="02020603050405020304" pitchFamily="18" charset="0"/>
              </a:rPr>
              <a:t>Содержание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9137" y="1928694"/>
            <a:ext cx="1782539" cy="5386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ea typeface="Times New Roman" panose="02020603050405020304" pitchFamily="18" charset="0"/>
              </a:rPr>
              <a:t>Выявление</a:t>
            </a:r>
            <a:r>
              <a:rPr lang="ru-RU" sz="1400" dirty="0">
                <a:ea typeface="Times New Roman" panose="02020603050405020304" pitchFamily="18" charset="0"/>
              </a:rPr>
              <a:t>, отбор </a:t>
            </a:r>
            <a:r>
              <a:rPr lang="ru-RU" sz="1400" dirty="0" smtClean="0"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ea typeface="Times New Roman" panose="02020603050405020304" pitchFamily="18" charset="0"/>
              </a:rPr>
            </a:br>
            <a:r>
              <a:rPr lang="ru-RU" sz="1400" dirty="0" smtClean="0">
                <a:ea typeface="Times New Roman" panose="02020603050405020304" pitchFamily="18" charset="0"/>
              </a:rPr>
              <a:t>и </a:t>
            </a:r>
            <a:r>
              <a:rPr lang="ru-RU" sz="1400" dirty="0">
                <a:ea typeface="Times New Roman" panose="02020603050405020304" pitchFamily="18" charset="0"/>
              </a:rPr>
              <a:t>решение проблем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76600" y="1928694"/>
            <a:ext cx="341947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ea typeface="Times New Roman" panose="02020603050405020304" pitchFamily="18" charset="0"/>
              </a:rPr>
              <a:t>Развитие </a:t>
            </a:r>
            <a:r>
              <a:rPr lang="ru-RU" sz="1400" dirty="0">
                <a:ea typeface="Times New Roman" panose="02020603050405020304" pitchFamily="18" charset="0"/>
              </a:rPr>
              <a:t>навыков анализа </a:t>
            </a:r>
            <a:r>
              <a:rPr lang="ru-RU" sz="1400" dirty="0" smtClean="0"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ea typeface="Times New Roman" panose="02020603050405020304" pitchFamily="18" charset="0"/>
              </a:rPr>
            </a:br>
            <a:r>
              <a:rPr lang="ru-RU" sz="1400" dirty="0" smtClean="0">
                <a:ea typeface="Times New Roman" panose="02020603050405020304" pitchFamily="18" charset="0"/>
              </a:rPr>
              <a:t>и </a:t>
            </a:r>
            <a:r>
              <a:rPr lang="ru-RU" sz="1400" dirty="0">
                <a:ea typeface="Times New Roman" panose="02020603050405020304" pitchFamily="18" charset="0"/>
              </a:rPr>
              <a:t>критического мышления; </a:t>
            </a:r>
            <a:r>
              <a:rPr lang="ru-RU" sz="1400" dirty="0" smtClean="0">
                <a:ea typeface="Times New Roman" panose="02020603050405020304" pitchFamily="18" charset="0"/>
              </a:rPr>
              <a:t>формирование готовности </a:t>
            </a:r>
            <a:r>
              <a:rPr lang="ru-RU" sz="1400" dirty="0">
                <a:ea typeface="Times New Roman" panose="02020603050405020304" pitchFamily="18" charset="0"/>
              </a:rPr>
              <a:t>решать сложные </a:t>
            </a:r>
            <a:r>
              <a:rPr lang="ru-RU" sz="1400" dirty="0" smtClean="0">
                <a:ea typeface="Times New Roman" panose="02020603050405020304" pitchFamily="18" charset="0"/>
              </a:rPr>
              <a:t>вопросы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8775" y="1743075"/>
            <a:ext cx="6223000" cy="0"/>
          </a:xfrm>
          <a:prstGeom prst="line">
            <a:avLst/>
          </a:prstGeom>
          <a:ln>
            <a:solidFill>
              <a:srgbClr val="5300A6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19137" y="3242995"/>
            <a:ext cx="2197101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ea typeface="Times New Roman" panose="02020603050405020304" pitchFamily="18" charset="0"/>
              </a:rPr>
              <a:t>Работа </a:t>
            </a:r>
            <a:r>
              <a:rPr lang="ru-RU" sz="1400" dirty="0">
                <a:ea typeface="Times New Roman" panose="02020603050405020304" pitchFamily="18" charset="0"/>
              </a:rPr>
              <a:t>с информацией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76600" y="3242995"/>
            <a:ext cx="3419475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ea typeface="Times New Roman" panose="02020603050405020304" pitchFamily="18" charset="0"/>
              </a:rPr>
              <a:t>Осмысление </a:t>
            </a:r>
            <a:r>
              <a:rPr lang="ru-RU" sz="1400" dirty="0">
                <a:ea typeface="Times New Roman" panose="02020603050405020304" pitchFamily="18" charset="0"/>
              </a:rPr>
              <a:t>значения деталей, описанных в ситуации; </a:t>
            </a:r>
            <a:r>
              <a:rPr lang="ru-RU" sz="1400" dirty="0" smtClean="0"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ea typeface="Times New Roman" panose="02020603050405020304" pitchFamily="18" charset="0"/>
              </a:rPr>
            </a:br>
            <a:r>
              <a:rPr lang="ru-RU" sz="1400" dirty="0" smtClean="0">
                <a:ea typeface="Times New Roman" panose="02020603050405020304" pitchFamily="18" charset="0"/>
              </a:rPr>
              <a:t>анализ и </a:t>
            </a:r>
            <a:r>
              <a:rPr lang="ru-RU" sz="1400" dirty="0">
                <a:ea typeface="Times New Roman" panose="02020603050405020304" pitchFamily="18" charset="0"/>
              </a:rPr>
              <a:t>синтез информации </a:t>
            </a:r>
            <a:r>
              <a:rPr lang="ru-RU" sz="1400" dirty="0" smtClean="0"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ea typeface="Times New Roman" panose="02020603050405020304" pitchFamily="18" charset="0"/>
              </a:rPr>
            </a:br>
            <a:r>
              <a:rPr lang="ru-RU" sz="1400" dirty="0" smtClean="0">
                <a:ea typeface="Times New Roman" panose="02020603050405020304" pitchFamily="18" charset="0"/>
              </a:rPr>
              <a:t>и </a:t>
            </a:r>
            <a:r>
              <a:rPr lang="ru-RU" sz="1400" dirty="0">
                <a:ea typeface="Times New Roman" panose="02020603050405020304" pitchFamily="18" charset="0"/>
              </a:rPr>
              <a:t>аргументов; </a:t>
            </a:r>
            <a:r>
              <a:rPr lang="ru-RU" sz="1400" dirty="0" smtClean="0"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ea typeface="Times New Roman" panose="02020603050405020304" pitchFamily="18" charset="0"/>
              </a:rPr>
            </a:br>
            <a:r>
              <a:rPr lang="ru-RU" sz="1400" dirty="0" smtClean="0">
                <a:ea typeface="Times New Roman" panose="02020603050405020304" pitchFamily="18" charset="0"/>
              </a:rPr>
              <a:t>работа </a:t>
            </a:r>
            <a:r>
              <a:rPr lang="ru-RU" sz="1400" dirty="0">
                <a:ea typeface="Times New Roman" panose="02020603050405020304" pitchFamily="18" charset="0"/>
              </a:rPr>
              <a:t>с </a:t>
            </a:r>
            <a:r>
              <a:rPr lang="ru-RU" sz="1400" dirty="0" smtClean="0">
                <a:ea typeface="Times New Roman" panose="02020603050405020304" pitchFamily="18" charset="0"/>
              </a:rPr>
              <a:t>предположениями </a:t>
            </a:r>
            <a:br>
              <a:rPr lang="ru-RU" sz="1400" dirty="0" smtClean="0">
                <a:ea typeface="Times New Roman" panose="02020603050405020304" pitchFamily="18" charset="0"/>
              </a:rPr>
            </a:br>
            <a:r>
              <a:rPr lang="ru-RU" sz="1400" dirty="0" smtClean="0">
                <a:ea typeface="Times New Roman" panose="02020603050405020304" pitchFamily="18" charset="0"/>
              </a:rPr>
              <a:t>и </a:t>
            </a:r>
            <a:r>
              <a:rPr lang="ru-RU" sz="1400" dirty="0">
                <a:ea typeface="Times New Roman" panose="02020603050405020304" pitchFamily="18" charset="0"/>
              </a:rPr>
              <a:t>заключениями, оценка </a:t>
            </a:r>
            <a:r>
              <a:rPr lang="ru-RU" sz="1400" dirty="0" smtClean="0">
                <a:ea typeface="Times New Roman" panose="02020603050405020304" pitchFamily="18" charset="0"/>
              </a:rPr>
              <a:t>альтернатив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022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7" y="252413"/>
            <a:ext cx="6615113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5300A6"/>
                </a:solidFill>
              </a:rPr>
              <a:t>Цель использования: формирование </a:t>
            </a:r>
            <a:r>
              <a:rPr lang="ru-RU" sz="2600" b="1" dirty="0" smtClean="0">
                <a:solidFill>
                  <a:srgbClr val="5300A6"/>
                </a:solidFill>
              </a:rPr>
              <a:t/>
            </a:r>
            <a:br>
              <a:rPr lang="ru-RU" sz="2600" b="1" dirty="0" smtClean="0">
                <a:solidFill>
                  <a:srgbClr val="5300A6"/>
                </a:solidFill>
              </a:rPr>
            </a:br>
            <a:r>
              <a:rPr lang="ru-RU" sz="2600" b="1" dirty="0" smtClean="0">
                <a:solidFill>
                  <a:srgbClr val="5300A6"/>
                </a:solidFill>
              </a:rPr>
              <a:t>и </a:t>
            </a:r>
            <a:r>
              <a:rPr lang="ru-RU" sz="2600" b="1" dirty="0">
                <a:solidFill>
                  <a:srgbClr val="5300A6"/>
                </a:solidFill>
              </a:rPr>
              <a:t>развитие навыков, </a:t>
            </a:r>
            <a:r>
              <a:rPr lang="ru-RU" sz="2600" b="1" dirty="0" smtClean="0">
                <a:solidFill>
                  <a:srgbClr val="5300A6"/>
                </a:solidFill>
              </a:rPr>
              <a:t>умений</a:t>
            </a:r>
            <a:endParaRPr lang="ru-RU" sz="2600" dirty="0">
              <a:solidFill>
                <a:srgbClr val="5300A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137" y="1328351"/>
            <a:ext cx="214481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b="1" dirty="0" smtClean="0">
                <a:ea typeface="Times New Roman" panose="02020603050405020304" pitchFamily="18" charset="0"/>
              </a:rPr>
              <a:t>Навыки</a:t>
            </a:r>
            <a:r>
              <a:rPr lang="ru-RU" sz="1400" b="1" dirty="0">
                <a:ea typeface="Times New Roman" panose="02020603050405020304" pitchFamily="18" charset="0"/>
              </a:rPr>
              <a:t>, умения, опыт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76600" y="1328351"/>
            <a:ext cx="117942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b="1" dirty="0" smtClean="0">
                <a:ea typeface="Times New Roman" panose="02020603050405020304" pitchFamily="18" charset="0"/>
              </a:rPr>
              <a:t>Содержание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9137" y="1928694"/>
            <a:ext cx="2197101" cy="807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ea typeface="Times New Roman" panose="02020603050405020304" pitchFamily="18" charset="0"/>
              </a:rPr>
              <a:t>Принятие </a:t>
            </a:r>
            <a:r>
              <a:rPr lang="ru-RU" sz="1400" dirty="0">
                <a:ea typeface="Times New Roman" panose="02020603050405020304" pitchFamily="18" charset="0"/>
              </a:rPr>
              <a:t>решений, персональная ответственность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76600" y="1928694"/>
            <a:ext cx="3419475" cy="78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ea typeface="Times New Roman" panose="02020603050405020304" pitchFamily="18" charset="0"/>
              </a:rPr>
              <a:t>Самостоятельность </a:t>
            </a:r>
            <a:r>
              <a:rPr lang="ru-RU" sz="1400" dirty="0">
                <a:ea typeface="Times New Roman" panose="02020603050405020304" pitchFamily="18" charset="0"/>
              </a:rPr>
              <a:t>мышления, оригинальность, уверенность в себе, самоконтроль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8775" y="1743075"/>
            <a:ext cx="6223000" cy="0"/>
          </a:xfrm>
          <a:prstGeom prst="line">
            <a:avLst/>
          </a:prstGeom>
          <a:ln>
            <a:solidFill>
              <a:srgbClr val="5300A6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9137" y="3086100"/>
            <a:ext cx="2197101" cy="248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ea typeface="Times New Roman" panose="02020603050405020304" pitchFamily="18" charset="0"/>
              </a:rPr>
              <a:t>Навыки </a:t>
            </a:r>
            <a:r>
              <a:rPr lang="ru-RU" sz="1400" dirty="0">
                <a:ea typeface="Times New Roman" panose="02020603050405020304" pitchFamily="18" charset="0"/>
              </a:rPr>
              <a:t>общения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3086100"/>
            <a:ext cx="3419475" cy="1056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ea typeface="Times New Roman" panose="02020603050405020304" pitchFamily="18" charset="0"/>
              </a:rPr>
              <a:t>Умение </a:t>
            </a:r>
            <a:r>
              <a:rPr lang="ru-RU" sz="1400" dirty="0">
                <a:ea typeface="Times New Roman" panose="02020603050405020304" pitchFamily="18" charset="0"/>
              </a:rPr>
              <a:t>слушать и понимать других людей и вести доказательную полемику, умение принимать различные позиции и точки зрения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73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19138" y="550925"/>
            <a:ext cx="6615113" cy="4041651"/>
            <a:chOff x="719138" y="252413"/>
            <a:chExt cx="6615113" cy="4041651"/>
          </a:xfrm>
        </p:grpSpPr>
        <p:sp>
          <p:nvSpPr>
            <p:cNvPr id="12" name="TextBox 11"/>
            <p:cNvSpPr txBox="1"/>
            <p:nvPr/>
          </p:nvSpPr>
          <p:spPr>
            <a:xfrm>
              <a:off x="719138" y="252413"/>
              <a:ext cx="6615113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600" b="1" dirty="0">
                  <a:solidFill>
                    <a:srgbClr val="5300A6"/>
                  </a:solidFill>
                </a:rPr>
                <a:t>Преимущества </a:t>
              </a:r>
              <a:r>
                <a:rPr lang="ru-RU" sz="2600" b="1" dirty="0" smtClean="0">
                  <a:solidFill>
                    <a:srgbClr val="5300A6"/>
                  </a:solidFill>
                </a:rPr>
                <a:t>метода:</a:t>
              </a:r>
              <a:endParaRPr lang="ru-RU" sz="2600" dirty="0">
                <a:solidFill>
                  <a:srgbClr val="5300A6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719138" y="933212"/>
              <a:ext cx="4033838" cy="540000"/>
              <a:chOff x="358775" y="933212"/>
              <a:chExt cx="4033838" cy="5400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358775" y="933212"/>
                <a:ext cx="540000" cy="540000"/>
              </a:xfrm>
              <a:prstGeom prst="ellipse">
                <a:avLst/>
              </a:prstGeom>
              <a:solidFill>
                <a:srgbClr val="530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>
                    <a:latin typeface="+mj-lt"/>
                  </a:rPr>
                  <a:t>1</a:t>
                </a:r>
                <a:endParaRPr lang="ru-RU" sz="1800" dirty="0">
                  <a:latin typeface="+mj-lt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898775" y="987768"/>
                <a:ext cx="3493838" cy="430887"/>
              </a:xfrm>
              <a:prstGeom prst="rect">
                <a:avLst/>
              </a:prstGeom>
            </p:spPr>
            <p:txBody>
              <a:bodyPr wrap="square" lIns="180000" tIns="0" rIns="0" bIns="0">
                <a:spAutoFit/>
              </a:bodyPr>
              <a:lstStyle/>
              <a:p>
                <a:r>
                  <a:rPr lang="ru-RU" sz="1400" dirty="0" smtClean="0"/>
                  <a:t>Активная </a:t>
                </a:r>
                <a:r>
                  <a:rPr lang="ru-RU" sz="1400" dirty="0"/>
                  <a:t>учебно-познавательная деятельность </a:t>
                </a:r>
                <a:r>
                  <a:rPr lang="ru-RU" sz="1400" dirty="0" smtClean="0"/>
                  <a:t>учащихся.</a:t>
                </a:r>
                <a:endParaRPr lang="ru-RU" sz="1400" dirty="0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719138" y="1873496"/>
              <a:ext cx="4033838" cy="540000"/>
              <a:chOff x="358775" y="1784678"/>
              <a:chExt cx="4033838" cy="5400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358775" y="1784678"/>
                <a:ext cx="540000" cy="540000"/>
              </a:xfrm>
              <a:prstGeom prst="ellipse">
                <a:avLst/>
              </a:prstGeom>
              <a:solidFill>
                <a:srgbClr val="530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>
                    <a:latin typeface="+mj-lt"/>
                  </a:rPr>
                  <a:t>2</a:t>
                </a:r>
                <a:endParaRPr lang="ru-RU" sz="1800" dirty="0">
                  <a:latin typeface="+mj-lt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898775" y="1839234"/>
                <a:ext cx="3493838" cy="430887"/>
              </a:xfrm>
              <a:prstGeom prst="rect">
                <a:avLst/>
              </a:prstGeom>
            </p:spPr>
            <p:txBody>
              <a:bodyPr wrap="square" lIns="180000" tIns="0" rIns="0" bIns="0">
                <a:spAutoFit/>
              </a:bodyPr>
              <a:lstStyle/>
              <a:p>
                <a:r>
                  <a:rPr lang="ru-RU" sz="1400" dirty="0" smtClean="0"/>
                  <a:t>Возможность </a:t>
                </a:r>
                <a:r>
                  <a:rPr lang="ru-RU" sz="1400" dirty="0"/>
                  <a:t>работы группы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на </a:t>
                </a:r>
                <a:r>
                  <a:rPr lang="ru-RU" sz="1400" dirty="0"/>
                  <a:t>едином проблемном </a:t>
                </a:r>
                <a:r>
                  <a:rPr lang="ru-RU" sz="1400" dirty="0" smtClean="0"/>
                  <a:t>поле.</a:t>
                </a:r>
                <a:endParaRPr lang="ru-RU" sz="1400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719138" y="2813780"/>
              <a:ext cx="6003924" cy="540000"/>
              <a:chOff x="358775" y="2536575"/>
              <a:chExt cx="6003924" cy="540000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358775" y="2536575"/>
                <a:ext cx="540000" cy="540000"/>
              </a:xfrm>
              <a:prstGeom prst="ellipse">
                <a:avLst/>
              </a:prstGeom>
              <a:solidFill>
                <a:srgbClr val="530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>
                    <a:latin typeface="+mj-lt"/>
                  </a:rPr>
                  <a:t>3</a:t>
                </a:r>
                <a:endParaRPr lang="ru-RU" sz="1800" dirty="0">
                  <a:latin typeface="+mj-lt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898774" y="2591131"/>
                <a:ext cx="5463925" cy="430887"/>
              </a:xfrm>
              <a:prstGeom prst="rect">
                <a:avLst/>
              </a:prstGeom>
            </p:spPr>
            <p:txBody>
              <a:bodyPr wrap="square" lIns="180000" tIns="0" rIns="0" bIns="0">
                <a:spAutoFit/>
              </a:bodyPr>
              <a:lstStyle/>
              <a:p>
                <a:r>
                  <a:rPr lang="ru-RU" sz="1400" dirty="0" smtClean="0"/>
                  <a:t>Возможность </a:t>
                </a:r>
                <a:r>
                  <a:rPr lang="ru-RU" sz="1400" dirty="0"/>
                  <a:t>выработки навыков простейших обобщений, возможность знакомства с реальной </a:t>
                </a:r>
                <a:r>
                  <a:rPr lang="ru-RU" sz="1400" dirty="0" smtClean="0"/>
                  <a:t>жизнью.</a:t>
                </a:r>
                <a:endParaRPr lang="ru-RU" sz="1400" dirty="0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19138" y="3754064"/>
              <a:ext cx="5473700" cy="540000"/>
              <a:chOff x="358775" y="3754064"/>
              <a:chExt cx="5473700" cy="5400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58775" y="3754064"/>
                <a:ext cx="540000" cy="540000"/>
              </a:xfrm>
              <a:prstGeom prst="ellipse">
                <a:avLst/>
              </a:prstGeom>
              <a:solidFill>
                <a:srgbClr val="530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>
                    <a:latin typeface="+mj-lt"/>
                  </a:rPr>
                  <a:t>4</a:t>
                </a:r>
                <a:endParaRPr lang="ru-RU" sz="1800" dirty="0">
                  <a:latin typeface="+mj-lt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898775" y="3808620"/>
                <a:ext cx="4933700" cy="430887"/>
              </a:xfrm>
              <a:prstGeom prst="rect">
                <a:avLst/>
              </a:prstGeom>
            </p:spPr>
            <p:txBody>
              <a:bodyPr wrap="square" lIns="180000" tIns="0" rIns="0" bIns="0">
                <a:spAutoFit/>
              </a:bodyPr>
              <a:lstStyle/>
              <a:p>
                <a:r>
                  <a:rPr lang="ru-RU" sz="1400" dirty="0" smtClean="0"/>
                  <a:t>Акцент </a:t>
                </a:r>
                <a:r>
                  <a:rPr lang="ru-RU" sz="1400" dirty="0"/>
                  <a:t>обучения переносится не на овладение готовым знанием, а на его </a:t>
                </a:r>
                <a:r>
                  <a:rPr lang="ru-RU" sz="1400" dirty="0" smtClean="0"/>
                  <a:t>выработку.</a:t>
                </a:r>
                <a:endParaRPr lang="ru-RU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4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9137" y="1723906"/>
            <a:ext cx="6615114" cy="1695688"/>
            <a:chOff x="719137" y="252413"/>
            <a:chExt cx="6615114" cy="1695688"/>
          </a:xfrm>
        </p:grpSpPr>
        <p:sp>
          <p:nvSpPr>
            <p:cNvPr id="12" name="TextBox 11"/>
            <p:cNvSpPr txBox="1"/>
            <p:nvPr/>
          </p:nvSpPr>
          <p:spPr>
            <a:xfrm>
              <a:off x="719138" y="252413"/>
              <a:ext cx="6615113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600" b="1" dirty="0">
                  <a:solidFill>
                    <a:srgbClr val="5300A6"/>
                  </a:solidFill>
                </a:rPr>
                <a:t>Недостатки:</a:t>
              </a:r>
              <a:endParaRPr lang="ru-RU" sz="2600" dirty="0">
                <a:solidFill>
                  <a:srgbClr val="5300A6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19137" y="716995"/>
              <a:ext cx="5113337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600" dirty="0"/>
                <a:t>ч</a:t>
              </a:r>
              <a:r>
                <a:rPr lang="ru-RU" sz="1600" dirty="0" smtClean="0"/>
                <a:t>резмерное </a:t>
              </a:r>
              <a:r>
                <a:rPr lang="ru-RU" sz="1600" dirty="0"/>
                <a:t>увлечение ситуационным анализом может привести к тому, что все знания будут сводиться к знанию множества ситуаций </a:t>
              </a:r>
              <a:r>
                <a:rPr lang="ru-RU" sz="1600" dirty="0" smtClean="0"/>
                <a:t/>
              </a:r>
              <a:br>
                <a:rPr lang="ru-RU" sz="1600" dirty="0" smtClean="0"/>
              </a:br>
              <a:r>
                <a:rPr lang="ru-RU" sz="1600" dirty="0" smtClean="0"/>
                <a:t>без определённой </a:t>
              </a:r>
              <a:r>
                <a:rPr lang="ru-RU" sz="1600" dirty="0"/>
                <a:t>системы.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1694292"/>
            <a:ext cx="2197100" cy="17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138" y="259425"/>
            <a:ext cx="661511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5300A6"/>
                </a:solidFill>
              </a:rPr>
              <a:t>Технологические особенности</a:t>
            </a:r>
            <a:endParaRPr lang="ru-RU" sz="2600" dirty="0">
              <a:solidFill>
                <a:srgbClr val="5300A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7" y="845373"/>
            <a:ext cx="2557461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Включает </a:t>
            </a:r>
            <a:r>
              <a:rPr lang="ru-RU" sz="1400" dirty="0">
                <a:latin typeface="+mj-lt"/>
              </a:rPr>
              <a:t>в себя операции исследовательского процесса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777" y="2265099"/>
            <a:ext cx="2557461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Работа </a:t>
            </a:r>
            <a:r>
              <a:rPr lang="ru-RU" sz="1400" dirty="0">
                <a:latin typeface="+mj-lt"/>
              </a:rPr>
              <a:t>в группе </a:t>
            </a:r>
            <a:r>
              <a:rPr lang="ru-RU" sz="1400" dirty="0" smtClean="0">
                <a:latin typeface="+mj-lt"/>
              </a:rPr>
              <a:t/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и </a:t>
            </a:r>
            <a:r>
              <a:rPr lang="ru-RU" sz="1400" dirty="0">
                <a:latin typeface="+mj-lt"/>
              </a:rPr>
              <a:t>взаимный обмен информацией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7" y="3687263"/>
            <a:ext cx="2557461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Формирование </a:t>
            </a:r>
            <a:r>
              <a:rPr lang="ru-RU" sz="1400" dirty="0">
                <a:latin typeface="+mj-lt"/>
              </a:rPr>
              <a:t>эффектов умножения знания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847811"/>
            <a:ext cx="2557461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Формирование </a:t>
            </a:r>
            <a:r>
              <a:rPr lang="ru-RU" sz="1400" dirty="0">
                <a:latin typeface="+mj-lt"/>
              </a:rPr>
              <a:t>многообразных личностных качеств обучаемых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014" y="2265099"/>
            <a:ext cx="2557461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Разновидность </a:t>
            </a:r>
            <a:r>
              <a:rPr lang="ru-RU" sz="1400" dirty="0">
                <a:latin typeface="+mj-lt"/>
              </a:rPr>
              <a:t>проектной технологии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5014" y="3687263"/>
            <a:ext cx="2557461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Элементы </a:t>
            </a:r>
            <a:r>
              <a:rPr lang="ru-RU" sz="1400" dirty="0">
                <a:latin typeface="+mj-lt"/>
              </a:rPr>
              <a:t>технологии «создания успеха»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7764" y="845373"/>
            <a:ext cx="2557461" cy="1080000"/>
          </a:xfrm>
          <a:prstGeom prst="rect">
            <a:avLst/>
          </a:prstGeom>
          <a:ln w="15875">
            <a:solidFill>
              <a:srgbClr val="5300A6"/>
            </a:solidFill>
            <a:prstDash val="sysDot"/>
          </a:ln>
        </p:spPr>
        <p:txBody>
          <a:bodyPr wrap="square" lIns="180000" tIns="180000" rIns="180000" bIns="180000" anchor="ctr" anchorCtr="0">
            <a:no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Элементы </a:t>
            </a:r>
            <a:r>
              <a:rPr lang="ru-RU" sz="1400" dirty="0">
                <a:latin typeface="+mj-lt"/>
              </a:rPr>
              <a:t>технологии проблемного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1071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1539</TotalTime>
  <Words>1121</Words>
  <Application>Microsoft Office PowerPoint</Application>
  <PresentationFormat>Экран (16:9)</PresentationFormat>
  <Paragraphs>277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SimSun</vt:lpstr>
      <vt:lpstr>Roboto Slab</vt:lpstr>
      <vt:lpstr>Times New Roman</vt:lpstr>
      <vt:lpstr>Open Sans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90</cp:revision>
  <dcterms:created xsi:type="dcterms:W3CDTF">2015-12-14T06:35:07Z</dcterms:created>
  <dcterms:modified xsi:type="dcterms:W3CDTF">2017-02-10T13:38:59Z</dcterms:modified>
</cp:coreProperties>
</file>