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86" r:id="rId8"/>
    <p:sldId id="279" r:id="rId9"/>
    <p:sldId id="282" r:id="rId10"/>
    <p:sldId id="283" r:id="rId11"/>
    <p:sldId id="281" r:id="rId12"/>
    <p:sldId id="284" r:id="rId13"/>
    <p:sldId id="285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34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AA31-1DAE-406A-8A65-2C05F8579363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B7C1AE-5F5F-4AE0-858B-4B44F56EC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B638-610D-401A-9E20-4871E8355737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8C99-C8C4-4032-8EB7-483D464C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D5C5-929B-41FA-A296-352F974EE224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19F7-1BEB-4866-85D7-A2A386DD7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3B08-D9EC-418F-9754-E55E1791B4B8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9FCE-D349-4F33-A615-A8C225477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7CAC-B308-4E32-895A-7E6E7543B373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332D-ACC0-4F81-ABCA-3000AC862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26D4-0711-41D2-B3E9-EC0FBC05BF74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0DDD-7D54-46EA-A71E-81B89C97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478D-493B-4D55-BC21-C934689CBA50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A37E-6404-4C39-A1A2-827CF2A0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36BE-CE88-4331-9430-5D9012D7CBB3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08E5-1481-4411-AF98-96D48310B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4632-048E-48F0-892B-694AE6CAD551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A679-8D78-4A84-95D9-E3B7626A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9FD1-80E3-4509-B1C1-F53C9A965186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79EA-11D1-4E35-95FD-C5FFC646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9FDE-8D6F-4426-807C-795906769751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482141-136C-45E3-AAD5-F7F0A6931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28BA29C-4566-4A53-832C-9F8D3FF5492C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B362759-2155-4013-A980-6F44E97BF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5" r:id="rId9"/>
    <p:sldLayoutId id="2147484342" r:id="rId10"/>
    <p:sldLayoutId id="21474843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434387" cy="608012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Обобщение педагогического опыта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1700213"/>
            <a:ext cx="5543550" cy="4249737"/>
          </a:xfrm>
        </p:spPr>
        <p:txBody>
          <a:bodyPr rtlCol="0">
            <a:normAutofit lnSpcReduction="10000"/>
          </a:bodyPr>
          <a:lstStyle/>
          <a:p>
            <a:pPr algn="ctr" fontAlgn="auto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ru-RU" sz="2400" cap="none" dirty="0"/>
              <a:t>у</a:t>
            </a:r>
            <a:r>
              <a:rPr lang="ru-RU" sz="2400" cap="none" dirty="0" smtClean="0"/>
              <a:t>чителя трудового обучения </a:t>
            </a:r>
            <a:br>
              <a:rPr lang="ru-RU" sz="2400" cap="none" dirty="0" smtClean="0"/>
            </a:br>
            <a:r>
              <a:rPr lang="ru-RU" sz="2400" cap="none" dirty="0" smtClean="0"/>
              <a:t>высшей квалификационной категории по профессии «Монтажник радиоэлектронной аппаратуры»</a:t>
            </a:r>
            <a:br>
              <a:rPr lang="ru-RU" sz="2400" cap="none" dirty="0" smtClean="0"/>
            </a:br>
            <a:r>
              <a:rPr lang="ru-RU" sz="2400" cap="none" dirty="0" smtClean="0"/>
              <a:t>МБОУ ДД г. Владимира «ГМУК №2»</a:t>
            </a:r>
          </a:p>
          <a:p>
            <a:pPr algn="ctr" fontAlgn="auto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ru-RU" sz="2400" cap="none" dirty="0" smtClean="0"/>
              <a:t> </a:t>
            </a:r>
            <a:br>
              <a:rPr lang="ru-RU" sz="2400" cap="none" dirty="0" smtClean="0"/>
            </a:br>
            <a:r>
              <a:rPr lang="ru-RU" sz="2800" b="1" cap="none" dirty="0" smtClean="0"/>
              <a:t>ЗИНЯКОВА </a:t>
            </a:r>
            <a:br>
              <a:rPr lang="ru-RU" sz="2800" b="1" cap="none" dirty="0" smtClean="0"/>
            </a:br>
            <a:r>
              <a:rPr lang="ru-RU" sz="2800" b="1" cap="none" dirty="0" smtClean="0"/>
              <a:t>Василия Николаевича</a:t>
            </a:r>
            <a:endParaRPr lang="ru-RU" sz="2800" b="1" cap="none" dirty="0"/>
          </a:p>
        </p:txBody>
      </p:sp>
      <p:pic>
        <p:nvPicPr>
          <p:cNvPr id="7170" name="Picture 2" descr="F:\IMG_0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4718"/>
          <a:stretch/>
        </p:blipFill>
        <p:spPr bwMode="auto">
          <a:xfrm>
            <a:off x="423843" y="1792743"/>
            <a:ext cx="2808312" cy="380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3"/>
          <p:cNvSpPr>
            <a:spLocks noGrp="1"/>
          </p:cNvSpPr>
          <p:nvPr>
            <p:ph idx="1"/>
          </p:nvPr>
        </p:nvSpPr>
        <p:spPr>
          <a:xfrm>
            <a:off x="182563" y="260350"/>
            <a:ext cx="8589962" cy="720725"/>
          </a:xfrm>
        </p:spPr>
        <p:txBody>
          <a:bodyPr/>
          <a:lstStyle/>
          <a:p>
            <a:pPr algn="ctr"/>
            <a:r>
              <a:rPr lang="ru-RU" sz="2800" smtClean="0"/>
              <a:t>Областная выставка технического творчества, </a:t>
            </a:r>
            <a:br>
              <a:rPr lang="ru-RU" sz="2800" smtClean="0"/>
            </a:br>
            <a:r>
              <a:rPr lang="ru-RU" sz="2800" smtClean="0"/>
              <a:t>2011 год</a:t>
            </a:r>
          </a:p>
        </p:txBody>
      </p:sp>
      <p:pic>
        <p:nvPicPr>
          <p:cNvPr id="3075" name="Picture 3" descr="C:\Users\маша\Desktop\Зиняков В.Н\грамоты\грамоты2011\Изображение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12875"/>
            <a:ext cx="3554412" cy="497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3"/>
          <p:cNvSpPr>
            <a:spLocks noGrp="1"/>
          </p:cNvSpPr>
          <p:nvPr>
            <p:ph idx="1"/>
          </p:nvPr>
        </p:nvSpPr>
        <p:spPr>
          <a:xfrm>
            <a:off x="300038" y="188913"/>
            <a:ext cx="8593137" cy="719137"/>
          </a:xfrm>
        </p:spPr>
        <p:txBody>
          <a:bodyPr/>
          <a:lstStyle/>
          <a:p>
            <a:pPr algn="ctr"/>
            <a:r>
              <a:rPr lang="ru-RU" sz="2800" smtClean="0"/>
              <a:t>Городская выставка технического творчества, </a:t>
            </a:r>
            <a:br>
              <a:rPr lang="ru-RU" sz="2800" smtClean="0"/>
            </a:br>
            <a:r>
              <a:rPr lang="ru-RU" sz="2800" smtClean="0"/>
              <a:t>2012 год</a:t>
            </a:r>
          </a:p>
        </p:txBody>
      </p:sp>
      <p:pic>
        <p:nvPicPr>
          <p:cNvPr id="4098" name="Picture 2" descr="C:\Users\маша\Desktop\Новая папка\Изображение 016.jpg"/>
          <p:cNvPicPr>
            <a:picLocks noChangeAspect="1" noChangeArrowheads="1"/>
          </p:cNvPicPr>
          <p:nvPr/>
        </p:nvPicPr>
        <p:blipFill rotWithShape="1">
          <a:blip r:embed="rId2"/>
          <a:srcRect l="3380" t="697" r="3525" b="2391"/>
          <a:stretch/>
        </p:blipFill>
        <p:spPr bwMode="auto">
          <a:xfrm>
            <a:off x="168275" y="965200"/>
            <a:ext cx="211137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9" name="Picture 3" descr="C:\Users\маша\Desktop\Новая папка\Изображение0011.jpg"/>
          <p:cNvPicPr>
            <a:picLocks noChangeAspect="1" noChangeArrowheads="1"/>
          </p:cNvPicPr>
          <p:nvPr/>
        </p:nvPicPr>
        <p:blipFill rotWithShape="1">
          <a:blip r:embed="rId3"/>
          <a:srcRect l="3733" t="1442" b="3088"/>
          <a:stretch/>
        </p:blipFill>
        <p:spPr bwMode="auto">
          <a:xfrm>
            <a:off x="1814513" y="1341438"/>
            <a:ext cx="2205037" cy="30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1" name="Picture 5" descr="C:\Users\маша\Desktop\Новая папка\Изображение017.jpg"/>
          <p:cNvPicPr>
            <a:picLocks noChangeAspect="1" noChangeArrowheads="1"/>
          </p:cNvPicPr>
          <p:nvPr/>
        </p:nvPicPr>
        <p:blipFill rotWithShape="1">
          <a:blip r:embed="rId4"/>
          <a:srcRect l="3327" t="2528" r="3708"/>
          <a:stretch/>
        </p:blipFill>
        <p:spPr bwMode="auto">
          <a:xfrm>
            <a:off x="3203575" y="3352800"/>
            <a:ext cx="2084388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0" name="Picture 4" descr="C:\Users\маша\Desktop\Новая папка\Изображение018.jpg"/>
          <p:cNvPicPr>
            <a:picLocks noChangeAspect="1" noChangeArrowheads="1"/>
          </p:cNvPicPr>
          <p:nvPr/>
        </p:nvPicPr>
        <p:blipFill rotWithShape="1">
          <a:blip r:embed="rId5"/>
          <a:srcRect l="4310" t="2529" r="3503" b="2629"/>
          <a:stretch/>
        </p:blipFill>
        <p:spPr bwMode="auto">
          <a:xfrm>
            <a:off x="4859338" y="3581400"/>
            <a:ext cx="2160587" cy="309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2" name="Picture 6" descr="C:\Users\маша\Desktop\Новая папка\Изображение019.jpg"/>
          <p:cNvPicPr>
            <a:picLocks noChangeAspect="1" noChangeArrowheads="1"/>
          </p:cNvPicPr>
          <p:nvPr/>
        </p:nvPicPr>
        <p:blipFill rotWithShape="1">
          <a:blip r:embed="rId6"/>
          <a:srcRect l="1774" r="2442" b="2612"/>
          <a:stretch/>
        </p:blipFill>
        <p:spPr bwMode="auto">
          <a:xfrm>
            <a:off x="6516688" y="1184275"/>
            <a:ext cx="2232025" cy="297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3"/>
          <p:cNvSpPr>
            <a:spLocks noGrp="1"/>
          </p:cNvSpPr>
          <p:nvPr>
            <p:ph idx="1"/>
          </p:nvPr>
        </p:nvSpPr>
        <p:spPr>
          <a:xfrm>
            <a:off x="241300" y="260350"/>
            <a:ext cx="8578850" cy="1008063"/>
          </a:xfrm>
        </p:spPr>
        <p:txBody>
          <a:bodyPr/>
          <a:lstStyle/>
          <a:p>
            <a:pPr algn="ctr"/>
            <a:r>
              <a:rPr lang="ru-RU" sz="2800" smtClean="0"/>
              <a:t>Областная выставка технического творчества, </a:t>
            </a:r>
            <a:br>
              <a:rPr lang="ru-RU" sz="2800" smtClean="0"/>
            </a:br>
            <a:r>
              <a:rPr lang="ru-RU" sz="2800" smtClean="0"/>
              <a:t>2012 год</a:t>
            </a:r>
          </a:p>
        </p:txBody>
      </p:sp>
      <p:pic>
        <p:nvPicPr>
          <p:cNvPr id="5122" name="Picture 2" descr="C:\Users\маша\Desktop\Новая папка\Изображение 006.jpg"/>
          <p:cNvPicPr>
            <a:picLocks noChangeAspect="1" noChangeArrowheads="1"/>
          </p:cNvPicPr>
          <p:nvPr/>
        </p:nvPicPr>
        <p:blipFill rotWithShape="1">
          <a:blip r:embed="rId2"/>
          <a:srcRect l="3003" t="1824" r="2499" b="2022"/>
          <a:stretch/>
        </p:blipFill>
        <p:spPr bwMode="auto">
          <a:xfrm>
            <a:off x="5076825" y="1916113"/>
            <a:ext cx="3311525" cy="472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3" name="Picture 3" descr="C:\Users\маша\Desktop\Новая папка\Изображение 010.jpg"/>
          <p:cNvPicPr>
            <a:picLocks noChangeAspect="1" noChangeArrowheads="1"/>
          </p:cNvPicPr>
          <p:nvPr/>
        </p:nvPicPr>
        <p:blipFill rotWithShape="1">
          <a:blip r:embed="rId3"/>
          <a:srcRect l="2460" t="1824" r="3333"/>
          <a:stretch/>
        </p:blipFill>
        <p:spPr bwMode="auto">
          <a:xfrm>
            <a:off x="914400" y="1412875"/>
            <a:ext cx="332422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3"/>
          <p:cNvSpPr>
            <a:spLocks noGrp="1"/>
          </p:cNvSpPr>
          <p:nvPr>
            <p:ph idx="1"/>
          </p:nvPr>
        </p:nvSpPr>
        <p:spPr>
          <a:xfrm>
            <a:off x="179388" y="188913"/>
            <a:ext cx="8424862" cy="1368425"/>
          </a:xfrm>
        </p:spPr>
        <p:txBody>
          <a:bodyPr/>
          <a:lstStyle/>
          <a:p>
            <a:pPr algn="ctr"/>
            <a:r>
              <a:rPr lang="ru-RU" sz="2800" smtClean="0"/>
              <a:t>Всероссийская выставка научно-технического творчества </a:t>
            </a:r>
            <a:br>
              <a:rPr lang="ru-RU" sz="2800" smtClean="0"/>
            </a:br>
            <a:r>
              <a:rPr lang="ru-RU" sz="2800" smtClean="0"/>
              <a:t>«Творчество юных - современной России», 2012 год</a:t>
            </a:r>
          </a:p>
        </p:txBody>
      </p:sp>
      <p:pic>
        <p:nvPicPr>
          <p:cNvPr id="6146" name="Picture 2" descr="C:\Users\маша\Desktop\Новая папка\россия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20675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3" descr="C:\Users\маша\Desktop\Новая папка\россия\Изображение001.jpg"/>
          <p:cNvPicPr>
            <a:picLocks noChangeAspect="1" noChangeArrowheads="1"/>
          </p:cNvPicPr>
          <p:nvPr/>
        </p:nvPicPr>
        <p:blipFill rotWithShape="1">
          <a:blip r:embed="rId3"/>
          <a:srcRect l="353" r="1"/>
          <a:stretch/>
        </p:blipFill>
        <p:spPr bwMode="auto">
          <a:xfrm>
            <a:off x="5303838" y="1881188"/>
            <a:ext cx="3230562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3"/>
          <p:cNvSpPr>
            <a:spLocks noGrp="1"/>
          </p:cNvSpPr>
          <p:nvPr>
            <p:ph idx="1"/>
          </p:nvPr>
        </p:nvSpPr>
        <p:spPr>
          <a:xfrm>
            <a:off x="179388" y="188913"/>
            <a:ext cx="8424862" cy="1954212"/>
          </a:xfrm>
        </p:spPr>
        <p:txBody>
          <a:bodyPr/>
          <a:lstStyle/>
          <a:p>
            <a:pPr algn="ctr"/>
            <a:r>
              <a:rPr lang="ru-RU" sz="2800" smtClean="0"/>
              <a:t>Учащийся 11 класса Чернышов Максим стал лауреатом (призером) премии поддержки талантливой молодежи национального проекта «Образование», 2012 год</a:t>
            </a:r>
          </a:p>
          <a:p>
            <a:pPr algn="ctr"/>
            <a:endParaRPr lang="ru-RU" sz="2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102" t="14102" r="19872" b="9830"/>
          <a:stretch>
            <a:fillRect/>
          </a:stretch>
        </p:blipFill>
        <p:spPr bwMode="auto">
          <a:xfrm>
            <a:off x="500063" y="2357438"/>
            <a:ext cx="2825750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9970" t="18750" r="4606" b="14843"/>
          <a:stretch>
            <a:fillRect/>
          </a:stretch>
        </p:blipFill>
        <p:spPr bwMode="auto">
          <a:xfrm>
            <a:off x="3741738" y="2643188"/>
            <a:ext cx="475932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1692275" y="0"/>
            <a:ext cx="5791200" cy="1371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Проектные работы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47513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J:\конкурс\фото работ\2012\Изображение555 010.jpg"/>
          <p:cNvPicPr>
            <a:picLocks noChangeAspect="1" noChangeArrowheads="1"/>
          </p:cNvPicPr>
          <p:nvPr/>
        </p:nvPicPr>
        <p:blipFill>
          <a:blip r:embed="rId2"/>
          <a:srcRect l="28482" t="10127" r="22150" b="21517"/>
          <a:stretch>
            <a:fillRect/>
          </a:stretch>
        </p:blipFill>
        <p:spPr bwMode="auto">
          <a:xfrm>
            <a:off x="357188" y="1428750"/>
            <a:ext cx="2092325" cy="21732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J:\конкурс\фото работ\2012\Изображение555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428750"/>
            <a:ext cx="2940050" cy="22050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8" name="Picture 4" descr="J:\конкурс\фото работ\2012\Изображение555 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428750"/>
            <a:ext cx="3000375" cy="22510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J:\конкурс\фото работ\2012\Изображение555 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857625"/>
            <a:ext cx="2857500" cy="21431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30" name="Picture 6" descr="J:\конкурс\фото работ\2012\Изображение555 0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3857625"/>
            <a:ext cx="2857500" cy="21431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31" name="Picture 7" descr="J:\конкурс\фото работ\2012\Изображение555 011.jpg"/>
          <p:cNvPicPr>
            <a:picLocks noChangeAspect="1" noChangeArrowheads="1"/>
          </p:cNvPicPr>
          <p:nvPr/>
        </p:nvPicPr>
        <p:blipFill>
          <a:blip r:embed="rId7"/>
          <a:srcRect l="25707" t="12627" r="14761" b="6193"/>
          <a:stretch>
            <a:fillRect/>
          </a:stretch>
        </p:blipFill>
        <p:spPr bwMode="auto">
          <a:xfrm>
            <a:off x="6429375" y="3857625"/>
            <a:ext cx="2160588" cy="2209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Тема опыта: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57188" y="2500313"/>
            <a:ext cx="8174037" cy="2428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4400" b="1" dirty="0" smtClean="0"/>
              <a:t>«Метод </a:t>
            </a:r>
            <a:r>
              <a:rPr lang="ru-RU" sz="4400" b="1" dirty="0"/>
              <a:t>проектов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как </a:t>
            </a:r>
            <a:r>
              <a:rPr lang="ru-RU" sz="4400" b="1" dirty="0"/>
              <a:t>эффективный способ </a:t>
            </a:r>
            <a:r>
              <a:rPr lang="ru-RU" sz="4400" b="1" dirty="0" smtClean="0"/>
              <a:t>развития  </a:t>
            </a:r>
            <a:r>
              <a:rPr lang="ru-RU" sz="4400" b="1" dirty="0"/>
              <a:t>творческих способностей  учащихся»</a:t>
            </a:r>
            <a:endParaRPr lang="ru-RU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05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Условия возникновения и становления опыта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8351837" cy="5084762"/>
          </a:xfrm>
        </p:spPr>
        <p:txBody>
          <a:bodyPr rtlCol="0">
            <a:normAutofit fontScale="85000" lnSpcReduction="20000"/>
          </a:bodyPr>
          <a:lstStyle/>
          <a:p>
            <a:pPr marL="457200" indent="-457200" fontAlgn="auto">
              <a:buFont typeface="Wingdings" pitchFamily="2" charset="2"/>
              <a:buChar char="§"/>
              <a:defRPr/>
            </a:pPr>
            <a:r>
              <a:rPr lang="ru-RU" sz="3000" dirty="0" smtClean="0"/>
              <a:t>неудовлетворенность традиционной организацией взаимодействия между учителем и учеником на уроке; </a:t>
            </a:r>
          </a:p>
          <a:p>
            <a:pPr marL="457200" indent="-457200" fontAlgn="auto">
              <a:buFont typeface="Wingdings" pitchFamily="2" charset="2"/>
              <a:buChar char="§"/>
              <a:defRPr/>
            </a:pPr>
            <a:r>
              <a:rPr lang="ru-RU" sz="3000" dirty="0" smtClean="0"/>
              <a:t>пассивность части учащихся как на учебных занятиях, так и во внеурочной деятельности по предмету;</a:t>
            </a:r>
          </a:p>
          <a:p>
            <a:pPr marL="457200" indent="-457200" fontAlgn="auto">
              <a:buFont typeface="Wingdings" pitchFamily="2" charset="2"/>
              <a:buChar char="§"/>
              <a:defRPr/>
            </a:pPr>
            <a:r>
              <a:rPr lang="ru-RU" sz="3000" dirty="0" smtClean="0"/>
              <a:t>увеличивающаяся тенденция потребления знаний учащимися в готовом виде из-за низкой сформированности </a:t>
            </a:r>
            <a:r>
              <a:rPr lang="ru-RU" sz="3000" dirty="0" err="1" smtClean="0"/>
              <a:t>общеучебных</a:t>
            </a:r>
            <a:r>
              <a:rPr lang="ru-RU" sz="3000" dirty="0" smtClean="0"/>
              <a:t> умений и навыков, универсальных способов деятельности; </a:t>
            </a:r>
          </a:p>
          <a:p>
            <a:pPr marL="457200" indent="-457200" fontAlgn="auto">
              <a:buFont typeface="Wingdings" pitchFamily="2" charset="2"/>
              <a:buChar char="§"/>
              <a:defRPr/>
            </a:pPr>
            <a:r>
              <a:rPr lang="ru-RU" sz="3000" dirty="0" smtClean="0"/>
              <a:t>невозможность в полной мере реализовать  творческий потенциал учащегося в традиционной системе обучения.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Актуальность опыта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25538"/>
            <a:ext cx="8353425" cy="5543550"/>
          </a:xfrm>
        </p:spPr>
        <p:txBody>
          <a:bodyPr rtlCol="0">
            <a:noAutofit/>
          </a:bodyPr>
          <a:lstStyle/>
          <a:p>
            <a:pPr indent="365125" fontAlgn="auto">
              <a:buFont typeface="Arial" pitchFamily="34" charset="0"/>
              <a:buNone/>
              <a:defRPr/>
            </a:pPr>
            <a:r>
              <a:rPr lang="ru-RU" sz="2400" dirty="0" smtClean="0"/>
              <a:t>Технология </a:t>
            </a:r>
            <a:r>
              <a:rPr lang="ru-RU" sz="2400" dirty="0"/>
              <a:t>метода проектов позволяет успешно развивать  творческое мышление и  позволяет успешно решать  следующие  проблемы в обучении:</a:t>
            </a:r>
          </a:p>
          <a:p>
            <a:pPr marL="785813" indent="-342900" fontAlgn="auto">
              <a:buFont typeface="Wingdings" pitchFamily="2" charset="2"/>
              <a:buChar char="§"/>
              <a:defRPr/>
            </a:pPr>
            <a:r>
              <a:rPr lang="ru-RU" sz="2400" dirty="0" smtClean="0"/>
              <a:t> низкая </a:t>
            </a:r>
            <a:r>
              <a:rPr lang="ru-RU" sz="2400" dirty="0"/>
              <a:t>мотивация к обучению; </a:t>
            </a:r>
          </a:p>
          <a:p>
            <a:pPr marL="785813" indent="-342900" fontAlgn="auto">
              <a:buFont typeface="Wingdings" pitchFamily="2" charset="2"/>
              <a:buChar char="§"/>
              <a:defRPr/>
            </a:pPr>
            <a:r>
              <a:rPr lang="ru-RU" sz="2400" dirty="0" smtClean="0"/>
              <a:t> формирование </a:t>
            </a:r>
            <a:r>
              <a:rPr lang="ru-RU" sz="2400" dirty="0"/>
              <a:t>механизма самореализации личности; </a:t>
            </a:r>
          </a:p>
          <a:p>
            <a:pPr marL="785813" indent="-342900" fontAlgn="auto">
              <a:buFont typeface="Wingdings" pitchFamily="2" charset="2"/>
              <a:buChar char="§"/>
              <a:defRPr/>
            </a:pPr>
            <a:r>
              <a:rPr lang="ru-RU" sz="2400" dirty="0" smtClean="0"/>
              <a:t> возможность  </a:t>
            </a:r>
            <a:r>
              <a:rPr lang="ru-RU" sz="2400" dirty="0"/>
              <a:t>интеграции знаний по различным предметам;</a:t>
            </a:r>
          </a:p>
          <a:p>
            <a:pPr marL="785813" indent="-342900" fontAlgn="auto">
              <a:buFont typeface="Wingdings" pitchFamily="2" charset="2"/>
              <a:buChar char="§"/>
              <a:defRPr/>
            </a:pPr>
            <a:r>
              <a:rPr lang="ru-RU" sz="2400" dirty="0" smtClean="0"/>
              <a:t> низкий </a:t>
            </a:r>
            <a:r>
              <a:rPr lang="ru-RU" sz="2400" dirty="0"/>
              <a:t>уровень коммуникативных и организаторских способностей; </a:t>
            </a:r>
          </a:p>
          <a:p>
            <a:pPr marL="785813" indent="-342900" fontAlgn="auto">
              <a:buFont typeface="Wingdings" pitchFamily="2" charset="2"/>
              <a:buChar char="§"/>
              <a:defRPr/>
            </a:pPr>
            <a:r>
              <a:rPr lang="ru-RU" sz="2400" dirty="0" smtClean="0"/>
              <a:t> недостаточный </a:t>
            </a:r>
            <a:r>
              <a:rPr lang="ru-RU" sz="2400" dirty="0"/>
              <a:t>уровень практической направленности обучения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Новизна </a:t>
            </a:r>
            <a:r>
              <a:rPr lang="ru-RU" sz="3200" b="1" dirty="0" smtClean="0"/>
              <a:t>опыта</a:t>
            </a:r>
            <a:endParaRPr lang="ru-RU" sz="3200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smtClean="0"/>
              <a:t> Использование ИКТ при выполнении проектных работ по радиотехнике в учебном комбинате с учениками разного уровня подготовки и способностями.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/>
              <a:t> Использование выполненных учащимися проектных работ в качестве наглядного и дидактического материала к урокам.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6295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Ведущая педагогическая идея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214438"/>
            <a:ext cx="8143875" cy="5329237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200" i="1" dirty="0" smtClean="0"/>
              <a:t>Если </a:t>
            </a:r>
            <a:r>
              <a:rPr lang="ru-RU" sz="2200" i="1" dirty="0"/>
              <a:t>метод проектов сделать  постоянной составляющей частью образовательного процесса, то будут созданы условия для развития творческих способностей  учащихся</a:t>
            </a:r>
            <a:r>
              <a:rPr lang="ru-RU" sz="2200" dirty="0"/>
              <a:t>, которые в свою очередь будут способствовать: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ru-RU" sz="2200" dirty="0" smtClean="0"/>
              <a:t> формированию </a:t>
            </a:r>
            <a:r>
              <a:rPr lang="ru-RU" sz="2200" dirty="0"/>
              <a:t>и развитию внутренней мотивации учащихся к </a:t>
            </a:r>
            <a:r>
              <a:rPr lang="ru-RU" sz="2200" dirty="0" smtClean="0"/>
              <a:t>изучению </a:t>
            </a:r>
            <a:r>
              <a:rPr lang="ru-RU" sz="2200" dirty="0"/>
              <a:t>радиотехники как науки; 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ru-RU" sz="2200" dirty="0" smtClean="0"/>
              <a:t> повышению </a:t>
            </a:r>
            <a:r>
              <a:rPr lang="ru-RU" sz="2200" dirty="0"/>
              <a:t>мыслительной активности учащихся и приобретению навыков логического мышления; 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ru-RU" sz="2200" dirty="0" smtClean="0"/>
              <a:t> речевому </a:t>
            </a:r>
            <a:r>
              <a:rPr lang="ru-RU" sz="2200" dirty="0"/>
              <a:t>развитию учащихся, совершенствованию коммуникативной компетенции в целом; 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ru-RU" sz="2200" dirty="0" smtClean="0"/>
              <a:t> развитию</a:t>
            </a:r>
            <a:r>
              <a:rPr lang="ru-RU" sz="2200" dirty="0"/>
              <a:t>  индивидуальных особенностей учащихся, их самостоятельности, потребности в самообразовании.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2001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Основные этапы совместной деятельности </a:t>
            </a:r>
            <a:r>
              <a:rPr lang="ru-RU" b="1" dirty="0"/>
              <a:t>учителя и учащихся над творческим </a:t>
            </a:r>
            <a:r>
              <a:rPr lang="ru-RU" b="1" dirty="0" smtClean="0"/>
              <a:t>проектом</a:t>
            </a:r>
            <a:endParaRPr lang="ru-RU" b="1" dirty="0"/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>
          <a:xfrm>
            <a:off x="395288" y="2492375"/>
            <a:ext cx="9001125" cy="3960813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Постановка проблемы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Исследование, взаимодействие идей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Обоснование темы проекта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Исследование объекта проектирования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Развитие идеи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Технологическое изготовление изделия</a:t>
            </a:r>
          </a:p>
          <a:p>
            <a:pPr marL="514350" indent="-514350">
              <a:spcBef>
                <a:spcPct val="0"/>
              </a:spcBef>
              <a:buFont typeface="Arial Black" pitchFamily="34" charset="0"/>
              <a:buAutoNum type="arabicPeriod"/>
            </a:pPr>
            <a:r>
              <a:rPr lang="ru-RU" sz="3100" smtClean="0"/>
              <a:t>Анализ и оценка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429625" cy="14398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Результативность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опыта</a:t>
            </a:r>
            <a:endParaRPr lang="ru-RU" dirty="0"/>
          </a:p>
        </p:txBody>
      </p:sp>
      <p:sp>
        <p:nvSpPr>
          <p:cNvPr id="20482" name="Объект 3"/>
          <p:cNvSpPr txBox="1">
            <a:spLocks/>
          </p:cNvSpPr>
          <p:nvPr/>
        </p:nvSpPr>
        <p:spPr bwMode="auto">
          <a:xfrm>
            <a:off x="285750" y="2857500"/>
            <a:ext cx="85788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800" b="1"/>
              <a:t>Городская выставка технического творчества, </a:t>
            </a:r>
            <a:br>
              <a:rPr lang="ru-RU" sz="2800" b="1"/>
            </a:br>
            <a:r>
              <a:rPr lang="ru-RU" sz="2800" b="1"/>
              <a:t>2010 год: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85750" y="4143375"/>
            <a:ext cx="850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/>
              <a:t> 3 место, проект «Стереофонический УКВ радиоприемник»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3"/>
          <p:cNvSpPr>
            <a:spLocks noGrp="1"/>
          </p:cNvSpPr>
          <p:nvPr>
            <p:ph idx="1"/>
          </p:nvPr>
        </p:nvSpPr>
        <p:spPr>
          <a:xfrm>
            <a:off x="222250" y="452438"/>
            <a:ext cx="8580438" cy="720725"/>
          </a:xfrm>
        </p:spPr>
        <p:txBody>
          <a:bodyPr/>
          <a:lstStyle/>
          <a:p>
            <a:pPr algn="ctr"/>
            <a:r>
              <a:rPr lang="ru-RU" sz="2800" smtClean="0"/>
              <a:t>Городская выставка технического творчества, </a:t>
            </a:r>
            <a:br>
              <a:rPr lang="ru-RU" sz="2800" smtClean="0"/>
            </a:br>
            <a:r>
              <a:rPr lang="ru-RU" sz="2800" smtClean="0"/>
              <a:t>2011 год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4" name="Picture 6" descr="C:\Users\маша\Desktop\Новая папка\Изображение014.jpg"/>
          <p:cNvPicPr>
            <a:picLocks noChangeAspect="1" noChangeArrowheads="1"/>
          </p:cNvPicPr>
          <p:nvPr/>
        </p:nvPicPr>
        <p:blipFill rotWithShape="1">
          <a:blip r:embed="rId2"/>
          <a:srcRect l="677" t="2107" r="2566"/>
          <a:stretch/>
        </p:blipFill>
        <p:spPr bwMode="auto">
          <a:xfrm>
            <a:off x="271463" y="1557338"/>
            <a:ext cx="2951162" cy="416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 descr="C:\Users\маша\Desktop\Новая папка\Изображение003.jpg"/>
          <p:cNvPicPr>
            <a:picLocks noChangeAspect="1" noChangeArrowheads="1"/>
          </p:cNvPicPr>
          <p:nvPr/>
        </p:nvPicPr>
        <p:blipFill rotWithShape="1">
          <a:blip r:embed="rId3"/>
          <a:srcRect l="2575" t="1899"/>
          <a:stretch/>
        </p:blipFill>
        <p:spPr bwMode="auto">
          <a:xfrm>
            <a:off x="3014663" y="2427288"/>
            <a:ext cx="2925762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5" name="Picture 7" descr="C:\Users\маша\Desktop\Зиняков В.Н\грамоты\грамоты2011\Изображение 0131.jpg"/>
          <p:cNvPicPr>
            <a:picLocks noChangeAspect="1" noChangeArrowheads="1"/>
          </p:cNvPicPr>
          <p:nvPr/>
        </p:nvPicPr>
        <p:blipFill rotWithShape="1">
          <a:blip r:embed="rId4"/>
          <a:srcRect l="1551" t="2072"/>
          <a:stretch/>
        </p:blipFill>
        <p:spPr bwMode="auto">
          <a:xfrm>
            <a:off x="5651500" y="1519238"/>
            <a:ext cx="3236913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422</TotalTime>
  <Words>330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Главная</vt:lpstr>
      <vt:lpstr>Главная</vt:lpstr>
      <vt:lpstr>Главная</vt:lpstr>
      <vt:lpstr>ОБОБЩЕНИЕ ПЕДАГОГИЧЕСКОГО ОПЫТА</vt:lpstr>
      <vt:lpstr>ТЕМА ОПЫТА:</vt:lpstr>
      <vt:lpstr>УСЛОВИЯ ВОЗНИКНОВЕНИЯ И СТАНОВЛЕНИЯ ОПЫТА</vt:lpstr>
      <vt:lpstr>АКТУАЛЬНОСТЬ ОПЫТА</vt:lpstr>
      <vt:lpstr>НОВИЗНА ОПЫТА</vt:lpstr>
      <vt:lpstr>ВЕДУЩАЯ ПЕДАГОГИЧЕСКАЯ ИДЕЯ</vt:lpstr>
      <vt:lpstr>ОСНОВНЫЕ ЭТАПЫ СОВМЕСТНОЙ ДЕЯТЕЛЬНОСТИ УЧИТЕЛЯ И УЧАЩИХСЯ НАД ТВОРЧЕСКИМ ПРОЕКТОМ</vt:lpstr>
      <vt:lpstr>РЕЗУЛЬТАТИВНОСТЬ  ОПЫТА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Проектные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</dc:title>
  <dc:creator>маша</dc:creator>
  <cp:lastModifiedBy>Admin</cp:lastModifiedBy>
  <cp:revision>39</cp:revision>
  <dcterms:created xsi:type="dcterms:W3CDTF">2012-11-18T06:22:04Z</dcterms:created>
  <dcterms:modified xsi:type="dcterms:W3CDTF">2012-11-21T15:00:03Z</dcterms:modified>
</cp:coreProperties>
</file>