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6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A91994-6E6B-48D0-BE9B-E825BFCE8A6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259E3-4A58-472A-A571-04D71BAB1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A91994-6E6B-48D0-BE9B-E825BFCE8A6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259E3-4A58-472A-A571-04D71BAB1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A91994-6E6B-48D0-BE9B-E825BFCE8A6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259E3-4A58-472A-A571-04D71BAB1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CA91994-6E6B-48D0-BE9B-E825BFCE8A6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9A259E3-4A58-472A-A571-04D71BAB1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A91994-6E6B-48D0-BE9B-E825BFCE8A6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259E3-4A58-472A-A571-04D71BAB1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A91994-6E6B-48D0-BE9B-E825BFCE8A6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259E3-4A58-472A-A571-04D71BAB1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A91994-6E6B-48D0-BE9B-E825BFCE8A6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259E3-4A58-472A-A571-04D71BAB1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A91994-6E6B-48D0-BE9B-E825BFCE8A6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259E3-4A58-472A-A571-04D71BAB1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A91994-6E6B-48D0-BE9B-E825BFCE8A6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259E3-4A58-472A-A571-04D71BAB1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A91994-6E6B-48D0-BE9B-E825BFCE8A6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259E3-4A58-472A-A571-04D71BAB1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A91994-6E6B-48D0-BE9B-E825BFCE8A6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259E3-4A58-472A-A571-04D71BAB1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A91994-6E6B-48D0-BE9B-E825BFCE8A6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259E3-4A58-472A-A571-04D71BAB1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7FDA1"/>
            </a:gs>
            <a:gs pos="50000">
              <a:srgbClr val="FFCCFF"/>
            </a:gs>
            <a:gs pos="100000">
              <a:srgbClr val="E7FDA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CA91994-6E6B-48D0-BE9B-E825BFCE8A6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A259E3-4A58-472A-A571-04D71BAB1D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5729"/>
            <a:ext cx="7772400" cy="300039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УРОК МАТЕМАТИКИ </a:t>
            </a:r>
            <a:br>
              <a:rPr lang="ru-RU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 </a:t>
            </a:r>
            <a:r>
              <a:rPr lang="ru-RU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КЛАСС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ВЫЧИТАНИЕ ВИДА</a:t>
            </a:r>
            <a:br>
              <a:rPr lang="ru-RU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8 </a:t>
            </a:r>
            <a:r>
              <a:rPr lang="ru-RU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-       </a:t>
            </a:r>
            <a:r>
              <a:rPr lang="ru-RU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9 </a:t>
            </a:r>
            <a:r>
              <a:rPr lang="ru-RU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-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7415242" cy="22098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r"/>
            <a:endParaRPr lang="ru-RU" sz="2400" dirty="0" smtClean="0"/>
          </a:p>
          <a:p>
            <a:pPr algn="r"/>
            <a:r>
              <a:rPr lang="ru-RU" sz="2400" i="1" dirty="0" smtClean="0">
                <a:solidFill>
                  <a:srgbClr val="7030A0"/>
                </a:solidFill>
              </a:rPr>
              <a:t>Подготовила учитель начальных классов</a:t>
            </a:r>
          </a:p>
          <a:p>
            <a:pPr algn="r"/>
            <a:r>
              <a:rPr lang="ru-RU" sz="2400" i="1" dirty="0" smtClean="0">
                <a:solidFill>
                  <a:srgbClr val="7030A0"/>
                </a:solidFill>
              </a:rPr>
              <a:t>МОБУ </a:t>
            </a:r>
            <a:r>
              <a:rPr lang="ru-RU" sz="2400" i="1" dirty="0" err="1" smtClean="0">
                <a:solidFill>
                  <a:srgbClr val="7030A0"/>
                </a:solidFill>
              </a:rPr>
              <a:t>Новобурейской</a:t>
            </a:r>
            <a:r>
              <a:rPr lang="ru-RU" sz="2400" i="1" dirty="0" smtClean="0">
                <a:solidFill>
                  <a:srgbClr val="7030A0"/>
                </a:solidFill>
              </a:rPr>
              <a:t> СОШ № 1 </a:t>
            </a:r>
          </a:p>
          <a:p>
            <a:pPr algn="r"/>
            <a:r>
              <a:rPr lang="ru-RU" sz="2400" i="1" dirty="0" smtClean="0">
                <a:solidFill>
                  <a:srgbClr val="7030A0"/>
                </a:solidFill>
              </a:rPr>
              <a:t>Фокина Н.Н.</a:t>
            </a:r>
            <a:endParaRPr lang="ru-RU" sz="24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>
            <a:hlinkClick r:id="rId2" action="ppaction://hlinksldjump"/>
          </p:cNvPr>
          <p:cNvSpPr/>
          <p:nvPr/>
        </p:nvSpPr>
        <p:spPr>
          <a:xfrm>
            <a:off x="4071938" y="214313"/>
            <a:ext cx="1857375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43125" y="1857375"/>
            <a:ext cx="1928813" cy="1857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/>
              <a:t>+</a:t>
            </a:r>
          </a:p>
        </p:txBody>
      </p:sp>
      <p:sp>
        <p:nvSpPr>
          <p:cNvPr id="8" name="Овал 7">
            <a:hlinkClick r:id="rId3" action="ppaction://hlinksldjump"/>
          </p:cNvPr>
          <p:cNvSpPr/>
          <p:nvPr/>
        </p:nvSpPr>
        <p:spPr>
          <a:xfrm>
            <a:off x="428596" y="4714884"/>
            <a:ext cx="1714500" cy="15716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/>
              <a:t>5</a:t>
            </a:r>
            <a:endParaRPr lang="ru-RU" sz="9600" dirty="0"/>
          </a:p>
        </p:txBody>
      </p:sp>
      <p:sp>
        <p:nvSpPr>
          <p:cNvPr id="9" name="Овал 8"/>
          <p:cNvSpPr/>
          <p:nvPr/>
        </p:nvSpPr>
        <p:spPr>
          <a:xfrm>
            <a:off x="6357938" y="4214813"/>
            <a:ext cx="1714500" cy="15716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/>
              <a:t>4</a:t>
            </a:r>
            <a:endParaRPr lang="ru-RU" sz="9600" dirty="0"/>
          </a:p>
        </p:txBody>
      </p:sp>
      <p:sp>
        <p:nvSpPr>
          <p:cNvPr id="10" name="Овал 9"/>
          <p:cNvSpPr/>
          <p:nvPr/>
        </p:nvSpPr>
        <p:spPr>
          <a:xfrm>
            <a:off x="3929058" y="3429000"/>
            <a:ext cx="1785937" cy="16430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/>
              <a:t>3</a:t>
            </a:r>
            <a:endParaRPr lang="ru-RU" sz="9600" dirty="0"/>
          </a:p>
        </p:txBody>
      </p:sp>
      <p:sp>
        <p:nvSpPr>
          <p:cNvPr id="11" name="Овал 10"/>
          <p:cNvSpPr/>
          <p:nvPr/>
        </p:nvSpPr>
        <p:spPr>
          <a:xfrm>
            <a:off x="5929313" y="2000250"/>
            <a:ext cx="1714500" cy="1643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/>
              <a:t>=</a:t>
            </a:r>
          </a:p>
        </p:txBody>
      </p:sp>
      <p:sp>
        <p:nvSpPr>
          <p:cNvPr id="12" name="Овал 11">
            <a:hlinkClick r:id="rId3" action="ppaction://hlinksldjump"/>
          </p:cNvPr>
          <p:cNvSpPr/>
          <p:nvPr/>
        </p:nvSpPr>
        <p:spPr>
          <a:xfrm>
            <a:off x="214313" y="214313"/>
            <a:ext cx="1857375" cy="1928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/>
              <a:t>4</a:t>
            </a:r>
            <a:endParaRPr lang="ru-RU" sz="9600" dirty="0"/>
          </a:p>
        </p:txBody>
      </p:sp>
      <p:sp>
        <p:nvSpPr>
          <p:cNvPr id="13" name="Овал 12"/>
          <p:cNvSpPr/>
          <p:nvPr/>
        </p:nvSpPr>
        <p:spPr>
          <a:xfrm>
            <a:off x="7143750" y="214313"/>
            <a:ext cx="1785938" cy="1785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/>
              <a:t>8</a:t>
            </a:r>
            <a:endParaRPr lang="ru-RU" sz="9600" dirty="0"/>
          </a:p>
        </p:txBody>
      </p:sp>
      <p:cxnSp>
        <p:nvCxnSpPr>
          <p:cNvPr id="16" name="Прямая соединительная линия 15"/>
          <p:cNvCxnSpPr>
            <a:stCxn id="12" idx="5"/>
          </p:cNvCxnSpPr>
          <p:nvPr/>
        </p:nvCxnSpPr>
        <p:spPr>
          <a:xfrm rot="16200000" flipH="1">
            <a:off x="1830388" y="1830387"/>
            <a:ext cx="425450" cy="48577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4" idx="5"/>
            <a:endCxn id="11" idx="1"/>
          </p:cNvCxnSpPr>
          <p:nvPr/>
        </p:nvCxnSpPr>
        <p:spPr>
          <a:xfrm rot="16200000" flipH="1">
            <a:off x="5637213" y="1698625"/>
            <a:ext cx="563562" cy="5222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7393781" y="1964532"/>
            <a:ext cx="428625" cy="3571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4" idx="7"/>
          </p:cNvCxnSpPr>
          <p:nvPr/>
        </p:nvCxnSpPr>
        <p:spPr>
          <a:xfrm rot="5400000" flipH="1" flipV="1">
            <a:off x="3794919" y="1566069"/>
            <a:ext cx="557213" cy="56832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5.55556E-6 L -0.22847 -0.57755 " pathEditMode="relative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1814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900106">
                <a:tc gridSpan="7"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0070C0"/>
                          </a:solidFill>
                        </a:rPr>
                        <a:t>Уменьши на 4</a:t>
                      </a:r>
                      <a:endParaRPr lang="ru-RU" sz="3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6</a:t>
                      </a:r>
                      <a:endParaRPr lang="ru-RU" sz="4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8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5</a:t>
                      </a:r>
                      <a:endParaRPr lang="ru-RU" sz="4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7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n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</a:ln>
                        </a:rPr>
                        <a:t>10</a:t>
                      </a:r>
                      <a:endParaRPr lang="ru-RU" sz="4400" dirty="0">
                        <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ln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9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4</a:t>
                      </a:r>
                      <a:endParaRPr lang="ru-RU" sz="4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4000504"/>
          <a:ext cx="8015287" cy="1885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5041"/>
                <a:gridCol w="1145041"/>
                <a:gridCol w="1145041"/>
                <a:gridCol w="1145041"/>
                <a:gridCol w="1145041"/>
                <a:gridCol w="1145041"/>
                <a:gridCol w="1145041"/>
              </a:tblGrid>
              <a:tr h="935543">
                <a:tc gridSpan="7"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0070C0"/>
                          </a:solidFill>
                        </a:rPr>
                        <a:t>Увеличь</a:t>
                      </a:r>
                      <a:r>
                        <a:rPr lang="ru-RU" sz="3600" baseline="0" dirty="0" smtClean="0">
                          <a:solidFill>
                            <a:srgbClr val="0070C0"/>
                          </a:solidFill>
                        </a:rPr>
                        <a:t> на 2</a:t>
                      </a:r>
                      <a:endParaRPr lang="ru-RU" sz="3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0401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7</a:t>
                      </a:r>
                      <a:endParaRPr lang="ru-RU" sz="4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5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8</a:t>
                      </a:r>
                      <a:endParaRPr lang="ru-RU" sz="4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6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n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</a:ln>
                        </a:rPr>
                        <a:t>4</a:t>
                      </a:r>
                      <a:endParaRPr lang="ru-RU" sz="4400" dirty="0">
                        <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ln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0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3</a:t>
                      </a:r>
                      <a:endParaRPr lang="ru-RU" sz="4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Люся мыла 8 чашек. Вдруг одна чашка разбилась.</a:t>
            </a:r>
          </a:p>
          <a:p>
            <a:pPr>
              <a:buNone/>
            </a:pPr>
            <a:r>
              <a:rPr lang="ru-RU" dirty="0" smtClean="0"/>
              <a:t>Поставь вопрос и реши задачу.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Люся мыла 8 чашек. Вдруг одна чашка разбилась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FF0000"/>
                </a:solidFill>
              </a:rPr>
              <a:t>Сколько чашек осталось?</a:t>
            </a:r>
          </a:p>
          <a:p>
            <a:pPr>
              <a:buNone/>
            </a:pPr>
            <a:r>
              <a:rPr lang="ru-RU" dirty="0" smtClean="0"/>
              <a:t>Было – 8 ч.</a:t>
            </a:r>
          </a:p>
          <a:p>
            <a:pPr>
              <a:buNone/>
            </a:pPr>
            <a:r>
              <a:rPr lang="ru-RU" dirty="0" smtClean="0"/>
              <a:t>Разбилась – 1 ч.</a:t>
            </a:r>
          </a:p>
          <a:p>
            <a:pPr>
              <a:buNone/>
            </a:pPr>
            <a:r>
              <a:rPr lang="ru-RU" dirty="0" smtClean="0"/>
              <a:t>Осталось?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Сколько отрезков на рисунке?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928662" y="2428868"/>
            <a:ext cx="6500858" cy="285752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857224" y="235743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786050" y="321468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358082" y="521495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>
            <a:hlinkClick r:id="rId2" action="ppaction://hlinksldjump"/>
          </p:cNvPr>
          <p:cNvSpPr/>
          <p:nvPr/>
        </p:nvSpPr>
        <p:spPr>
          <a:xfrm>
            <a:off x="4071938" y="214313"/>
            <a:ext cx="1857375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43125" y="1857375"/>
            <a:ext cx="1928813" cy="1857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/>
              <a:t>+</a:t>
            </a:r>
          </a:p>
        </p:txBody>
      </p:sp>
      <p:sp>
        <p:nvSpPr>
          <p:cNvPr id="8" name="Овал 7">
            <a:hlinkClick r:id="rId3" action="ppaction://hlinksldjump"/>
          </p:cNvPr>
          <p:cNvSpPr/>
          <p:nvPr/>
        </p:nvSpPr>
        <p:spPr>
          <a:xfrm>
            <a:off x="4071934" y="4500570"/>
            <a:ext cx="1714500" cy="15716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/>
              <a:t>4</a:t>
            </a:r>
          </a:p>
        </p:txBody>
      </p:sp>
      <p:sp>
        <p:nvSpPr>
          <p:cNvPr id="9" name="Овал 8"/>
          <p:cNvSpPr/>
          <p:nvPr/>
        </p:nvSpPr>
        <p:spPr>
          <a:xfrm>
            <a:off x="6357938" y="4214813"/>
            <a:ext cx="1714500" cy="15716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/>
              <a:t>3</a:t>
            </a:r>
          </a:p>
        </p:txBody>
      </p:sp>
      <p:sp>
        <p:nvSpPr>
          <p:cNvPr id="10" name="Овал 9"/>
          <p:cNvSpPr/>
          <p:nvPr/>
        </p:nvSpPr>
        <p:spPr>
          <a:xfrm>
            <a:off x="642938" y="4143375"/>
            <a:ext cx="1785937" cy="16430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/>
              <a:t>2</a:t>
            </a:r>
          </a:p>
        </p:txBody>
      </p:sp>
      <p:sp>
        <p:nvSpPr>
          <p:cNvPr id="11" name="Овал 10"/>
          <p:cNvSpPr/>
          <p:nvPr/>
        </p:nvSpPr>
        <p:spPr>
          <a:xfrm>
            <a:off x="5929313" y="2000250"/>
            <a:ext cx="1714500" cy="1643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/>
              <a:t>=</a:t>
            </a:r>
          </a:p>
        </p:txBody>
      </p:sp>
      <p:sp>
        <p:nvSpPr>
          <p:cNvPr id="12" name="Овал 11">
            <a:hlinkClick r:id="rId3" action="ppaction://hlinksldjump"/>
          </p:cNvPr>
          <p:cNvSpPr/>
          <p:nvPr/>
        </p:nvSpPr>
        <p:spPr>
          <a:xfrm>
            <a:off x="214313" y="214313"/>
            <a:ext cx="1857375" cy="1928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/>
              <a:t>6</a:t>
            </a:r>
          </a:p>
        </p:txBody>
      </p:sp>
      <p:sp>
        <p:nvSpPr>
          <p:cNvPr id="13" name="Овал 12"/>
          <p:cNvSpPr/>
          <p:nvPr/>
        </p:nvSpPr>
        <p:spPr>
          <a:xfrm>
            <a:off x="7143750" y="214313"/>
            <a:ext cx="1785938" cy="1785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/>
              <a:t>9</a:t>
            </a:r>
          </a:p>
        </p:txBody>
      </p:sp>
      <p:cxnSp>
        <p:nvCxnSpPr>
          <p:cNvPr id="16" name="Прямая соединительная линия 15"/>
          <p:cNvCxnSpPr>
            <a:stCxn id="12" idx="5"/>
          </p:cNvCxnSpPr>
          <p:nvPr/>
        </p:nvCxnSpPr>
        <p:spPr>
          <a:xfrm rot="16200000" flipH="1">
            <a:off x="1830388" y="1830387"/>
            <a:ext cx="425450" cy="48577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4" idx="5"/>
            <a:endCxn id="11" idx="1"/>
          </p:cNvCxnSpPr>
          <p:nvPr/>
        </p:nvCxnSpPr>
        <p:spPr>
          <a:xfrm rot="16200000" flipH="1">
            <a:off x="5637213" y="1698625"/>
            <a:ext cx="563562" cy="5222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7393781" y="1964532"/>
            <a:ext cx="428625" cy="3571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4" idx="7"/>
          </p:cNvCxnSpPr>
          <p:nvPr/>
        </p:nvCxnSpPr>
        <p:spPr>
          <a:xfrm rot="5400000" flipH="1" flipV="1">
            <a:off x="3794919" y="1566069"/>
            <a:ext cx="557213" cy="56832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5.55556E-6 L -0.22048 -0.52501 " pathEditMode="relative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>
            <a:hlinkClick r:id="rId2" action="ppaction://hlinksldjump"/>
          </p:cNvPr>
          <p:cNvSpPr/>
          <p:nvPr/>
        </p:nvSpPr>
        <p:spPr>
          <a:xfrm>
            <a:off x="3714750" y="1928813"/>
            <a:ext cx="1714500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85750" y="2428875"/>
            <a:ext cx="1714500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/>
              <a:t>1</a:t>
            </a:r>
          </a:p>
        </p:txBody>
      </p:sp>
      <p:sp>
        <p:nvSpPr>
          <p:cNvPr id="5" name="Овал 4">
            <a:hlinkClick r:id="rId3" action="ppaction://hlinksldjump"/>
          </p:cNvPr>
          <p:cNvSpPr/>
          <p:nvPr/>
        </p:nvSpPr>
        <p:spPr>
          <a:xfrm>
            <a:off x="857250" y="4786313"/>
            <a:ext cx="1571625" cy="142875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/>
              <a:t>7</a:t>
            </a:r>
          </a:p>
        </p:txBody>
      </p:sp>
      <p:sp>
        <p:nvSpPr>
          <p:cNvPr id="6" name="Овал 5">
            <a:hlinkClick r:id="rId3" action="ppaction://hlinksldjump"/>
          </p:cNvPr>
          <p:cNvSpPr/>
          <p:nvPr/>
        </p:nvSpPr>
        <p:spPr>
          <a:xfrm>
            <a:off x="3786188" y="4786313"/>
            <a:ext cx="1571625" cy="150018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dirty="0"/>
              <a:t>6</a:t>
            </a:r>
            <a:endParaRPr lang="ru-RU" sz="8800" dirty="0"/>
          </a:p>
        </p:txBody>
      </p:sp>
      <p:sp>
        <p:nvSpPr>
          <p:cNvPr id="7" name="Овал 6"/>
          <p:cNvSpPr/>
          <p:nvPr/>
        </p:nvSpPr>
        <p:spPr>
          <a:xfrm>
            <a:off x="6643688" y="4572000"/>
            <a:ext cx="1500187" cy="150018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/>
              <a:t>8</a:t>
            </a:r>
          </a:p>
        </p:txBody>
      </p:sp>
      <p:sp>
        <p:nvSpPr>
          <p:cNvPr id="8" name="Овал 7"/>
          <p:cNvSpPr/>
          <p:nvPr/>
        </p:nvSpPr>
        <p:spPr>
          <a:xfrm>
            <a:off x="1643063" y="285750"/>
            <a:ext cx="1714500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/>
              <a:t>+</a:t>
            </a:r>
          </a:p>
        </p:txBody>
      </p:sp>
      <p:sp>
        <p:nvSpPr>
          <p:cNvPr id="10" name="Овал 9"/>
          <p:cNvSpPr/>
          <p:nvPr/>
        </p:nvSpPr>
        <p:spPr>
          <a:xfrm>
            <a:off x="5357813" y="357188"/>
            <a:ext cx="1643062" cy="1643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/>
              <a:t>=</a:t>
            </a:r>
          </a:p>
        </p:txBody>
      </p:sp>
      <p:sp>
        <p:nvSpPr>
          <p:cNvPr id="11" name="Овал 10"/>
          <p:cNvSpPr/>
          <p:nvPr/>
        </p:nvSpPr>
        <p:spPr>
          <a:xfrm>
            <a:off x="7143750" y="1571625"/>
            <a:ext cx="1643063" cy="1643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/>
              <a:t>9</a:t>
            </a:r>
          </a:p>
        </p:txBody>
      </p:sp>
      <p:cxnSp>
        <p:nvCxnSpPr>
          <p:cNvPr id="13" name="Прямая соединительная линия 12"/>
          <p:cNvCxnSpPr>
            <a:stCxn id="4" idx="7"/>
          </p:cNvCxnSpPr>
          <p:nvPr/>
        </p:nvCxnSpPr>
        <p:spPr>
          <a:xfrm rot="5400000" flipH="1" flipV="1">
            <a:off x="1499394" y="2107406"/>
            <a:ext cx="822325" cy="3222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8" idx="5"/>
            <a:endCxn id="9" idx="1"/>
          </p:cNvCxnSpPr>
          <p:nvPr/>
        </p:nvCxnSpPr>
        <p:spPr>
          <a:xfrm rot="16200000" flipH="1">
            <a:off x="3321050" y="1535113"/>
            <a:ext cx="430213" cy="8588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10" idx="3"/>
          </p:cNvCxnSpPr>
          <p:nvPr/>
        </p:nvCxnSpPr>
        <p:spPr>
          <a:xfrm flipV="1">
            <a:off x="5072063" y="1758950"/>
            <a:ext cx="527050" cy="3127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929438" y="1500188"/>
            <a:ext cx="428625" cy="3571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5.92593E-6 L -0.32274 -0.3257 " pathEditMode="relative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>
            <a:hlinkClick r:id="rId2" action="ppaction://hlinksldjump"/>
          </p:cNvPr>
          <p:cNvSpPr/>
          <p:nvPr/>
        </p:nvSpPr>
        <p:spPr>
          <a:xfrm>
            <a:off x="3714750" y="1928813"/>
            <a:ext cx="1714500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85750" y="2428875"/>
            <a:ext cx="1714500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dirty="0"/>
              <a:t>2</a:t>
            </a:r>
            <a:endParaRPr lang="ru-RU" sz="8800" dirty="0"/>
          </a:p>
        </p:txBody>
      </p:sp>
      <p:sp>
        <p:nvSpPr>
          <p:cNvPr id="5" name="Овал 4">
            <a:hlinkClick r:id="rId3" action="ppaction://hlinksldjump"/>
          </p:cNvPr>
          <p:cNvSpPr/>
          <p:nvPr/>
        </p:nvSpPr>
        <p:spPr>
          <a:xfrm>
            <a:off x="857250" y="4786313"/>
            <a:ext cx="1571625" cy="142875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/>
              <a:t>7</a:t>
            </a:r>
          </a:p>
        </p:txBody>
      </p:sp>
      <p:sp>
        <p:nvSpPr>
          <p:cNvPr id="6" name="Овал 5">
            <a:hlinkClick r:id="rId3" action="ppaction://hlinksldjump"/>
          </p:cNvPr>
          <p:cNvSpPr/>
          <p:nvPr/>
        </p:nvSpPr>
        <p:spPr>
          <a:xfrm>
            <a:off x="3786188" y="4786313"/>
            <a:ext cx="1571625" cy="150018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dirty="0"/>
              <a:t>6</a:t>
            </a:r>
            <a:endParaRPr lang="ru-RU" sz="8800" dirty="0"/>
          </a:p>
        </p:txBody>
      </p:sp>
      <p:sp>
        <p:nvSpPr>
          <p:cNvPr id="7" name="Овал 6"/>
          <p:cNvSpPr/>
          <p:nvPr/>
        </p:nvSpPr>
        <p:spPr>
          <a:xfrm>
            <a:off x="6643688" y="4572000"/>
            <a:ext cx="1500187" cy="150018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dirty="0"/>
              <a:t>5</a:t>
            </a:r>
            <a:endParaRPr lang="ru-RU" sz="8800" dirty="0"/>
          </a:p>
        </p:txBody>
      </p:sp>
      <p:sp>
        <p:nvSpPr>
          <p:cNvPr id="8" name="Овал 7"/>
          <p:cNvSpPr/>
          <p:nvPr/>
        </p:nvSpPr>
        <p:spPr>
          <a:xfrm>
            <a:off x="1643063" y="285750"/>
            <a:ext cx="1714500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/>
              <a:t>+</a:t>
            </a:r>
          </a:p>
        </p:txBody>
      </p:sp>
      <p:sp>
        <p:nvSpPr>
          <p:cNvPr id="10" name="Овал 9"/>
          <p:cNvSpPr/>
          <p:nvPr/>
        </p:nvSpPr>
        <p:spPr>
          <a:xfrm>
            <a:off x="5357813" y="357188"/>
            <a:ext cx="1643062" cy="1643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/>
              <a:t>=</a:t>
            </a:r>
          </a:p>
        </p:txBody>
      </p:sp>
      <p:sp>
        <p:nvSpPr>
          <p:cNvPr id="11" name="Овал 10"/>
          <p:cNvSpPr/>
          <p:nvPr/>
        </p:nvSpPr>
        <p:spPr>
          <a:xfrm>
            <a:off x="7143750" y="1571625"/>
            <a:ext cx="1643063" cy="1643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/>
              <a:t>9</a:t>
            </a:r>
          </a:p>
        </p:txBody>
      </p:sp>
      <p:cxnSp>
        <p:nvCxnSpPr>
          <p:cNvPr id="13" name="Прямая соединительная линия 12"/>
          <p:cNvCxnSpPr>
            <a:stCxn id="4" idx="7"/>
          </p:cNvCxnSpPr>
          <p:nvPr/>
        </p:nvCxnSpPr>
        <p:spPr>
          <a:xfrm rot="5400000" flipH="1" flipV="1">
            <a:off x="1499394" y="2107406"/>
            <a:ext cx="822325" cy="3222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8" idx="5"/>
            <a:endCxn id="9" idx="1"/>
          </p:cNvCxnSpPr>
          <p:nvPr/>
        </p:nvCxnSpPr>
        <p:spPr>
          <a:xfrm rot="16200000" flipH="1">
            <a:off x="3321050" y="1535113"/>
            <a:ext cx="430213" cy="8588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10" idx="3"/>
          </p:cNvCxnSpPr>
          <p:nvPr/>
        </p:nvCxnSpPr>
        <p:spPr>
          <a:xfrm flipV="1">
            <a:off x="5072063" y="1758950"/>
            <a:ext cx="527050" cy="3127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929438" y="1500188"/>
            <a:ext cx="428625" cy="3571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23 0.02338 L 0.3283 -0.417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2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>
            <a:hlinkClick r:id="rId2" action="ppaction://hlinksldjump"/>
          </p:cNvPr>
          <p:cNvSpPr/>
          <p:nvPr/>
        </p:nvSpPr>
        <p:spPr>
          <a:xfrm>
            <a:off x="4071938" y="214313"/>
            <a:ext cx="1857375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43125" y="1857375"/>
            <a:ext cx="1928813" cy="1857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/>
              <a:t>+</a:t>
            </a:r>
          </a:p>
        </p:txBody>
      </p:sp>
      <p:sp>
        <p:nvSpPr>
          <p:cNvPr id="8" name="Овал 7">
            <a:hlinkClick r:id="rId3" action="ppaction://hlinksldjump"/>
          </p:cNvPr>
          <p:cNvSpPr/>
          <p:nvPr/>
        </p:nvSpPr>
        <p:spPr>
          <a:xfrm>
            <a:off x="4071934" y="4500570"/>
            <a:ext cx="1714500" cy="15716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/>
              <a:t>4</a:t>
            </a:r>
          </a:p>
        </p:txBody>
      </p:sp>
      <p:sp>
        <p:nvSpPr>
          <p:cNvPr id="9" name="Овал 8"/>
          <p:cNvSpPr/>
          <p:nvPr/>
        </p:nvSpPr>
        <p:spPr>
          <a:xfrm>
            <a:off x="6357938" y="4214813"/>
            <a:ext cx="1714500" cy="15716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/>
              <a:t>3</a:t>
            </a:r>
          </a:p>
        </p:txBody>
      </p:sp>
      <p:sp>
        <p:nvSpPr>
          <p:cNvPr id="10" name="Овал 9"/>
          <p:cNvSpPr/>
          <p:nvPr/>
        </p:nvSpPr>
        <p:spPr>
          <a:xfrm>
            <a:off x="642938" y="4143375"/>
            <a:ext cx="1785937" cy="16430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/>
              <a:t>2</a:t>
            </a:r>
          </a:p>
        </p:txBody>
      </p:sp>
      <p:sp>
        <p:nvSpPr>
          <p:cNvPr id="11" name="Овал 10"/>
          <p:cNvSpPr/>
          <p:nvPr/>
        </p:nvSpPr>
        <p:spPr>
          <a:xfrm>
            <a:off x="5929313" y="2000250"/>
            <a:ext cx="1714500" cy="1643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/>
              <a:t>=</a:t>
            </a:r>
          </a:p>
        </p:txBody>
      </p:sp>
      <p:sp>
        <p:nvSpPr>
          <p:cNvPr id="12" name="Овал 11">
            <a:hlinkClick r:id="rId3" action="ppaction://hlinksldjump"/>
          </p:cNvPr>
          <p:cNvSpPr/>
          <p:nvPr/>
        </p:nvSpPr>
        <p:spPr>
          <a:xfrm>
            <a:off x="214313" y="214313"/>
            <a:ext cx="1857375" cy="1928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/>
              <a:t>5</a:t>
            </a:r>
            <a:endParaRPr lang="ru-RU" sz="9600" dirty="0"/>
          </a:p>
        </p:txBody>
      </p:sp>
      <p:sp>
        <p:nvSpPr>
          <p:cNvPr id="13" name="Овал 12"/>
          <p:cNvSpPr/>
          <p:nvPr/>
        </p:nvSpPr>
        <p:spPr>
          <a:xfrm>
            <a:off x="7143750" y="214313"/>
            <a:ext cx="1785938" cy="1785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/>
              <a:t>9</a:t>
            </a:r>
          </a:p>
        </p:txBody>
      </p:sp>
      <p:cxnSp>
        <p:nvCxnSpPr>
          <p:cNvPr id="16" name="Прямая соединительная линия 15"/>
          <p:cNvCxnSpPr>
            <a:stCxn id="12" idx="5"/>
          </p:cNvCxnSpPr>
          <p:nvPr/>
        </p:nvCxnSpPr>
        <p:spPr>
          <a:xfrm rot="16200000" flipH="1">
            <a:off x="1830388" y="1830387"/>
            <a:ext cx="425450" cy="48577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4" idx="5"/>
            <a:endCxn id="11" idx="1"/>
          </p:cNvCxnSpPr>
          <p:nvPr/>
        </p:nvCxnSpPr>
        <p:spPr>
          <a:xfrm rot="16200000" flipH="1">
            <a:off x="5637213" y="1698625"/>
            <a:ext cx="563562" cy="5222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7393781" y="1964532"/>
            <a:ext cx="428625" cy="3571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4" idx="7"/>
          </p:cNvCxnSpPr>
          <p:nvPr/>
        </p:nvCxnSpPr>
        <p:spPr>
          <a:xfrm rot="5400000" flipH="1" flipV="1">
            <a:off x="3794919" y="1566069"/>
            <a:ext cx="557213" cy="56832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2.77778E-6 -0.60903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>
            <a:hlinkClick r:id="rId2" action="ppaction://hlinksldjump"/>
          </p:cNvPr>
          <p:cNvSpPr/>
          <p:nvPr/>
        </p:nvSpPr>
        <p:spPr>
          <a:xfrm>
            <a:off x="4071938" y="214313"/>
            <a:ext cx="1857375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43125" y="1857375"/>
            <a:ext cx="1928813" cy="1857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/>
              <a:t>+</a:t>
            </a:r>
          </a:p>
        </p:txBody>
      </p:sp>
      <p:sp>
        <p:nvSpPr>
          <p:cNvPr id="8" name="Овал 7">
            <a:hlinkClick r:id="rId3" action="ppaction://hlinksldjump"/>
          </p:cNvPr>
          <p:cNvSpPr/>
          <p:nvPr/>
        </p:nvSpPr>
        <p:spPr>
          <a:xfrm>
            <a:off x="428596" y="4714884"/>
            <a:ext cx="1714500" cy="15716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/>
              <a:t>4</a:t>
            </a:r>
          </a:p>
        </p:txBody>
      </p:sp>
      <p:sp>
        <p:nvSpPr>
          <p:cNvPr id="9" name="Овал 8"/>
          <p:cNvSpPr/>
          <p:nvPr/>
        </p:nvSpPr>
        <p:spPr>
          <a:xfrm>
            <a:off x="6357938" y="4214813"/>
            <a:ext cx="1714500" cy="15716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/>
              <a:t>3</a:t>
            </a:r>
          </a:p>
        </p:txBody>
      </p:sp>
      <p:sp>
        <p:nvSpPr>
          <p:cNvPr id="10" name="Овал 9"/>
          <p:cNvSpPr/>
          <p:nvPr/>
        </p:nvSpPr>
        <p:spPr>
          <a:xfrm>
            <a:off x="3929058" y="3429000"/>
            <a:ext cx="1785937" cy="16430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/>
              <a:t>2</a:t>
            </a:r>
          </a:p>
        </p:txBody>
      </p:sp>
      <p:sp>
        <p:nvSpPr>
          <p:cNvPr id="11" name="Овал 10"/>
          <p:cNvSpPr/>
          <p:nvPr/>
        </p:nvSpPr>
        <p:spPr>
          <a:xfrm>
            <a:off x="5929313" y="2000250"/>
            <a:ext cx="1714500" cy="1643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/>
              <a:t>=</a:t>
            </a:r>
          </a:p>
        </p:txBody>
      </p:sp>
      <p:sp>
        <p:nvSpPr>
          <p:cNvPr id="12" name="Овал 11">
            <a:hlinkClick r:id="rId3" action="ppaction://hlinksldjump"/>
          </p:cNvPr>
          <p:cNvSpPr/>
          <p:nvPr/>
        </p:nvSpPr>
        <p:spPr>
          <a:xfrm>
            <a:off x="214313" y="214313"/>
            <a:ext cx="1857375" cy="1928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/>
              <a:t>6</a:t>
            </a:r>
          </a:p>
        </p:txBody>
      </p:sp>
      <p:sp>
        <p:nvSpPr>
          <p:cNvPr id="13" name="Овал 12"/>
          <p:cNvSpPr/>
          <p:nvPr/>
        </p:nvSpPr>
        <p:spPr>
          <a:xfrm>
            <a:off x="7143750" y="214313"/>
            <a:ext cx="1785938" cy="1785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/>
              <a:t>8</a:t>
            </a:r>
            <a:endParaRPr lang="ru-RU" sz="9600" dirty="0"/>
          </a:p>
        </p:txBody>
      </p:sp>
      <p:cxnSp>
        <p:nvCxnSpPr>
          <p:cNvPr id="16" name="Прямая соединительная линия 15"/>
          <p:cNvCxnSpPr>
            <a:stCxn id="12" idx="5"/>
          </p:cNvCxnSpPr>
          <p:nvPr/>
        </p:nvCxnSpPr>
        <p:spPr>
          <a:xfrm rot="16200000" flipH="1">
            <a:off x="1830388" y="1830387"/>
            <a:ext cx="425450" cy="48577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4" idx="5"/>
            <a:endCxn id="11" idx="1"/>
          </p:cNvCxnSpPr>
          <p:nvPr/>
        </p:nvCxnSpPr>
        <p:spPr>
          <a:xfrm rot="16200000" flipH="1">
            <a:off x="5637213" y="1698625"/>
            <a:ext cx="563562" cy="5222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7393781" y="1964532"/>
            <a:ext cx="428625" cy="3571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4" idx="7"/>
          </p:cNvCxnSpPr>
          <p:nvPr/>
        </p:nvCxnSpPr>
        <p:spPr>
          <a:xfrm rot="5400000" flipH="1" flipV="1">
            <a:off x="3794919" y="1566069"/>
            <a:ext cx="557213" cy="56832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-0.09074 L 0.00416 -0.424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>
            <a:hlinkClick r:id="rId2" action="ppaction://hlinksldjump"/>
          </p:cNvPr>
          <p:cNvSpPr/>
          <p:nvPr/>
        </p:nvSpPr>
        <p:spPr>
          <a:xfrm>
            <a:off x="3714750" y="1928813"/>
            <a:ext cx="1714500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85750" y="2428875"/>
            <a:ext cx="1714500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dirty="0"/>
              <a:t>3</a:t>
            </a:r>
            <a:endParaRPr lang="ru-RU" sz="8800" dirty="0"/>
          </a:p>
        </p:txBody>
      </p:sp>
      <p:sp>
        <p:nvSpPr>
          <p:cNvPr id="5" name="Овал 4">
            <a:hlinkClick r:id="rId3" action="ppaction://hlinksldjump"/>
          </p:cNvPr>
          <p:cNvSpPr/>
          <p:nvPr/>
        </p:nvSpPr>
        <p:spPr>
          <a:xfrm>
            <a:off x="857250" y="4786313"/>
            <a:ext cx="1571625" cy="142875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/>
              <a:t>7</a:t>
            </a:r>
          </a:p>
        </p:txBody>
      </p:sp>
      <p:sp>
        <p:nvSpPr>
          <p:cNvPr id="6" name="Овал 5">
            <a:hlinkClick r:id="rId3" action="ppaction://hlinksldjump"/>
          </p:cNvPr>
          <p:cNvSpPr/>
          <p:nvPr/>
        </p:nvSpPr>
        <p:spPr>
          <a:xfrm>
            <a:off x="3786188" y="4786313"/>
            <a:ext cx="1571625" cy="150018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dirty="0"/>
              <a:t>6</a:t>
            </a:r>
            <a:endParaRPr lang="ru-RU" sz="8800" dirty="0"/>
          </a:p>
        </p:txBody>
      </p:sp>
      <p:sp>
        <p:nvSpPr>
          <p:cNvPr id="7" name="Овал 6"/>
          <p:cNvSpPr/>
          <p:nvPr/>
        </p:nvSpPr>
        <p:spPr>
          <a:xfrm>
            <a:off x="6643688" y="4572000"/>
            <a:ext cx="1500187" cy="150018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dirty="0"/>
              <a:t>5</a:t>
            </a:r>
            <a:endParaRPr lang="ru-RU" sz="8800" dirty="0"/>
          </a:p>
        </p:txBody>
      </p:sp>
      <p:sp>
        <p:nvSpPr>
          <p:cNvPr id="8" name="Овал 7"/>
          <p:cNvSpPr/>
          <p:nvPr/>
        </p:nvSpPr>
        <p:spPr>
          <a:xfrm>
            <a:off x="1643063" y="285750"/>
            <a:ext cx="1714500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/>
              <a:t>+</a:t>
            </a:r>
          </a:p>
        </p:txBody>
      </p:sp>
      <p:sp>
        <p:nvSpPr>
          <p:cNvPr id="10" name="Овал 9"/>
          <p:cNvSpPr/>
          <p:nvPr/>
        </p:nvSpPr>
        <p:spPr>
          <a:xfrm>
            <a:off x="5357813" y="357188"/>
            <a:ext cx="1643062" cy="1643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/>
              <a:t>=</a:t>
            </a:r>
          </a:p>
        </p:txBody>
      </p:sp>
      <p:sp>
        <p:nvSpPr>
          <p:cNvPr id="11" name="Овал 10"/>
          <p:cNvSpPr/>
          <p:nvPr/>
        </p:nvSpPr>
        <p:spPr>
          <a:xfrm>
            <a:off x="7143750" y="1571625"/>
            <a:ext cx="1643063" cy="1643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dirty="0"/>
              <a:t>8</a:t>
            </a:r>
            <a:endParaRPr lang="ru-RU" sz="8800" dirty="0"/>
          </a:p>
        </p:txBody>
      </p:sp>
      <p:cxnSp>
        <p:nvCxnSpPr>
          <p:cNvPr id="13" name="Прямая соединительная линия 12"/>
          <p:cNvCxnSpPr>
            <a:stCxn id="4" idx="7"/>
          </p:cNvCxnSpPr>
          <p:nvPr/>
        </p:nvCxnSpPr>
        <p:spPr>
          <a:xfrm rot="5400000" flipH="1" flipV="1">
            <a:off x="1499394" y="2107406"/>
            <a:ext cx="822325" cy="3222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8" idx="5"/>
            <a:endCxn id="9" idx="1"/>
          </p:cNvCxnSpPr>
          <p:nvPr/>
        </p:nvCxnSpPr>
        <p:spPr>
          <a:xfrm rot="16200000" flipH="1">
            <a:off x="3321050" y="1535113"/>
            <a:ext cx="430213" cy="8588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10" idx="3"/>
          </p:cNvCxnSpPr>
          <p:nvPr/>
        </p:nvCxnSpPr>
        <p:spPr>
          <a:xfrm flipV="1">
            <a:off x="5072063" y="1758950"/>
            <a:ext cx="527050" cy="3127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929438" y="1500188"/>
            <a:ext cx="428625" cy="3571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82 -0.03449 L -0.3007 -0.328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-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>
            <a:hlinkClick r:id="rId2" action="ppaction://hlinksldjump"/>
          </p:cNvPr>
          <p:cNvSpPr/>
          <p:nvPr/>
        </p:nvSpPr>
        <p:spPr>
          <a:xfrm>
            <a:off x="3714750" y="1928813"/>
            <a:ext cx="1714500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85750" y="2428875"/>
            <a:ext cx="1714500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dirty="0"/>
              <a:t>2</a:t>
            </a:r>
            <a:endParaRPr lang="ru-RU" sz="8800" dirty="0"/>
          </a:p>
        </p:txBody>
      </p:sp>
      <p:sp>
        <p:nvSpPr>
          <p:cNvPr id="5" name="Овал 4">
            <a:hlinkClick r:id="rId3" action="ppaction://hlinksldjump"/>
          </p:cNvPr>
          <p:cNvSpPr/>
          <p:nvPr/>
        </p:nvSpPr>
        <p:spPr>
          <a:xfrm>
            <a:off x="857250" y="4786313"/>
            <a:ext cx="1571625" cy="142875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/>
              <a:t>7</a:t>
            </a:r>
          </a:p>
        </p:txBody>
      </p:sp>
      <p:sp>
        <p:nvSpPr>
          <p:cNvPr id="6" name="Овал 5">
            <a:hlinkClick r:id="rId3" action="ppaction://hlinksldjump"/>
          </p:cNvPr>
          <p:cNvSpPr/>
          <p:nvPr/>
        </p:nvSpPr>
        <p:spPr>
          <a:xfrm>
            <a:off x="3786188" y="4786313"/>
            <a:ext cx="1571625" cy="150018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dirty="0"/>
              <a:t>6</a:t>
            </a:r>
            <a:endParaRPr lang="ru-RU" sz="8800" dirty="0"/>
          </a:p>
        </p:txBody>
      </p:sp>
      <p:sp>
        <p:nvSpPr>
          <p:cNvPr id="7" name="Овал 6"/>
          <p:cNvSpPr/>
          <p:nvPr/>
        </p:nvSpPr>
        <p:spPr>
          <a:xfrm>
            <a:off x="6643688" y="4572000"/>
            <a:ext cx="1500187" cy="150018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dirty="0"/>
              <a:t>5</a:t>
            </a:r>
            <a:endParaRPr lang="ru-RU" sz="8800" dirty="0"/>
          </a:p>
        </p:txBody>
      </p:sp>
      <p:sp>
        <p:nvSpPr>
          <p:cNvPr id="8" name="Овал 7"/>
          <p:cNvSpPr/>
          <p:nvPr/>
        </p:nvSpPr>
        <p:spPr>
          <a:xfrm>
            <a:off x="1643063" y="285750"/>
            <a:ext cx="1714500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/>
              <a:t>+</a:t>
            </a:r>
          </a:p>
        </p:txBody>
      </p:sp>
      <p:sp>
        <p:nvSpPr>
          <p:cNvPr id="10" name="Овал 9"/>
          <p:cNvSpPr/>
          <p:nvPr/>
        </p:nvSpPr>
        <p:spPr>
          <a:xfrm>
            <a:off x="5357813" y="357188"/>
            <a:ext cx="1643062" cy="1643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/>
              <a:t>=</a:t>
            </a:r>
          </a:p>
        </p:txBody>
      </p:sp>
      <p:sp>
        <p:nvSpPr>
          <p:cNvPr id="11" name="Овал 10"/>
          <p:cNvSpPr/>
          <p:nvPr/>
        </p:nvSpPr>
        <p:spPr>
          <a:xfrm>
            <a:off x="7143750" y="1571625"/>
            <a:ext cx="1643063" cy="1643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dirty="0"/>
              <a:t>8</a:t>
            </a:r>
            <a:endParaRPr lang="ru-RU" sz="8800" dirty="0"/>
          </a:p>
        </p:txBody>
      </p:sp>
      <p:cxnSp>
        <p:nvCxnSpPr>
          <p:cNvPr id="13" name="Прямая соединительная линия 12"/>
          <p:cNvCxnSpPr>
            <a:stCxn id="4" idx="7"/>
          </p:cNvCxnSpPr>
          <p:nvPr/>
        </p:nvCxnSpPr>
        <p:spPr>
          <a:xfrm rot="5400000" flipH="1" flipV="1">
            <a:off x="1499394" y="2107406"/>
            <a:ext cx="822325" cy="3222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8" idx="5"/>
            <a:endCxn id="9" idx="1"/>
          </p:cNvCxnSpPr>
          <p:nvPr/>
        </p:nvCxnSpPr>
        <p:spPr>
          <a:xfrm rot="16200000" flipH="1">
            <a:off x="3321050" y="1535113"/>
            <a:ext cx="430213" cy="8588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10" idx="3"/>
          </p:cNvCxnSpPr>
          <p:nvPr/>
        </p:nvCxnSpPr>
        <p:spPr>
          <a:xfrm flipV="1">
            <a:off x="5072063" y="1758950"/>
            <a:ext cx="527050" cy="3127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929438" y="1500188"/>
            <a:ext cx="428625" cy="3571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>
            <a:hlinkClick r:id="rId2" action="ppaction://hlinksldjump"/>
          </p:cNvPr>
          <p:cNvSpPr/>
          <p:nvPr/>
        </p:nvSpPr>
        <p:spPr>
          <a:xfrm>
            <a:off x="3714750" y="1928813"/>
            <a:ext cx="1714500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85750" y="2428875"/>
            <a:ext cx="1714500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dirty="0"/>
              <a:t>7</a:t>
            </a:r>
            <a:endParaRPr lang="ru-RU" sz="8800" dirty="0"/>
          </a:p>
        </p:txBody>
      </p:sp>
      <p:sp>
        <p:nvSpPr>
          <p:cNvPr id="5" name="Овал 4">
            <a:hlinkClick r:id="rId3" action="ppaction://hlinksldjump"/>
          </p:cNvPr>
          <p:cNvSpPr/>
          <p:nvPr/>
        </p:nvSpPr>
        <p:spPr>
          <a:xfrm>
            <a:off x="857250" y="4786313"/>
            <a:ext cx="1571625" cy="142875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dirty="0"/>
              <a:t>1</a:t>
            </a:r>
            <a:endParaRPr lang="ru-RU" sz="8800" dirty="0"/>
          </a:p>
        </p:txBody>
      </p:sp>
      <p:sp>
        <p:nvSpPr>
          <p:cNvPr id="6" name="Овал 5">
            <a:hlinkClick r:id="rId3" action="ppaction://hlinksldjump"/>
          </p:cNvPr>
          <p:cNvSpPr/>
          <p:nvPr/>
        </p:nvSpPr>
        <p:spPr>
          <a:xfrm>
            <a:off x="3786188" y="4786313"/>
            <a:ext cx="1571625" cy="150018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dirty="0"/>
              <a:t>2</a:t>
            </a:r>
            <a:endParaRPr lang="ru-RU" sz="8800" dirty="0"/>
          </a:p>
        </p:txBody>
      </p:sp>
      <p:sp>
        <p:nvSpPr>
          <p:cNvPr id="7" name="Овал 6"/>
          <p:cNvSpPr/>
          <p:nvPr/>
        </p:nvSpPr>
        <p:spPr>
          <a:xfrm>
            <a:off x="6643688" y="4572000"/>
            <a:ext cx="1500187" cy="150018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dirty="0"/>
              <a:t>3</a:t>
            </a:r>
            <a:endParaRPr lang="ru-RU" sz="8800" dirty="0"/>
          </a:p>
        </p:txBody>
      </p:sp>
      <p:sp>
        <p:nvSpPr>
          <p:cNvPr id="8" name="Овал 7"/>
          <p:cNvSpPr/>
          <p:nvPr/>
        </p:nvSpPr>
        <p:spPr>
          <a:xfrm>
            <a:off x="1643063" y="285750"/>
            <a:ext cx="1714500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/>
              <a:t>+</a:t>
            </a:r>
          </a:p>
        </p:txBody>
      </p:sp>
      <p:sp>
        <p:nvSpPr>
          <p:cNvPr id="10" name="Овал 9"/>
          <p:cNvSpPr/>
          <p:nvPr/>
        </p:nvSpPr>
        <p:spPr>
          <a:xfrm>
            <a:off x="5357813" y="357188"/>
            <a:ext cx="1643062" cy="1643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/>
              <a:t>=</a:t>
            </a:r>
          </a:p>
        </p:txBody>
      </p:sp>
      <p:sp>
        <p:nvSpPr>
          <p:cNvPr id="11" name="Овал 10"/>
          <p:cNvSpPr/>
          <p:nvPr/>
        </p:nvSpPr>
        <p:spPr>
          <a:xfrm>
            <a:off x="7143750" y="1571625"/>
            <a:ext cx="1643063" cy="1643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dirty="0"/>
              <a:t>8</a:t>
            </a:r>
            <a:endParaRPr lang="ru-RU" sz="8800" dirty="0"/>
          </a:p>
        </p:txBody>
      </p:sp>
      <p:cxnSp>
        <p:nvCxnSpPr>
          <p:cNvPr id="13" name="Прямая соединительная линия 12"/>
          <p:cNvCxnSpPr>
            <a:stCxn id="4" idx="7"/>
          </p:cNvCxnSpPr>
          <p:nvPr/>
        </p:nvCxnSpPr>
        <p:spPr>
          <a:xfrm rot="5400000" flipH="1" flipV="1">
            <a:off x="1499394" y="2107406"/>
            <a:ext cx="822325" cy="3222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8" idx="5"/>
            <a:endCxn id="9" idx="1"/>
          </p:cNvCxnSpPr>
          <p:nvPr/>
        </p:nvCxnSpPr>
        <p:spPr>
          <a:xfrm rot="16200000" flipH="1">
            <a:off x="3321050" y="1535113"/>
            <a:ext cx="430213" cy="8588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10" idx="3"/>
          </p:cNvCxnSpPr>
          <p:nvPr/>
        </p:nvCxnSpPr>
        <p:spPr>
          <a:xfrm flipV="1">
            <a:off x="5072063" y="1758950"/>
            <a:ext cx="527050" cy="3127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929438" y="1500188"/>
            <a:ext cx="428625" cy="3571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62 -0.05277 L 0.29462 -0.386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3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39</TotalTime>
  <Words>144</Words>
  <Application>Microsoft Office PowerPoint</Application>
  <PresentationFormat>Экран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Тема3</vt:lpstr>
      <vt:lpstr>УРОК МАТЕМАТИКИ  1 КЛАСС ВЫЧИТАНИЕ ВИДА 8 -       9 -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Сколько отрезков на рисунке?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 1 КЛАСС</dc:title>
  <dc:creator>Admin</dc:creator>
  <cp:lastModifiedBy>Admin</cp:lastModifiedBy>
  <cp:revision>4</cp:revision>
  <dcterms:created xsi:type="dcterms:W3CDTF">2015-03-02T08:50:56Z</dcterms:created>
  <dcterms:modified xsi:type="dcterms:W3CDTF">2015-03-02T09:30:23Z</dcterms:modified>
</cp:coreProperties>
</file>