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6"/>
  </p:notesMasterIdLst>
  <p:sldIdLst>
    <p:sldId id="256" r:id="rId2"/>
    <p:sldId id="257" r:id="rId3"/>
    <p:sldId id="258" r:id="rId4"/>
    <p:sldId id="272" r:id="rId5"/>
    <p:sldId id="280" r:id="rId6"/>
    <p:sldId id="277" r:id="rId7"/>
    <p:sldId id="278" r:id="rId8"/>
    <p:sldId id="279" r:id="rId9"/>
    <p:sldId id="273" r:id="rId10"/>
    <p:sldId id="295" r:id="rId11"/>
    <p:sldId id="274" r:id="rId12"/>
    <p:sldId id="289" r:id="rId13"/>
    <p:sldId id="293" r:id="rId14"/>
    <p:sldId id="294" r:id="rId15"/>
    <p:sldId id="285" r:id="rId16"/>
    <p:sldId id="288" r:id="rId17"/>
    <p:sldId id="284" r:id="rId18"/>
    <p:sldId id="283" r:id="rId19"/>
    <p:sldId id="275" r:id="rId20"/>
    <p:sldId id="286" r:id="rId21"/>
    <p:sldId id="287" r:id="rId22"/>
    <p:sldId id="290" r:id="rId23"/>
    <p:sldId id="262" r:id="rId24"/>
    <p:sldId id="26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99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022" autoAdjust="0"/>
  </p:normalViewPr>
  <p:slideViewPr>
    <p:cSldViewPr>
      <p:cViewPr>
        <p:scale>
          <a:sx n="60" d="100"/>
          <a:sy n="60" d="100"/>
        </p:scale>
        <p:origin x="-1656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93C106-0D78-4C14-89AA-358BA5FCC2B7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64913-32F5-498A-96F5-374ADA4760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600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rgbClr val="080808"/>
                </a:solidFill>
                <a:latin typeface="Garamond" pitchFamily="18" charset="0"/>
              </a:rPr>
              <a:t>Актуальность моего исследования заключается в том, что далеко не все знают о видах,</a:t>
            </a:r>
            <a:r>
              <a:rPr lang="en-US" dirty="0" smtClean="0">
                <a:solidFill>
                  <a:srgbClr val="080808"/>
                </a:solidFill>
                <a:latin typeface="Garamond" pitchFamily="18" charset="0"/>
              </a:rPr>
              <a:t> </a:t>
            </a:r>
            <a:r>
              <a:rPr lang="ru-RU" dirty="0" smtClean="0">
                <a:solidFill>
                  <a:srgbClr val="080808"/>
                </a:solidFill>
                <a:latin typeface="Garamond" pitchFamily="18" charset="0"/>
              </a:rPr>
              <a:t>способах приготовления и полезных свойствах чая, несмотря на широкое распространение его в нашем обществе. В то же время неправильное приготовление напитка </a:t>
            </a:r>
            <a:r>
              <a:rPr lang="ru-RU" sz="1100" dirty="0" smtClean="0">
                <a:solidFill>
                  <a:srgbClr val="080808"/>
                </a:solidFill>
                <a:latin typeface="Garamond" pitchFamily="18" charset="0"/>
              </a:rPr>
              <a:t>может</a:t>
            </a:r>
            <a:r>
              <a:rPr lang="ru-RU" dirty="0" smtClean="0">
                <a:solidFill>
                  <a:srgbClr val="080808"/>
                </a:solidFill>
                <a:latin typeface="Garamond" pitchFamily="18" charset="0"/>
              </a:rPr>
              <a:t> не только не принести пользы, но и повредить организму. А правильное употребление чая может способствовать лечению различных заболеваний и общему укреплению здоровья</a:t>
            </a:r>
            <a:endParaRPr lang="en-US" dirty="0" smtClean="0">
              <a:latin typeface="Garamond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64913-32F5-498A-96F5-374ADA47604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0B3F-46F4-46FE-85C6-2F8245C0B50C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7C95-2453-412F-8215-4516CE6D8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0B3F-46F4-46FE-85C6-2F8245C0B50C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7C95-2453-412F-8215-4516CE6D8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0B3F-46F4-46FE-85C6-2F8245C0B50C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7C95-2453-412F-8215-4516CE6D8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0B3F-46F4-46FE-85C6-2F8245C0B50C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7C95-2453-412F-8215-4516CE6D8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0B3F-46F4-46FE-85C6-2F8245C0B50C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7C95-2453-412F-8215-4516CE6D8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0B3F-46F4-46FE-85C6-2F8245C0B50C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7C95-2453-412F-8215-4516CE6D8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0B3F-46F4-46FE-85C6-2F8245C0B50C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7C95-2453-412F-8215-4516CE6D8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0B3F-46F4-46FE-85C6-2F8245C0B50C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7C95-2453-412F-8215-4516CE6D8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0B3F-46F4-46FE-85C6-2F8245C0B50C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7C95-2453-412F-8215-4516CE6D8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0B3F-46F4-46FE-85C6-2F8245C0B50C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7C95-2453-412F-8215-4516CE6D8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0B3F-46F4-46FE-85C6-2F8245C0B50C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7C95-2453-412F-8215-4516CE6D884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76F0B3F-46F4-46FE-85C6-2F8245C0B50C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1E7C95-2453-412F-8215-4516CE6D8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1219200"/>
            <a:ext cx="6172200" cy="1894362"/>
          </a:xfrm>
        </p:spPr>
        <p:txBody>
          <a:bodyPr/>
          <a:lstStyle/>
          <a:p>
            <a:r>
              <a:rPr lang="ru-RU" dirty="0" smtClean="0">
                <a:latin typeface="Garamond" pitchFamily="18" charset="0"/>
                <a:cs typeface="Aharoni" pitchFamily="2" charset="-79"/>
              </a:rPr>
              <a:t>История и традиции чаепития</a:t>
            </a:r>
            <a:endParaRPr lang="en-US" dirty="0">
              <a:latin typeface="Vladimir Script" pitchFamily="66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1600" dirty="0" smtClean="0">
                <a:latin typeface="Garamond" pitchFamily="18" charset="0"/>
              </a:rPr>
              <a:t>Выполнила ученица 1-е класса</a:t>
            </a:r>
          </a:p>
          <a:p>
            <a:r>
              <a:rPr lang="ru-RU" sz="1600" dirty="0" smtClean="0">
                <a:latin typeface="Garamond" pitchFamily="18" charset="0"/>
              </a:rPr>
              <a:t>Павлова Анна</a:t>
            </a:r>
          </a:p>
          <a:p>
            <a:endParaRPr lang="ru-RU" sz="1600" dirty="0" smtClean="0">
              <a:latin typeface="Garamond" pitchFamily="18" charset="0"/>
            </a:endParaRPr>
          </a:p>
          <a:p>
            <a:r>
              <a:rPr lang="ru-RU" sz="1600" dirty="0" smtClean="0">
                <a:latin typeface="Garamond" pitchFamily="18" charset="0"/>
              </a:rPr>
              <a:t>Южно-Сахалинск, 2013-2014</a:t>
            </a:r>
            <a:endParaRPr lang="en-US" sz="16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543800" cy="1066800"/>
          </a:xfrm>
        </p:spPr>
        <p:txBody>
          <a:bodyPr/>
          <a:lstStyle/>
          <a:p>
            <a:r>
              <a:rPr lang="ru-RU" dirty="0" smtClean="0"/>
              <a:t>СВОЙСТВА ЧАЯ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001000" cy="5486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100" dirty="0" smtClean="0">
                <a:latin typeface="+mj-lt"/>
              </a:rPr>
              <a:t>В чае содержатся</a:t>
            </a:r>
            <a:r>
              <a:rPr lang="en-US" sz="3100" dirty="0" smtClean="0">
                <a:latin typeface="+mj-lt"/>
              </a:rPr>
              <a:t>:</a:t>
            </a:r>
            <a:r>
              <a:rPr lang="ru-RU" sz="3100" dirty="0" smtClean="0">
                <a:latin typeface="+mj-lt"/>
              </a:rPr>
              <a:t> </a:t>
            </a:r>
          </a:p>
          <a:p>
            <a:r>
              <a:rPr lang="ru-RU" sz="2000" u="sng" dirty="0" smtClean="0">
                <a:latin typeface="+mj-lt"/>
              </a:rPr>
              <a:t>Танин</a:t>
            </a:r>
            <a:r>
              <a:rPr lang="ru-RU" sz="2000" dirty="0" smtClean="0">
                <a:latin typeface="+mj-lt"/>
              </a:rPr>
              <a:t> - терпкий вкус чая</a:t>
            </a:r>
            <a:r>
              <a:rPr lang="en-US" sz="2000" dirty="0" smtClean="0">
                <a:latin typeface="+mj-lt"/>
              </a:rPr>
              <a:t>;</a:t>
            </a:r>
            <a:endParaRPr lang="ru-RU" sz="2000" dirty="0" smtClean="0">
              <a:latin typeface="+mj-lt"/>
            </a:endParaRPr>
          </a:p>
          <a:p>
            <a:r>
              <a:rPr lang="ru-RU" sz="2000" u="sng" dirty="0" smtClean="0">
                <a:latin typeface="+mj-lt"/>
              </a:rPr>
              <a:t>Эфирные масла</a:t>
            </a:r>
            <a:r>
              <a:rPr lang="ru-RU" sz="2000" dirty="0" smtClean="0">
                <a:latin typeface="+mj-lt"/>
              </a:rPr>
              <a:t> – аромат и вкус</a:t>
            </a:r>
            <a:r>
              <a:rPr lang="en-US" sz="2000" dirty="0" smtClean="0">
                <a:latin typeface="+mj-lt"/>
              </a:rPr>
              <a:t>; </a:t>
            </a:r>
            <a:endParaRPr lang="ru-RU" sz="2000" dirty="0" smtClean="0">
              <a:latin typeface="+mj-lt"/>
            </a:endParaRPr>
          </a:p>
          <a:p>
            <a:r>
              <a:rPr lang="ru-RU" sz="2000" u="sng" dirty="0" smtClean="0">
                <a:latin typeface="+mj-lt"/>
              </a:rPr>
              <a:t>Теин</a:t>
            </a:r>
            <a:r>
              <a:rPr lang="ru-RU" sz="2000" dirty="0" smtClean="0">
                <a:latin typeface="+mj-lt"/>
              </a:rPr>
              <a:t> (чайный кофеин) – мягкое возбуждающее действие на нервную систему</a:t>
            </a:r>
            <a:r>
              <a:rPr lang="en-US" sz="2000" dirty="0" smtClean="0">
                <a:latin typeface="+mj-lt"/>
              </a:rPr>
              <a:t>;  </a:t>
            </a:r>
            <a:endParaRPr lang="ru-RU" sz="2000" dirty="0" smtClean="0">
              <a:latin typeface="+mj-lt"/>
            </a:endParaRPr>
          </a:p>
          <a:p>
            <a:r>
              <a:rPr lang="ru-RU" sz="2000" dirty="0" smtClean="0">
                <a:latin typeface="+mj-lt"/>
              </a:rPr>
              <a:t>а также </a:t>
            </a:r>
            <a:r>
              <a:rPr lang="ru-RU" sz="2000" u="sng" dirty="0" smtClean="0">
                <a:latin typeface="+mj-lt"/>
              </a:rPr>
              <a:t>белки и аминокислоты</a:t>
            </a:r>
            <a:r>
              <a:rPr lang="ru-RU" sz="2000" dirty="0" smtClean="0">
                <a:latin typeface="+mj-lt"/>
              </a:rPr>
              <a:t>, </a:t>
            </a:r>
            <a:r>
              <a:rPr lang="ru-RU" sz="2000" u="sng" dirty="0" smtClean="0">
                <a:latin typeface="+mj-lt"/>
              </a:rPr>
              <a:t>биологические пигменты</a:t>
            </a:r>
            <a:r>
              <a:rPr lang="ru-RU" sz="2000" dirty="0" smtClean="0">
                <a:latin typeface="+mj-lt"/>
              </a:rPr>
              <a:t>, ответственные за окраску чая, </a:t>
            </a:r>
            <a:r>
              <a:rPr lang="ru-RU" sz="2000" u="sng" dirty="0" smtClean="0">
                <a:latin typeface="+mj-lt"/>
              </a:rPr>
              <a:t>витамины (Р)</a:t>
            </a:r>
            <a:r>
              <a:rPr lang="ru-RU" sz="2000" dirty="0" smtClean="0">
                <a:latin typeface="+mj-lt"/>
              </a:rPr>
              <a:t>.</a:t>
            </a:r>
          </a:p>
          <a:p>
            <a:pPr>
              <a:buNone/>
            </a:pPr>
            <a:endParaRPr lang="ru-RU" sz="2400" dirty="0" smtClean="0">
              <a:latin typeface="+mj-lt"/>
            </a:endParaRPr>
          </a:p>
          <a:p>
            <a:pPr>
              <a:buNone/>
            </a:pPr>
            <a:r>
              <a:rPr lang="ru-RU" sz="3100" dirty="0" smtClean="0">
                <a:latin typeface="+mj-lt"/>
              </a:rPr>
              <a:t>Полезные качества</a:t>
            </a:r>
            <a:r>
              <a:rPr lang="en-US" sz="3100" dirty="0" smtClean="0">
                <a:latin typeface="+mj-lt"/>
              </a:rPr>
              <a:t>:</a:t>
            </a:r>
            <a:endParaRPr lang="ru-RU" sz="3100" dirty="0" smtClean="0">
              <a:latin typeface="+mj-lt"/>
            </a:endParaRPr>
          </a:p>
          <a:p>
            <a:r>
              <a:rPr lang="ru-RU" sz="2000" dirty="0" smtClean="0">
                <a:latin typeface="+mj-lt"/>
              </a:rPr>
              <a:t>Бактерицидное действие, нормализация пищеварения</a:t>
            </a:r>
          </a:p>
          <a:p>
            <a:r>
              <a:rPr lang="ru-RU" sz="2000" dirty="0" smtClean="0">
                <a:latin typeface="+mj-lt"/>
              </a:rPr>
              <a:t>Нормализация работы сердца, расширение сосудов, устранение спазмов, нормализация артериального давления</a:t>
            </a:r>
          </a:p>
          <a:p>
            <a:r>
              <a:rPr lang="ru-RU" sz="2000" dirty="0" smtClean="0">
                <a:latin typeface="+mj-lt"/>
              </a:rPr>
              <a:t>Потогонное и общеукрепляющее средство, стимулятор дыхания</a:t>
            </a:r>
          </a:p>
          <a:p>
            <a:r>
              <a:rPr lang="ru-RU" sz="2000" dirty="0" smtClean="0">
                <a:latin typeface="+mj-lt"/>
              </a:rPr>
              <a:t>Очистка почек и печени от вредных веществ</a:t>
            </a:r>
          </a:p>
          <a:p>
            <a:r>
              <a:rPr lang="ru-RU" sz="2000" dirty="0" smtClean="0">
                <a:latin typeface="+mj-lt"/>
              </a:rPr>
              <a:t>Успокаивающее средство, снимающее сонливость, повышающее общую работоспособность, снимающее головную боль и усталость, способствующее творческому мышлению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ОПРОС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2400" dirty="0" smtClean="0"/>
              <a:t>Пьете ли Вы чай и если да, то как часто? </a:t>
            </a:r>
          </a:p>
          <a:p>
            <a:pPr lvl="0"/>
            <a:r>
              <a:rPr lang="ru-RU" sz="2400" dirty="0" smtClean="0"/>
              <a:t>Какой вид чая Вы предпочитаете? </a:t>
            </a:r>
          </a:p>
          <a:p>
            <a:pPr lvl="0"/>
            <a:r>
              <a:rPr lang="ru-RU" sz="2400" dirty="0" smtClean="0"/>
              <a:t>Вы предпочитаете горячий чай или чай со льдом? </a:t>
            </a:r>
          </a:p>
          <a:p>
            <a:pPr lvl="0"/>
            <a:r>
              <a:rPr lang="ru-RU" sz="2400" dirty="0" smtClean="0"/>
              <a:t>Вы предпочитаете листовой или пакетированный чай? </a:t>
            </a:r>
          </a:p>
          <a:p>
            <a:r>
              <a:rPr lang="ru-RU" sz="2400" dirty="0" smtClean="0"/>
              <a:t>С чем и как Вы пьете чай? 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2328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3200"/>
            <a:ext cx="7848600" cy="924475"/>
          </a:xfrm>
        </p:spPr>
        <p:txBody>
          <a:bodyPr/>
          <a:lstStyle/>
          <a:p>
            <a:pPr algn="ctr"/>
            <a:r>
              <a:rPr lang="ru-RU" dirty="0" smtClean="0"/>
              <a:t>Традиции чаепития в разных странах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125113" cy="924475"/>
          </a:xfrm>
        </p:spPr>
        <p:txBody>
          <a:bodyPr/>
          <a:lstStyle/>
          <a:p>
            <a:r>
              <a:rPr lang="ru-RU" dirty="0" smtClean="0"/>
              <a:t>Великобритания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4822039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+mj-lt"/>
              </a:rPr>
              <a:t>Красные цейлонские или индийские сорта чая</a:t>
            </a:r>
          </a:p>
          <a:p>
            <a:r>
              <a:rPr lang="ru-RU" dirty="0" smtClean="0">
                <a:latin typeface="+mj-lt"/>
              </a:rPr>
              <a:t>Это сильно ферментированные чаи, обладающие сильным, терпким вкусом и ароматом. Они достаточно крепки, имеют приятный вкус, тонкий аромат и красивый янтарный цвет</a:t>
            </a:r>
          </a:p>
          <a:p>
            <a:r>
              <a:rPr lang="ru-RU" dirty="0" smtClean="0">
                <a:latin typeface="+mj-lt"/>
              </a:rPr>
              <a:t>Англичане придерживаются правила наливать чай в молоко, а не наоборот.</a:t>
            </a:r>
          </a:p>
          <a:p>
            <a:r>
              <a:rPr lang="ru-RU" dirty="0" smtClean="0">
                <a:latin typeface="+mj-lt"/>
              </a:rPr>
              <a:t>Англичане пьют чай в строго определённые часы: утром за завтраком, во время ланча (13.00) и в «файф о'клок», т.е. в полдник (17.00). </a:t>
            </a:r>
            <a:endParaRPr lang="en-US" dirty="0" smtClean="0">
              <a:latin typeface="+mj-lt"/>
            </a:endParaRPr>
          </a:p>
          <a:p>
            <a:pPr indent="0">
              <a:buNone/>
            </a:pPr>
            <a:r>
              <a:rPr lang="en-US" i="1" dirty="0" smtClean="0">
                <a:latin typeface="+mj-lt"/>
              </a:rPr>
              <a:t>“</a:t>
            </a:r>
            <a:r>
              <a:rPr lang="ru-RU" i="1" dirty="0" smtClean="0">
                <a:latin typeface="+mj-lt"/>
              </a:rPr>
              <a:t>Колин </a:t>
            </a:r>
            <a:r>
              <a:rPr lang="ru-RU" i="1" dirty="0" err="1" smtClean="0">
                <a:latin typeface="+mj-lt"/>
              </a:rPr>
              <a:t>Уэлш</a:t>
            </a:r>
            <a:r>
              <a:rPr lang="ru-RU" i="1" dirty="0" smtClean="0">
                <a:latin typeface="+mj-lt"/>
              </a:rPr>
              <a:t>, Шотландия</a:t>
            </a:r>
            <a:r>
              <a:rPr lang="en-US" i="1" dirty="0" smtClean="0">
                <a:latin typeface="+mj-lt"/>
              </a:rPr>
              <a:t>:</a:t>
            </a:r>
          </a:p>
          <a:p>
            <a:pPr indent="0" algn="just">
              <a:buNone/>
            </a:pPr>
            <a:r>
              <a:rPr lang="ru-RU" i="1" dirty="0" smtClean="0">
                <a:latin typeface="+mj-lt"/>
              </a:rPr>
              <a:t>Пьет чай каждое утро, употребляет его горячим, но, если находится в жарких странах, предпочитает чай со льдом. Пьет красный, пакетированный чай с молоком и сахаром.</a:t>
            </a:r>
            <a:r>
              <a:rPr lang="en-US" i="1" dirty="0" smtClean="0">
                <a:latin typeface="+mj-lt"/>
              </a:rPr>
              <a:t>”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125113" cy="924475"/>
          </a:xfrm>
        </p:spPr>
        <p:txBody>
          <a:bodyPr/>
          <a:lstStyle/>
          <a:p>
            <a:r>
              <a:rPr lang="ru-RU" dirty="0" smtClean="0"/>
              <a:t>Россия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125112" cy="4953000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+mj-lt"/>
              </a:rPr>
              <a:t>Один из самых популярных напитков, распространен повсеместно</a:t>
            </a:r>
          </a:p>
          <a:p>
            <a:r>
              <a:rPr lang="ru-RU" dirty="0" smtClean="0">
                <a:latin typeface="+mj-lt"/>
              </a:rPr>
              <a:t>П</a:t>
            </a:r>
            <a:r>
              <a:rPr lang="ru-RU" sz="1800" dirty="0" smtClean="0">
                <a:latin typeface="+mj-lt"/>
              </a:rPr>
              <a:t>опулярны красные индийские, цейлонские, а также яванские и кенийские сорта чая  </a:t>
            </a:r>
          </a:p>
          <a:p>
            <a:r>
              <a:rPr lang="ru-RU" sz="1800" dirty="0" smtClean="0">
                <a:latin typeface="+mj-lt"/>
              </a:rPr>
              <a:t>Чай пьют несколько раз в день на завтрак, обед и ужин как завершение трапезы, а также в промежутках между ними (второй завтрак, полдник</a:t>
            </a:r>
            <a:r>
              <a:rPr lang="ru-RU" dirty="0" smtClean="0">
                <a:latin typeface="+mj-lt"/>
              </a:rPr>
              <a:t>)</a:t>
            </a:r>
          </a:p>
          <a:p>
            <a:r>
              <a:rPr lang="ru-RU" dirty="0" smtClean="0">
                <a:latin typeface="+mj-lt"/>
              </a:rPr>
              <a:t>В России чай часто разбавляют молоком или добавляют сахар, чтобы  смягчить терпкий вкус крепко настоянного чая</a:t>
            </a:r>
          </a:p>
          <a:p>
            <a:r>
              <a:rPr lang="ru-RU" dirty="0" smtClean="0">
                <a:latin typeface="+mj-lt"/>
              </a:rPr>
              <a:t>Традиционно в России воду для чая кипятили в самоварах, сейчас для этого используются электрические чайники</a:t>
            </a:r>
          </a:p>
          <a:p>
            <a:r>
              <a:rPr lang="ru-RU" sz="1800" dirty="0" smtClean="0">
                <a:latin typeface="+mj-lt"/>
              </a:rPr>
              <a:t>К чаю на стол как правило подаются сладости и выпечка</a:t>
            </a:r>
          </a:p>
        </p:txBody>
      </p:sp>
    </p:spTree>
    <p:extLst>
      <p:ext uri="{BB962C8B-B14F-4D97-AF65-F5344CB8AC3E}">
        <p14:creationId xmlns:p14="http://schemas.microsoft.com/office/powerpoint/2010/main" val="16224135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125113" cy="924475"/>
          </a:xfrm>
        </p:spPr>
        <p:txBody>
          <a:bodyPr/>
          <a:lstStyle/>
          <a:p>
            <a:r>
              <a:rPr lang="ru-RU" dirty="0" smtClean="0"/>
              <a:t>Казахстан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315200" cy="3581400"/>
          </a:xfrm>
        </p:spPr>
        <p:txBody>
          <a:bodyPr/>
          <a:lstStyle/>
          <a:p>
            <a:r>
              <a:rPr lang="ru-RU" dirty="0" smtClean="0">
                <a:latin typeface="+mj-lt"/>
              </a:rPr>
              <a:t>Чёрный чай с молоком</a:t>
            </a:r>
          </a:p>
          <a:p>
            <a:r>
              <a:rPr lang="ru-RU" dirty="0" smtClean="0">
                <a:latin typeface="+mj-lt"/>
              </a:rPr>
              <a:t>Подаётся чай в пиалах</a:t>
            </a:r>
          </a:p>
          <a:p>
            <a:r>
              <a:rPr lang="ru-RU" dirty="0" smtClean="0">
                <a:latin typeface="+mj-lt"/>
              </a:rPr>
              <a:t>Чай является самым широко употребляемым напитком в Казахстане. </a:t>
            </a:r>
          </a:p>
          <a:p>
            <a:pPr indent="0">
              <a:buNone/>
            </a:pPr>
            <a:r>
              <a:rPr lang="ru-RU" i="1" dirty="0" smtClean="0">
                <a:latin typeface="+mj-lt"/>
              </a:rPr>
              <a:t>	</a:t>
            </a:r>
            <a:r>
              <a:rPr lang="en-US" i="1" dirty="0" smtClean="0">
                <a:latin typeface="+mj-lt"/>
              </a:rPr>
              <a:t>“</a:t>
            </a:r>
            <a:r>
              <a:rPr lang="ru-RU" i="1" dirty="0" err="1" smtClean="0">
                <a:latin typeface="+mj-lt"/>
              </a:rPr>
              <a:t>Этая</a:t>
            </a:r>
            <a:r>
              <a:rPr lang="ru-RU" i="1" dirty="0" smtClean="0">
                <a:latin typeface="+mj-lt"/>
              </a:rPr>
              <a:t> </a:t>
            </a:r>
            <a:r>
              <a:rPr lang="ru-RU" i="1" dirty="0" err="1" smtClean="0">
                <a:latin typeface="+mj-lt"/>
              </a:rPr>
              <a:t>Анарова</a:t>
            </a:r>
            <a:r>
              <a:rPr lang="ru-RU" i="1" dirty="0" smtClean="0">
                <a:latin typeface="+mj-lt"/>
              </a:rPr>
              <a:t>, Казахстан</a:t>
            </a:r>
            <a:endParaRPr lang="en-US" i="1" dirty="0" smtClean="0">
              <a:latin typeface="+mj-lt"/>
            </a:endParaRPr>
          </a:p>
          <a:p>
            <a:pPr indent="0">
              <a:buNone/>
            </a:pPr>
            <a:r>
              <a:rPr lang="ru-RU" i="1" dirty="0" smtClean="0">
                <a:latin typeface="+mj-lt"/>
              </a:rPr>
              <a:t>Пьет чай постоянно. Предпочитает горячий зеленый байховый чай без каких-либо добавок</a:t>
            </a:r>
            <a:r>
              <a:rPr lang="en-US" i="1" dirty="0" smtClean="0">
                <a:latin typeface="+mj-lt"/>
              </a:rPr>
              <a:t>”</a:t>
            </a:r>
            <a:endParaRPr lang="en-US" i="1" dirty="0">
              <a:latin typeface="+mj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Азербайджан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Азербайджане пьют как красный, так и зелёный чай</a:t>
            </a:r>
          </a:p>
          <a:p>
            <a:r>
              <a:rPr lang="ru-RU" dirty="0" smtClean="0"/>
              <a:t>Чай пьют постоянно, любая трапеза начинается и заканчивается чаем.</a:t>
            </a:r>
          </a:p>
          <a:p>
            <a:r>
              <a:rPr lang="ru-RU" dirty="0" smtClean="0"/>
              <a:t>К чаю не подают никакой еды, только сладости</a:t>
            </a:r>
          </a:p>
          <a:p>
            <a:endParaRPr lang="ru-RU" dirty="0" smtClean="0"/>
          </a:p>
          <a:p>
            <a:pPr indent="0">
              <a:buNone/>
            </a:pPr>
            <a:r>
              <a:rPr lang="en-US" i="1" dirty="0" smtClean="0"/>
              <a:t>“</a:t>
            </a:r>
            <a:r>
              <a:rPr lang="ru-RU" i="1" dirty="0" err="1" smtClean="0"/>
              <a:t>Сабина</a:t>
            </a:r>
            <a:r>
              <a:rPr lang="ru-RU" i="1" dirty="0" smtClean="0"/>
              <a:t> </a:t>
            </a:r>
            <a:r>
              <a:rPr lang="ru-RU" i="1" dirty="0" err="1" smtClean="0"/>
              <a:t>Маммадова</a:t>
            </a:r>
            <a:r>
              <a:rPr lang="ru-RU" i="1" dirty="0" smtClean="0"/>
              <a:t>, Азербайджан </a:t>
            </a:r>
            <a:endParaRPr lang="en-US" i="1" dirty="0" smtClean="0"/>
          </a:p>
          <a:p>
            <a:pPr indent="0">
              <a:buNone/>
            </a:pPr>
            <a:r>
              <a:rPr lang="ru-RU" i="1" dirty="0" smtClean="0"/>
              <a:t>Пьет чай несколько раз в день. Предпочитает байховый красный чай, употребляет его горячим в холодное время года и со льдом в жаркое. Пьет чай без сахара, но с добавлением варенья</a:t>
            </a:r>
            <a:r>
              <a:rPr lang="en-US" i="1" dirty="0" smtClean="0"/>
              <a:t>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600200"/>
            <a:ext cx="7125112" cy="5029200"/>
          </a:xfrm>
        </p:spPr>
        <p:txBody>
          <a:bodyPr>
            <a:noAutofit/>
          </a:bodyPr>
          <a:lstStyle/>
          <a:p>
            <a:endParaRPr lang="ru-RU" dirty="0" smtClean="0"/>
          </a:p>
          <a:p>
            <a:r>
              <a:rPr lang="ru-RU" dirty="0" smtClean="0"/>
              <a:t>Чай в Индии пьют, в основном, северные штаты, в южных более популярен кофе</a:t>
            </a:r>
          </a:p>
          <a:p>
            <a:r>
              <a:rPr lang="ru-RU" dirty="0" smtClean="0"/>
              <a:t>Популярен крепкий красный чай с сахаром, кипячёным молоком и пряностями (корицей, кардамоном, имбирем и др.)</a:t>
            </a:r>
          </a:p>
          <a:p>
            <a:r>
              <a:rPr lang="ru-RU" dirty="0" smtClean="0"/>
              <a:t>Готовят в Индии и замороженный чай с лимоном и сахаром</a:t>
            </a:r>
          </a:p>
          <a:p>
            <a:r>
              <a:rPr lang="ru-RU" dirty="0" smtClean="0"/>
              <a:t>Как и в России, в Индии чай подают пассажирам железнодорожного транспорта</a:t>
            </a:r>
          </a:p>
          <a:p>
            <a:pPr indent="0">
              <a:buNone/>
            </a:pPr>
            <a:r>
              <a:rPr lang="ru-RU" i="1" dirty="0" smtClean="0"/>
              <a:t>	</a:t>
            </a:r>
            <a:r>
              <a:rPr lang="en-US" i="1" dirty="0" smtClean="0"/>
              <a:t>“</a:t>
            </a:r>
            <a:r>
              <a:rPr lang="ru-RU" i="1" dirty="0" err="1" smtClean="0"/>
              <a:t>Шалини</a:t>
            </a:r>
            <a:r>
              <a:rPr lang="ru-RU" i="1" dirty="0" smtClean="0"/>
              <a:t> </a:t>
            </a:r>
            <a:r>
              <a:rPr lang="ru-RU" i="1" dirty="0" err="1" smtClean="0"/>
              <a:t>Кумар</a:t>
            </a:r>
            <a:r>
              <a:rPr lang="ru-RU" i="1" dirty="0" smtClean="0"/>
              <a:t>, Индия</a:t>
            </a:r>
            <a:endParaRPr lang="en-US" i="1" dirty="0" smtClean="0"/>
          </a:p>
          <a:p>
            <a:pPr indent="0">
              <a:buNone/>
            </a:pPr>
            <a:r>
              <a:rPr lang="ru-RU" i="1" dirty="0" smtClean="0"/>
              <a:t>Пьет чай дважды в день. Предпочитает красный пакетированный чай.  Употребляет его горячим с молоком и сахаром</a:t>
            </a:r>
            <a:r>
              <a:rPr lang="en-US" i="1" dirty="0" smtClean="0"/>
              <a:t>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53558" cy="924475"/>
          </a:xfrm>
        </p:spPr>
        <p:txBody>
          <a:bodyPr/>
          <a:lstStyle/>
          <a:p>
            <a:r>
              <a:rPr lang="ru-RU" dirty="0" smtClean="0"/>
              <a:t>Северная Америка (США, Канада)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8674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+mj-lt"/>
              </a:rPr>
              <a:t>Различные традиция в разных штатах</a:t>
            </a:r>
          </a:p>
          <a:p>
            <a:r>
              <a:rPr lang="ru-RU" dirty="0" smtClean="0">
                <a:latin typeface="+mj-lt"/>
              </a:rPr>
              <a:t>Восточные штаты – английская традиция чаепития</a:t>
            </a:r>
          </a:p>
          <a:p>
            <a:r>
              <a:rPr lang="ru-RU" dirty="0" smtClean="0">
                <a:latin typeface="+mj-lt"/>
              </a:rPr>
              <a:t>Калифорния – популярен зеленый японский чай</a:t>
            </a:r>
          </a:p>
          <a:p>
            <a:r>
              <a:rPr lang="ru-RU" dirty="0" smtClean="0">
                <a:latin typeface="+mj-lt"/>
              </a:rPr>
              <a:t>В южных штатах Америки – холодный чай (ice-tea) со льдом и лимоном употребляется в качестве прохладительного напитка,</a:t>
            </a:r>
          </a:p>
          <a:p>
            <a:r>
              <a:rPr lang="ru-RU" dirty="0" smtClean="0">
                <a:latin typeface="+mj-lt"/>
              </a:rPr>
              <a:t>Холодный чай может быть как красный, так и зеленый с различными добавками</a:t>
            </a:r>
          </a:p>
          <a:p>
            <a:pPr indent="0">
              <a:buNone/>
            </a:pPr>
            <a:r>
              <a:rPr lang="ru-RU" i="1" dirty="0" smtClean="0">
                <a:latin typeface="+mj-lt"/>
              </a:rPr>
              <a:t>	</a:t>
            </a:r>
            <a:r>
              <a:rPr lang="en-US" i="1" dirty="0" smtClean="0">
                <a:latin typeface="+mj-lt"/>
              </a:rPr>
              <a:t>“</a:t>
            </a:r>
            <a:r>
              <a:rPr lang="ru-RU" i="1" dirty="0" smtClean="0">
                <a:latin typeface="+mj-lt"/>
              </a:rPr>
              <a:t>Пегги Ставиноха, США, Техас</a:t>
            </a:r>
            <a:endParaRPr lang="en-US" i="1" dirty="0" smtClean="0">
              <a:latin typeface="+mj-lt"/>
            </a:endParaRPr>
          </a:p>
          <a:p>
            <a:pPr indent="0">
              <a:buNone/>
            </a:pPr>
            <a:r>
              <a:rPr lang="ru-RU" i="1" dirty="0" smtClean="0">
                <a:latin typeface="+mj-lt"/>
              </a:rPr>
              <a:t>Пьет чай ежедневно, как минимум один раз в день. Предпочитает  зеленый чай и чай с добавлением фруктов. Употребляет как пакетированный, так и байховый чай со льдом, без добавления сахара</a:t>
            </a:r>
            <a:r>
              <a:rPr lang="en-US" i="1" dirty="0" smtClean="0">
                <a:latin typeface="+mj-lt"/>
              </a:rPr>
              <a:t>“</a:t>
            </a:r>
          </a:p>
          <a:p>
            <a:pPr indent="0">
              <a:buNone/>
            </a:pPr>
            <a:r>
              <a:rPr lang="ru-RU" i="1" dirty="0" smtClean="0">
                <a:latin typeface="+mj-lt"/>
              </a:rPr>
              <a:t>	</a:t>
            </a:r>
            <a:r>
              <a:rPr lang="en-US" i="1" dirty="0" smtClean="0">
                <a:latin typeface="+mj-lt"/>
              </a:rPr>
              <a:t>“</a:t>
            </a:r>
            <a:r>
              <a:rPr lang="ru-RU" i="1" dirty="0" smtClean="0">
                <a:latin typeface="+mj-lt"/>
              </a:rPr>
              <a:t>Пэтси Брент-Любоджаки, США, Калифорния </a:t>
            </a:r>
            <a:endParaRPr lang="en-US" i="1" dirty="0" smtClean="0">
              <a:latin typeface="+mj-lt"/>
            </a:endParaRPr>
          </a:p>
          <a:p>
            <a:pPr indent="0">
              <a:buNone/>
            </a:pPr>
            <a:r>
              <a:rPr lang="ru-RU" i="1" dirty="0" smtClean="0">
                <a:latin typeface="+mj-lt"/>
              </a:rPr>
              <a:t>Пьет чай два-три раза в неделю.  Предпочитает красный  пакетированный чай со льдом, без добавления сахара</a:t>
            </a:r>
            <a:r>
              <a:rPr lang="en-US" i="1" dirty="0" smtClean="0">
                <a:latin typeface="+mj-lt"/>
              </a:rPr>
              <a:t>“</a:t>
            </a:r>
            <a:endParaRPr lang="ru-RU" i="1" dirty="0" smtClean="0">
              <a:latin typeface="+mj-lt"/>
            </a:endParaRPr>
          </a:p>
          <a:p>
            <a:pPr>
              <a:buNone/>
            </a:pPr>
            <a:r>
              <a:rPr lang="ru-RU" dirty="0" smtClean="0">
                <a:latin typeface="+mj-lt"/>
              </a:rPr>
              <a:t>		</a:t>
            </a:r>
            <a:r>
              <a:rPr lang="en-US" dirty="0" smtClean="0">
                <a:latin typeface="+mj-lt"/>
              </a:rPr>
              <a:t>“</a:t>
            </a:r>
            <a:r>
              <a:rPr lang="ru-RU" i="1" dirty="0" smtClean="0">
                <a:latin typeface="+mj-lt"/>
              </a:rPr>
              <a:t>Джеф Джелатли, Канада </a:t>
            </a:r>
            <a:endParaRPr lang="en-US" i="1" dirty="0" smtClean="0">
              <a:latin typeface="+mj-lt"/>
            </a:endParaRPr>
          </a:p>
          <a:p>
            <a:pPr>
              <a:buNone/>
            </a:pPr>
            <a:r>
              <a:rPr lang="ru-RU" i="1" dirty="0" smtClean="0">
                <a:latin typeface="+mj-lt"/>
              </a:rPr>
              <a:t>	Пьет чай несколько раз в день. Употребляет горячий зеленый, а также красный чай с добавлением апельсина, без сахара.  Предпочитает байховый чай, но пакетированный удобнее</a:t>
            </a:r>
            <a:r>
              <a:rPr lang="en-US" i="1" dirty="0" smtClean="0">
                <a:latin typeface="+mj-lt"/>
              </a:rPr>
              <a:t>”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239000" cy="924475"/>
          </a:xfrm>
        </p:spPr>
        <p:txBody>
          <a:bodyPr/>
          <a:lstStyle/>
          <a:p>
            <a:r>
              <a:rPr lang="ru-RU" dirty="0" smtClean="0"/>
              <a:t>АВСТРАЛИЯ и</a:t>
            </a:r>
            <a:r>
              <a:rPr lang="en-US" dirty="0" smtClean="0"/>
              <a:t> </a:t>
            </a:r>
            <a:r>
              <a:rPr lang="ru-RU" dirty="0" smtClean="0"/>
              <a:t>НОВАЯ ЗЕЛАНДИЯ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2" y="990600"/>
            <a:ext cx="7372557" cy="5333999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+mj-lt"/>
              </a:rPr>
              <a:t>Традиции чаепития схожи с традициями Англии</a:t>
            </a:r>
          </a:p>
          <a:p>
            <a:r>
              <a:rPr lang="ru-RU" dirty="0" smtClean="0">
                <a:latin typeface="+mj-lt"/>
              </a:rPr>
              <a:t>Австралийцы  употребляют крепкий красный чай, </a:t>
            </a:r>
            <a:r>
              <a:rPr lang="ru-RU" dirty="0">
                <a:latin typeface="+mj-lt"/>
              </a:rPr>
              <a:t>с молоком и сахаром и не один раз в </a:t>
            </a:r>
            <a:r>
              <a:rPr lang="ru-RU" dirty="0" smtClean="0">
                <a:latin typeface="+mj-lt"/>
              </a:rPr>
              <a:t>день</a:t>
            </a:r>
          </a:p>
          <a:p>
            <a:r>
              <a:rPr lang="ru-RU" dirty="0" smtClean="0">
                <a:latin typeface="+mj-lt"/>
              </a:rPr>
              <a:t>Для смягчения горечи напитка австралийцы добавляют в чай листочки эвкалипта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 </a:t>
            </a:r>
          </a:p>
          <a:p>
            <a:pPr indent="0">
              <a:buNone/>
            </a:pPr>
            <a:r>
              <a:rPr lang="en-US" i="1" dirty="0" smtClean="0">
                <a:latin typeface="+mj-lt"/>
              </a:rPr>
              <a:t>“</a:t>
            </a:r>
            <a:r>
              <a:rPr lang="ru-RU" i="1" dirty="0" smtClean="0">
                <a:latin typeface="+mj-lt"/>
              </a:rPr>
              <a:t>Анке </a:t>
            </a:r>
            <a:r>
              <a:rPr lang="ru-RU" i="1" dirty="0" err="1" smtClean="0">
                <a:latin typeface="+mj-lt"/>
              </a:rPr>
              <a:t>Пунт</a:t>
            </a:r>
            <a:r>
              <a:rPr lang="ru-RU" i="1" dirty="0" smtClean="0">
                <a:latin typeface="+mj-lt"/>
              </a:rPr>
              <a:t>, Австралия </a:t>
            </a:r>
            <a:endParaRPr lang="en-US" i="1" dirty="0" smtClean="0">
              <a:latin typeface="+mj-lt"/>
            </a:endParaRPr>
          </a:p>
          <a:p>
            <a:pPr indent="0">
              <a:buNone/>
            </a:pPr>
            <a:r>
              <a:rPr lang="ru-RU" i="1" dirty="0" smtClean="0">
                <a:latin typeface="+mj-lt"/>
              </a:rPr>
              <a:t>Пьет чай несколько раз в день. Предпочитает зеленый байховый чай со льдом без каких либо добавок</a:t>
            </a:r>
            <a:r>
              <a:rPr lang="en-US" i="1" dirty="0" smtClean="0">
                <a:latin typeface="+mj-lt"/>
              </a:rPr>
              <a:t>”</a:t>
            </a:r>
            <a:endParaRPr lang="ru-RU" i="1" dirty="0" smtClean="0">
              <a:latin typeface="+mj-lt"/>
            </a:endParaRPr>
          </a:p>
          <a:p>
            <a:pPr indent="0">
              <a:buNone/>
            </a:pPr>
            <a:r>
              <a:rPr lang="en-US" i="1" dirty="0" smtClean="0">
                <a:latin typeface="+mj-lt"/>
              </a:rPr>
              <a:t>“</a:t>
            </a:r>
            <a:r>
              <a:rPr lang="ru-RU" i="1" dirty="0" smtClean="0">
                <a:latin typeface="+mj-lt"/>
              </a:rPr>
              <a:t>Тони </a:t>
            </a:r>
            <a:r>
              <a:rPr lang="ru-RU" i="1" dirty="0" err="1" smtClean="0">
                <a:latin typeface="+mj-lt"/>
              </a:rPr>
              <a:t>Блэк</a:t>
            </a:r>
            <a:r>
              <a:rPr lang="ru-RU" i="1" dirty="0" smtClean="0">
                <a:latin typeface="+mj-lt"/>
              </a:rPr>
              <a:t>, Новая Зеландия</a:t>
            </a:r>
            <a:endParaRPr lang="en-US" i="1" dirty="0" smtClean="0">
              <a:latin typeface="+mj-lt"/>
            </a:endParaRPr>
          </a:p>
          <a:p>
            <a:pPr indent="0">
              <a:buNone/>
            </a:pPr>
            <a:r>
              <a:rPr lang="ru-RU" i="1" dirty="0" smtClean="0">
                <a:latin typeface="+mj-lt"/>
              </a:rPr>
              <a:t>Пьет чай пару два-три раза в неделю. Предпочитает красный байховый чай, с молоком и сахаром, употребляет его горячим</a:t>
            </a:r>
            <a:r>
              <a:rPr lang="en-US" i="1" dirty="0" smtClean="0">
                <a:latin typeface="+mj-lt"/>
              </a:rPr>
              <a:t>”</a:t>
            </a:r>
            <a:endParaRPr lang="en-US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58958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/>
            <a:r>
              <a:rPr lang="en-US" dirty="0" smtClean="0">
                <a:solidFill>
                  <a:srgbClr val="080808"/>
                </a:solidFill>
                <a:latin typeface="+mj-lt"/>
              </a:rPr>
              <a:t>I</a:t>
            </a:r>
            <a:r>
              <a:rPr lang="ru-RU" dirty="0" smtClean="0">
                <a:solidFill>
                  <a:srgbClr val="080808"/>
                </a:solidFill>
                <a:latin typeface="+mj-lt"/>
              </a:rPr>
              <a:t>. Введение. Обоснование выбора темы работы</a:t>
            </a:r>
          </a:p>
          <a:p>
            <a:pPr marL="342900" indent="-342900"/>
            <a:r>
              <a:rPr lang="en-US" dirty="0" smtClean="0">
                <a:solidFill>
                  <a:srgbClr val="080808"/>
                </a:solidFill>
                <a:latin typeface="+mj-lt"/>
              </a:rPr>
              <a:t>II</a:t>
            </a:r>
            <a:r>
              <a:rPr lang="ru-RU" dirty="0" smtClean="0">
                <a:solidFill>
                  <a:srgbClr val="080808"/>
                </a:solidFill>
                <a:latin typeface="+mj-lt"/>
              </a:rPr>
              <a:t>. Цели и задачи работы </a:t>
            </a:r>
          </a:p>
          <a:p>
            <a:pPr marL="342900" indent="-342900"/>
            <a:r>
              <a:rPr lang="en-US" dirty="0" smtClean="0">
                <a:solidFill>
                  <a:srgbClr val="080808"/>
                </a:solidFill>
                <a:latin typeface="+mj-lt"/>
              </a:rPr>
              <a:t>III</a:t>
            </a:r>
            <a:r>
              <a:rPr lang="ru-RU" dirty="0" smtClean="0">
                <a:solidFill>
                  <a:srgbClr val="080808"/>
                </a:solidFill>
                <a:latin typeface="+mj-lt"/>
              </a:rPr>
              <a:t>. Проведенные исследования</a:t>
            </a:r>
            <a:endParaRPr lang="en-US" dirty="0" smtClean="0">
              <a:solidFill>
                <a:srgbClr val="080808"/>
              </a:solidFill>
              <a:latin typeface="+mj-lt"/>
            </a:endParaRPr>
          </a:p>
          <a:p>
            <a:pPr marL="708660" lvl="1" indent="-342900"/>
            <a:r>
              <a:rPr lang="ru-RU" dirty="0" smtClean="0">
                <a:solidFill>
                  <a:srgbClr val="080808"/>
                </a:solidFill>
                <a:latin typeface="+mj-lt"/>
              </a:rPr>
              <a:t>Работа с источниками</a:t>
            </a:r>
          </a:p>
          <a:p>
            <a:pPr marL="708660" lvl="1" indent="-342900"/>
            <a:r>
              <a:rPr lang="ru-RU" dirty="0" smtClean="0">
                <a:solidFill>
                  <a:srgbClr val="080808"/>
                </a:solidFill>
                <a:latin typeface="+mj-lt"/>
              </a:rPr>
              <a:t>Опрос</a:t>
            </a:r>
          </a:p>
          <a:p>
            <a:pPr marL="708660" lvl="1" indent="-342900"/>
            <a:r>
              <a:rPr lang="ru-RU" dirty="0" smtClean="0">
                <a:solidFill>
                  <a:srgbClr val="080808"/>
                </a:solidFill>
                <a:latin typeface="+mj-lt"/>
              </a:rPr>
              <a:t>Эксперимент</a:t>
            </a:r>
            <a:endParaRPr lang="en-US" dirty="0" smtClean="0">
              <a:solidFill>
                <a:srgbClr val="080808"/>
              </a:solidFill>
              <a:latin typeface="+mj-lt"/>
            </a:endParaRPr>
          </a:p>
          <a:p>
            <a:pPr marL="342900" indent="-342900"/>
            <a:r>
              <a:rPr lang="en-US" dirty="0" smtClean="0">
                <a:solidFill>
                  <a:srgbClr val="080808"/>
                </a:solidFill>
                <a:latin typeface="+mj-lt"/>
              </a:rPr>
              <a:t>IV</a:t>
            </a:r>
            <a:r>
              <a:rPr lang="ru-RU" dirty="0" smtClean="0">
                <a:solidFill>
                  <a:srgbClr val="080808"/>
                </a:solidFill>
                <a:latin typeface="+mj-lt"/>
              </a:rPr>
              <a:t>. Заключение</a:t>
            </a:r>
            <a:endParaRPr lang="en-US" dirty="0" smtClean="0">
              <a:solidFill>
                <a:srgbClr val="080808"/>
              </a:solidFill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Центральная и Южная Америка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Чай не очень распространён</a:t>
            </a:r>
          </a:p>
          <a:p>
            <a:r>
              <a:rPr lang="ru-RU" dirty="0" smtClean="0"/>
              <a:t>Более популярен напиток мате, так же, как и чай, завариваемый из кусочков сухих листьев </a:t>
            </a:r>
          </a:p>
          <a:p>
            <a:r>
              <a:rPr lang="ru-RU" dirty="0" smtClean="0"/>
              <a:t>Чай по латиноамерикански — это холодный напиток, который готовят либо из мате, либо из смеси чёрного и зелёного байхового </a:t>
            </a:r>
          </a:p>
          <a:p>
            <a:r>
              <a:rPr lang="ru-RU" dirty="0" smtClean="0"/>
              <a:t>В заваренный и охлаждённый чай добавляют лимон, лёд и нарезанный кубиками ананас, пропитанный ромом и посыпанный сахарной пудрой</a:t>
            </a:r>
          </a:p>
          <a:p>
            <a:pPr indent="0">
              <a:buNone/>
            </a:pPr>
            <a:r>
              <a:rPr lang="en-US" i="1" dirty="0" smtClean="0"/>
              <a:t>“</a:t>
            </a:r>
            <a:r>
              <a:rPr lang="ru-RU" i="1" dirty="0" err="1" smtClean="0"/>
              <a:t>Эмерсон</a:t>
            </a:r>
            <a:r>
              <a:rPr lang="ru-RU" i="1" dirty="0" smtClean="0"/>
              <a:t> </a:t>
            </a:r>
            <a:r>
              <a:rPr lang="ru-RU" i="1" dirty="0" err="1" smtClean="0"/>
              <a:t>Масьел</a:t>
            </a:r>
            <a:r>
              <a:rPr lang="ru-RU" i="1" dirty="0" smtClean="0"/>
              <a:t>, Бразилия </a:t>
            </a:r>
            <a:endParaRPr lang="en-US" i="1" dirty="0" smtClean="0"/>
          </a:p>
          <a:p>
            <a:pPr indent="0">
              <a:buNone/>
            </a:pPr>
            <a:r>
              <a:rPr lang="ru-RU" i="1" dirty="0" smtClean="0"/>
              <a:t>Употребляет чай достаточно редко, несколько раз в месяц. Предпочитает байховый красный  чай со льдом, как правило, добавляет сахар</a:t>
            </a:r>
            <a:r>
              <a:rPr lang="en-US" i="1" dirty="0" smtClean="0"/>
              <a:t>”</a:t>
            </a:r>
            <a:r>
              <a:rPr lang="ru-RU" i="1" dirty="0" smtClean="0"/>
              <a:t> </a:t>
            </a:r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33400"/>
            <a:ext cx="7125113" cy="924475"/>
          </a:xfrm>
        </p:spPr>
        <p:txBody>
          <a:bodyPr/>
          <a:lstStyle/>
          <a:p>
            <a:r>
              <a:rPr lang="ru-RU" dirty="0" smtClean="0"/>
              <a:t>Другие страны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125112" cy="4051437"/>
          </a:xfrm>
        </p:spPr>
        <p:txBody>
          <a:bodyPr/>
          <a:lstStyle/>
          <a:p>
            <a:pPr indent="0">
              <a:buNone/>
            </a:pPr>
            <a:r>
              <a:rPr lang="en-US" i="1" dirty="0" smtClean="0"/>
              <a:t>“</a:t>
            </a:r>
            <a:r>
              <a:rPr lang="ru-RU" i="1" dirty="0" err="1" smtClean="0"/>
              <a:t>Фарук</a:t>
            </a:r>
            <a:r>
              <a:rPr lang="ru-RU" i="1" dirty="0" smtClean="0"/>
              <a:t> </a:t>
            </a:r>
            <a:r>
              <a:rPr lang="ru-RU" i="1" dirty="0" err="1" smtClean="0"/>
              <a:t>Мухамед</a:t>
            </a:r>
            <a:r>
              <a:rPr lang="ru-RU" i="1" dirty="0" smtClean="0"/>
              <a:t>, Индонезия</a:t>
            </a:r>
            <a:endParaRPr lang="en-US" i="1" dirty="0" smtClean="0"/>
          </a:p>
          <a:p>
            <a:pPr indent="0">
              <a:buNone/>
            </a:pPr>
            <a:r>
              <a:rPr lang="ru-RU" i="1" dirty="0" smtClean="0"/>
              <a:t>Употребляет красный чай со льдом каждый вечер. Предпочитает пакетированный чай с добавлением сахара</a:t>
            </a:r>
            <a:r>
              <a:rPr lang="en-US" i="1" dirty="0" smtClean="0"/>
              <a:t>”</a:t>
            </a:r>
            <a:endParaRPr lang="ru-RU" i="1" dirty="0" smtClean="0"/>
          </a:p>
          <a:p>
            <a:pPr indent="0">
              <a:buNone/>
            </a:pPr>
            <a:r>
              <a:rPr lang="en-US" i="1" dirty="0" smtClean="0"/>
              <a:t>“</a:t>
            </a:r>
            <a:r>
              <a:rPr lang="ru-RU" i="1" dirty="0" smtClean="0"/>
              <a:t>Кристин </a:t>
            </a:r>
            <a:r>
              <a:rPr lang="ru-RU" i="1" dirty="0" err="1" smtClean="0"/>
              <a:t>Утерсхотт</a:t>
            </a:r>
            <a:r>
              <a:rPr lang="ru-RU" i="1" dirty="0" smtClean="0"/>
              <a:t>, Бельгия</a:t>
            </a:r>
            <a:endParaRPr lang="en-US" i="1" dirty="0" smtClean="0"/>
          </a:p>
          <a:p>
            <a:pPr indent="0">
              <a:buNone/>
            </a:pPr>
            <a:r>
              <a:rPr lang="ru-RU" i="1" dirty="0" smtClean="0"/>
              <a:t>Пьет чай пару раз в месяц. Предпочитает красный и зеленый чаи, употребляет чай горячим. Добавляет ломтик лимона в зеленый и красный чай, иногда добавляет молоко в красный чай</a:t>
            </a:r>
            <a:r>
              <a:rPr lang="en-US" i="1" dirty="0" smtClean="0"/>
              <a:t>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125113" cy="924475"/>
          </a:xfrm>
        </p:spPr>
        <p:txBody>
          <a:bodyPr/>
          <a:lstStyle/>
          <a:p>
            <a:r>
              <a:rPr lang="ru-RU" dirty="0" smtClean="0"/>
              <a:t>Результаты опроса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143000"/>
          <a:ext cx="8686801" cy="531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1"/>
                <a:gridCol w="1219199"/>
                <a:gridCol w="1219201"/>
                <a:gridCol w="2161713"/>
                <a:gridCol w="195308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Страна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Климат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Сорт чая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Горячий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или холодный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Добавки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Великобритания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70C0"/>
                          </a:solidFill>
                        </a:rPr>
                        <a:t>умеренный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красный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горячий</a:t>
                      </a:r>
                      <a:r>
                        <a:rPr lang="ru-RU" sz="1400" dirty="0" smtClean="0">
                          <a:solidFill>
                            <a:srgbClr val="0070C0"/>
                          </a:solidFill>
                        </a:rPr>
                        <a:t>, холодный*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молоко, сахар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Казахстан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70C0"/>
                          </a:solidFill>
                        </a:rPr>
                        <a:t>холодный 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B050"/>
                          </a:solidFill>
                        </a:rPr>
                        <a:t>зеленый</a:t>
                      </a:r>
                      <a:endParaRPr 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горячий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Азербайджан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70C0"/>
                          </a:solidFill>
                        </a:rPr>
                        <a:t>умеренный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красный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горячий</a:t>
                      </a:r>
                      <a:r>
                        <a:rPr lang="ru-RU" sz="1400" dirty="0" smtClean="0">
                          <a:solidFill>
                            <a:srgbClr val="0070C0"/>
                          </a:solidFill>
                        </a:rPr>
                        <a:t>, холодный*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варенье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Индия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жаркий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красный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Горячий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молоко, сахар</a:t>
                      </a:r>
                      <a:endParaRPr lang="en-US" sz="1400" dirty="0"/>
                    </a:p>
                  </a:txBody>
                  <a:tcPr/>
                </a:tc>
              </a:tr>
              <a:tr h="4216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США (Техас)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жаркий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B050"/>
                          </a:solidFill>
                        </a:rPr>
                        <a:t>зеленый</a:t>
                      </a:r>
                      <a:endParaRPr 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70C0"/>
                          </a:solidFill>
                        </a:rPr>
                        <a:t>Холодный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сухофрукты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США</a:t>
                      </a:r>
                      <a:r>
                        <a:rPr lang="ru-RU" sz="1400" baseline="0" dirty="0" smtClean="0"/>
                        <a:t> (Калифорния)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жаркий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красный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70C0"/>
                          </a:solidFill>
                        </a:rPr>
                        <a:t>Холодный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лед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Канада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70C0"/>
                          </a:solidFill>
                        </a:rPr>
                        <a:t>холодный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Красный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smtClean="0">
                          <a:solidFill>
                            <a:srgbClr val="00B050"/>
                          </a:solidFill>
                        </a:rPr>
                        <a:t>зеленый</a:t>
                      </a:r>
                      <a:endParaRPr 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горячий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апельсин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Австралия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жаркий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B050"/>
                          </a:solidFill>
                        </a:rPr>
                        <a:t>зеленый</a:t>
                      </a:r>
                      <a:endParaRPr 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70C0"/>
                          </a:solidFill>
                        </a:rPr>
                        <a:t>холодный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лед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Новая Зеландия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70C0"/>
                          </a:solidFill>
                        </a:rPr>
                        <a:t>умеренный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красный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горячий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молоко, сахар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Бразилия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жаркий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красный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70C0"/>
                          </a:solidFill>
                        </a:rPr>
                        <a:t>холодный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лед, сахар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Индонезия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жаркий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красный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70C0"/>
                          </a:solidFill>
                        </a:rPr>
                        <a:t>холодный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лед, сахар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Бельгия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70C0"/>
                          </a:solidFill>
                        </a:rPr>
                        <a:t>умеренный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Красный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smtClean="0">
                          <a:solidFill>
                            <a:srgbClr val="00B050"/>
                          </a:solidFill>
                        </a:rPr>
                        <a:t>зеленый</a:t>
                      </a:r>
                      <a:endParaRPr 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горячий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лимон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467600" cy="1143000"/>
          </a:xfrm>
        </p:spPr>
        <p:txBody>
          <a:bodyPr/>
          <a:lstStyle/>
          <a:p>
            <a:r>
              <a:rPr lang="ru-RU" dirty="0" smtClean="0"/>
              <a:t>Результаты эксперимента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3581400" cy="548640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+mj-lt"/>
              </a:rPr>
              <a:t>В качестве проверки второй гипотезы мы решили провести эксперимент и сравнить свойства пакетированного и рассыпного (байхового) чая. Для этого мы выбрали пакетированный и рассыпной красный цейлонский чай. Мы оценивали цвет, вкус, аромат чаев и время заварки по пятибалльной шкале. 		</a:t>
            </a:r>
          </a:p>
        </p:txBody>
      </p:sp>
      <p:sp>
        <p:nvSpPr>
          <p:cNvPr id="4" name="Rectangle 3">
            <a:hlinkClick r:id="" action="ppaction://noaction"/>
          </p:cNvPr>
          <p:cNvSpPr/>
          <p:nvPr/>
        </p:nvSpPr>
        <p:spPr>
          <a:xfrm>
            <a:off x="4479634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5" name="Picture 4" descr="tas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3800" y="2895600"/>
            <a:ext cx="4064000" cy="304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581400" y="1066800"/>
            <a:ext cx="5562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Рассыпной чай	 Пакетированный чай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Цвет 	янтарный  – 5	 красно-коричневый – 4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Вкус	терпкий    – 4	 горьковатый	     – 3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Аромат	насыщенный – 5	 землистый 	     – 2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Время 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заварки  5-10 мин – 3      30 сек 	 	     – 5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467600" cy="1143000"/>
          </a:xfrm>
        </p:spPr>
        <p:txBody>
          <a:bodyPr/>
          <a:lstStyle/>
          <a:p>
            <a:r>
              <a:rPr lang="ru-RU" dirty="0" smtClean="0"/>
              <a:t>Выводы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125112" cy="405143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b="1" dirty="0" smtClean="0">
                <a:solidFill>
                  <a:srgbClr val="080808"/>
                </a:solidFill>
                <a:latin typeface="Garamond" pitchFamily="18" charset="0"/>
              </a:rPr>
              <a:t>Гипотеза №1 </a:t>
            </a:r>
            <a:r>
              <a:rPr lang="ru-RU" sz="1800" dirty="0" smtClean="0">
                <a:solidFill>
                  <a:srgbClr val="080808"/>
                </a:solidFill>
                <a:latin typeface="Garamond" pitchFamily="18" charset="0"/>
              </a:rPr>
              <a:t>– в результате </a:t>
            </a:r>
            <a:r>
              <a:rPr lang="ru-RU" dirty="0" smtClean="0">
                <a:solidFill>
                  <a:srgbClr val="080808"/>
                </a:solidFill>
                <a:latin typeface="Garamond" pitchFamily="18" charset="0"/>
              </a:rPr>
              <a:t>изучения различных источников (литератур</a:t>
            </a:r>
            <a:r>
              <a:rPr lang="en-US" dirty="0" smtClean="0">
                <a:solidFill>
                  <a:srgbClr val="080808"/>
                </a:solidFill>
                <a:latin typeface="Garamond" pitchFamily="18" charset="0"/>
              </a:rPr>
              <a:t>a</a:t>
            </a:r>
            <a:r>
              <a:rPr lang="ru-RU" dirty="0" smtClean="0">
                <a:solidFill>
                  <a:srgbClr val="080808"/>
                </a:solidFill>
                <a:latin typeface="Garamond" pitchFamily="18" charset="0"/>
              </a:rPr>
              <a:t>, фильм, интернет) и проведенного опроса </a:t>
            </a:r>
            <a:r>
              <a:rPr lang="ru-RU" sz="1800" dirty="0" smtClean="0">
                <a:solidFill>
                  <a:srgbClr val="080808"/>
                </a:solidFill>
                <a:latin typeface="Garamond" pitchFamily="18" charset="0"/>
              </a:rPr>
              <a:t>мы установили, что чай пьют в странах как с </a:t>
            </a:r>
            <a:r>
              <a:rPr lang="ru-RU" dirty="0" smtClean="0">
                <a:solidFill>
                  <a:srgbClr val="080808"/>
                </a:solidFill>
                <a:latin typeface="Garamond" pitchFamily="18" charset="0"/>
              </a:rPr>
              <a:t>холодным, так и жарким климатом</a:t>
            </a:r>
            <a:r>
              <a:rPr lang="ru-RU" sz="1800" dirty="0" smtClean="0">
                <a:solidFill>
                  <a:srgbClr val="080808"/>
                </a:solidFill>
                <a:latin typeface="Garamond" pitchFamily="18" charset="0"/>
              </a:rPr>
              <a:t>. Однако, в странах с холодным климатом предпочитают пить горячий чай из-за его согревающего действия. В странах с жарким климатом </a:t>
            </a:r>
            <a:r>
              <a:rPr lang="ru-RU" dirty="0" smtClean="0">
                <a:solidFill>
                  <a:srgbClr val="080808"/>
                </a:solidFill>
                <a:latin typeface="Garamond" pitchFamily="18" charset="0"/>
              </a:rPr>
              <a:t>больше пьют холодный чай (со льдом). В целом чай популярен во многом благодаря своему мягкому тонизирующему действию и общему благоприятному воздействию на организм человека.</a:t>
            </a:r>
            <a:endParaRPr lang="ru-RU" sz="1800" dirty="0" smtClean="0">
              <a:solidFill>
                <a:srgbClr val="080808"/>
              </a:solidFill>
              <a:latin typeface="Garamond" pitchFamily="18" charset="0"/>
            </a:endParaRPr>
          </a:p>
          <a:p>
            <a:pPr marL="0" indent="0" algn="just">
              <a:buNone/>
            </a:pPr>
            <a:r>
              <a:rPr lang="ru-RU" sz="1800" b="1" dirty="0" smtClean="0">
                <a:solidFill>
                  <a:srgbClr val="080808"/>
                </a:solidFill>
                <a:latin typeface="Garamond" pitchFamily="18" charset="0"/>
              </a:rPr>
              <a:t>Гипотеза №2 </a:t>
            </a:r>
            <a:r>
              <a:rPr lang="ru-RU" sz="1800" dirty="0" smtClean="0">
                <a:solidFill>
                  <a:srgbClr val="080808"/>
                </a:solidFill>
                <a:latin typeface="Garamond" pitchFamily="18" charset="0"/>
              </a:rPr>
              <a:t>– в результате опроса и эксперимента мы выяснили, что многие люди </a:t>
            </a:r>
            <a:r>
              <a:rPr lang="ru-RU" dirty="0" smtClean="0">
                <a:solidFill>
                  <a:srgbClr val="080808"/>
                </a:solidFill>
                <a:latin typeface="Garamond" pitchFamily="18" charset="0"/>
              </a:rPr>
              <a:t>больше любят рассыпной чай (а не пакетированной) из-за его лучших вкусовых и полезных качеств. Но на практике многие в современном мире предпочитают пить пакетированный чай из-за удобства приготовления</a:t>
            </a:r>
            <a:endParaRPr lang="ru-RU" sz="1800" dirty="0" smtClean="0">
              <a:solidFill>
                <a:srgbClr val="080808"/>
              </a:solidFill>
              <a:latin typeface="Garamond" pitchFamily="18" charset="0"/>
            </a:endParaRPr>
          </a:p>
          <a:p>
            <a:pPr marL="0" indent="0" algn="just">
              <a:buNone/>
            </a:pPr>
            <a:endParaRPr lang="ru-RU" sz="1800" dirty="0" smtClean="0">
              <a:solidFill>
                <a:srgbClr val="080808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467600" cy="1143000"/>
          </a:xfrm>
        </p:spPr>
        <p:txBody>
          <a:bodyPr/>
          <a:lstStyle/>
          <a:p>
            <a:r>
              <a:rPr lang="ru-RU" dirty="0" smtClean="0"/>
              <a:t>Ведение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1752600"/>
            <a:ext cx="8153400" cy="18288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+mj-lt"/>
              </a:rPr>
              <a:t>Целью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+mj-lt"/>
              </a:rPr>
              <a:t> моего исследования является изучение истории и традиций приготовления чая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ru-RU" b="1" dirty="0" smtClean="0">
                <a:solidFill>
                  <a:srgbClr val="080808"/>
                </a:solidFill>
                <a:latin typeface="+mj-lt"/>
              </a:rPr>
              <a:t>Задачи</a:t>
            </a:r>
            <a:r>
              <a:rPr lang="ru-RU" dirty="0" smtClean="0">
                <a:solidFill>
                  <a:srgbClr val="080808"/>
                </a:solidFill>
                <a:latin typeface="+mj-lt"/>
              </a:rPr>
              <a:t> исследования</a:t>
            </a:r>
            <a:r>
              <a:rPr lang="en-US" dirty="0" smtClean="0">
                <a:solidFill>
                  <a:srgbClr val="080808"/>
                </a:solidFill>
                <a:latin typeface="+mj-lt"/>
              </a:rPr>
              <a:t>:</a:t>
            </a:r>
            <a:endParaRPr lang="ru-RU" dirty="0" smtClean="0">
              <a:solidFill>
                <a:srgbClr val="080808"/>
              </a:solidFill>
              <a:latin typeface="+mj-lt"/>
            </a:endParaRPr>
          </a:p>
          <a:p>
            <a:pPr marL="800100" lvl="1" indent="-342900" algn="just">
              <a:spcBef>
                <a:spcPts val="600"/>
              </a:spcBef>
              <a:buClr>
                <a:schemeClr val="accent1"/>
              </a:buClr>
              <a:buSzPct val="70000"/>
              <a:buFont typeface="+mj-lt"/>
              <a:buAutoNum type="arabicPeriod"/>
            </a:pPr>
            <a:r>
              <a:rPr lang="ru-RU" dirty="0" smtClean="0">
                <a:solidFill>
                  <a:srgbClr val="080808"/>
                </a:solidFill>
                <a:latin typeface="+mj-lt"/>
              </a:rPr>
              <a:t>Изучить история происхождения чая</a:t>
            </a:r>
          </a:p>
          <a:p>
            <a:pPr marL="800100" lvl="1" indent="-342900" algn="just">
              <a:spcBef>
                <a:spcPts val="600"/>
              </a:spcBef>
              <a:buClr>
                <a:schemeClr val="accent1"/>
              </a:buClr>
              <a:buSzPct val="70000"/>
              <a:buFont typeface="+mj-lt"/>
              <a:buAutoNum type="arabicPeriod"/>
            </a:pPr>
            <a:r>
              <a:rPr lang="ru-RU" dirty="0" smtClean="0">
                <a:solidFill>
                  <a:srgbClr val="080808"/>
                </a:solidFill>
                <a:latin typeface="+mj-lt"/>
              </a:rPr>
              <a:t>Изучить современные традиции чаепития</a:t>
            </a:r>
          </a:p>
          <a:p>
            <a:pPr marL="800100" lvl="1" indent="-342900" algn="just">
              <a:spcBef>
                <a:spcPts val="600"/>
              </a:spcBef>
              <a:buClr>
                <a:schemeClr val="accent1"/>
              </a:buClr>
              <a:buSzPct val="70000"/>
              <a:buFont typeface="+mj-lt"/>
              <a:buAutoNum type="arabicPeriod"/>
            </a:pPr>
            <a:r>
              <a:rPr lang="ru-RU" dirty="0" smtClean="0">
                <a:solidFill>
                  <a:srgbClr val="080808"/>
                </a:solidFill>
                <a:latin typeface="+mj-lt"/>
              </a:rPr>
              <a:t>Узнать больше о полезных свойствах чая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4191000"/>
            <a:ext cx="8001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80808"/>
                </a:solidFill>
                <a:latin typeface="+mj-lt"/>
              </a:rPr>
              <a:t>Методы работы</a:t>
            </a:r>
            <a:r>
              <a:rPr lang="en-US" b="1" dirty="0" smtClean="0">
                <a:solidFill>
                  <a:srgbClr val="080808"/>
                </a:solidFill>
                <a:latin typeface="+mj-lt"/>
              </a:rPr>
              <a:t>: </a:t>
            </a:r>
            <a:r>
              <a:rPr lang="ru-RU" b="1" dirty="0" smtClean="0">
                <a:solidFill>
                  <a:srgbClr val="080808"/>
                </a:solidFill>
                <a:latin typeface="+mj-lt"/>
              </a:rPr>
              <a:t> </a:t>
            </a:r>
            <a:r>
              <a:rPr lang="ru-RU" dirty="0" smtClean="0">
                <a:solidFill>
                  <a:srgbClr val="080808"/>
                </a:solidFill>
                <a:latin typeface="+mj-lt"/>
              </a:rPr>
              <a:t>изучение литературы, изучение источников сети Интернет, опрос, практическое исследование</a:t>
            </a:r>
            <a:endParaRPr lang="ru-RU" u="sng" dirty="0" smtClean="0">
              <a:solidFill>
                <a:srgbClr val="080808"/>
              </a:solidFill>
              <a:latin typeface="+mj-lt"/>
            </a:endParaRPr>
          </a:p>
          <a:p>
            <a:r>
              <a:rPr lang="ru-RU" b="1" dirty="0" smtClean="0">
                <a:solidFill>
                  <a:srgbClr val="080808"/>
                </a:solidFill>
                <a:latin typeface="+mj-lt"/>
              </a:rPr>
              <a:t>Гипотеза</a:t>
            </a:r>
            <a:r>
              <a:rPr lang="en-US" b="1" dirty="0" smtClean="0">
                <a:solidFill>
                  <a:srgbClr val="080808"/>
                </a:solidFill>
                <a:latin typeface="+mj-lt"/>
              </a:rPr>
              <a:t> </a:t>
            </a:r>
            <a:r>
              <a:rPr lang="ru-RU" b="1" dirty="0" smtClean="0">
                <a:solidFill>
                  <a:srgbClr val="080808"/>
                </a:solidFill>
                <a:latin typeface="+mj-lt"/>
              </a:rPr>
              <a:t>№1 </a:t>
            </a:r>
            <a:r>
              <a:rPr lang="ru-RU" dirty="0" smtClean="0">
                <a:solidFill>
                  <a:srgbClr val="080808"/>
                </a:solidFill>
                <a:latin typeface="+mj-lt"/>
              </a:rPr>
              <a:t>– я предположила, что чай пьют только в странах с холодным климатом</a:t>
            </a:r>
          </a:p>
          <a:p>
            <a:r>
              <a:rPr lang="ru-RU" b="1" dirty="0" smtClean="0">
                <a:solidFill>
                  <a:srgbClr val="080808"/>
                </a:solidFill>
              </a:rPr>
              <a:t>Гипотеза</a:t>
            </a:r>
            <a:r>
              <a:rPr lang="en-US" b="1" dirty="0" smtClean="0">
                <a:solidFill>
                  <a:srgbClr val="080808"/>
                </a:solidFill>
              </a:rPr>
              <a:t> </a:t>
            </a:r>
            <a:r>
              <a:rPr lang="ru-RU" b="1" dirty="0" smtClean="0">
                <a:solidFill>
                  <a:srgbClr val="080808"/>
                </a:solidFill>
              </a:rPr>
              <a:t>№2 </a:t>
            </a:r>
            <a:r>
              <a:rPr lang="ru-RU" dirty="0" smtClean="0">
                <a:solidFill>
                  <a:srgbClr val="080808"/>
                </a:solidFill>
              </a:rPr>
              <a:t>– я предположила, что пакетированный чай популярен из-за его лучших вкусовых качеств по сравнению с рассыпным чаем</a:t>
            </a:r>
            <a:endParaRPr lang="en-US" dirty="0" smtClean="0">
              <a:solidFill>
                <a:srgbClr val="080808"/>
              </a:solidFill>
            </a:endParaRPr>
          </a:p>
          <a:p>
            <a:endParaRPr lang="en-US" dirty="0" smtClean="0">
              <a:solidFill>
                <a:srgbClr val="080808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С ИСТОЧНИКАМИ ИНФОРМАЦИИ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dirty="0" smtClean="0"/>
              <a:t>Фильмы</a:t>
            </a:r>
          </a:p>
          <a:p>
            <a:pPr lvl="1" algn="just">
              <a:buFont typeface="Wingdings" pitchFamily="2" charset="2"/>
              <a:buChar char="Ø"/>
            </a:pPr>
            <a:r>
              <a:rPr lang="ru-RU" sz="1800" dirty="0" smtClean="0"/>
              <a:t>Китайский Чай и Чайная Церемония</a:t>
            </a:r>
            <a:endParaRPr lang="ru-RU" sz="1800" dirty="0"/>
          </a:p>
          <a:p>
            <a:pPr algn="just"/>
            <a:r>
              <a:rPr lang="ru-RU" sz="2000" dirty="0" smtClean="0"/>
              <a:t>Интернет-сайты</a:t>
            </a:r>
          </a:p>
          <a:p>
            <a:pPr lvl="1" algn="just">
              <a:buFont typeface="Wingdings" pitchFamily="2" charset="2"/>
              <a:buChar char="Ø"/>
            </a:pPr>
            <a:r>
              <a:rPr lang="ru-RU" sz="1800" dirty="0" smtClean="0"/>
              <a:t>Чай_Википедия </a:t>
            </a:r>
            <a:r>
              <a:rPr lang="en-US" sz="1800" dirty="0" smtClean="0"/>
              <a:t>http</a:t>
            </a:r>
            <a:r>
              <a:rPr lang="en-US" sz="1800" dirty="0"/>
              <a:t>://ru.wikipedia.org/wiki/%D0%A7%D0%B0%D0%B9</a:t>
            </a:r>
            <a:endParaRPr lang="ru-RU" sz="1800" dirty="0"/>
          </a:p>
          <a:p>
            <a:pPr algn="just"/>
            <a:r>
              <a:rPr lang="ru-RU" sz="2000" dirty="0" smtClean="0"/>
              <a:t>Книги</a:t>
            </a:r>
            <a:endParaRPr lang="ru-RU" sz="2000" dirty="0"/>
          </a:p>
          <a:p>
            <a:pPr lvl="1" algn="just">
              <a:buFont typeface="Wingdings" pitchFamily="2" charset="2"/>
              <a:buChar char="Ø"/>
            </a:pPr>
            <a:r>
              <a:rPr lang="ru-RU" sz="1800" dirty="0" smtClean="0"/>
              <a:t>Похлёбкин</a:t>
            </a:r>
            <a:r>
              <a:rPr lang="ru-RU" sz="1800" dirty="0"/>
              <a:t>, Вильям Васильевич. </a:t>
            </a:r>
            <a:r>
              <a:rPr lang="ru-RU" sz="1800" dirty="0" smtClean="0"/>
              <a:t>Чай, его история, свойства и употребление. </a:t>
            </a:r>
          </a:p>
          <a:p>
            <a:pPr lvl="1" algn="just">
              <a:buFont typeface="Wingdings" pitchFamily="2" charset="2"/>
              <a:buChar char="Ø"/>
            </a:pPr>
            <a:r>
              <a:rPr lang="ru-RU" sz="1800" dirty="0" smtClean="0"/>
              <a:t>Лопатина А., Скребцова М. Сказочный справочник здоровья. Т.3 О злаках, чае и целебных травах.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85068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ЗНАЧЕНИЯ СЛОВА ЧАЙ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371601"/>
            <a:ext cx="3471277" cy="4489450"/>
          </a:xfrm>
        </p:spPr>
        <p:txBody>
          <a:bodyPr>
            <a:noAutofit/>
          </a:bodyPr>
          <a:lstStyle/>
          <a:p>
            <a:pPr lvl="1" algn="just">
              <a:buFont typeface="Wingdings" pitchFamily="2" charset="2"/>
              <a:buChar char="Ø"/>
            </a:pPr>
            <a:endParaRPr lang="ru-RU" sz="1800" dirty="0" smtClean="0"/>
          </a:p>
          <a:p>
            <a:pPr lvl="1" algn="just">
              <a:buFont typeface="Wingdings" pitchFamily="2" charset="2"/>
              <a:buChar char="Ø"/>
            </a:pPr>
            <a:endParaRPr lang="ru-RU" sz="1800" dirty="0"/>
          </a:p>
          <a:p>
            <a:pPr marL="342900" lvl="1" indent="-342900" algn="just"/>
            <a:r>
              <a:rPr lang="ru-RU" sz="2000" dirty="0" smtClean="0"/>
              <a:t>Растение рода </a:t>
            </a:r>
            <a:r>
              <a:rPr lang="ru-RU" sz="2000" dirty="0"/>
              <a:t>Камелия, </a:t>
            </a:r>
            <a:r>
              <a:rPr lang="ru-RU" sz="2000" dirty="0" smtClean="0"/>
              <a:t>семейства </a:t>
            </a:r>
            <a:r>
              <a:rPr lang="ru-RU" sz="2000" dirty="0"/>
              <a:t>Чайные</a:t>
            </a:r>
          </a:p>
          <a:p>
            <a:pPr marL="342900" lvl="1" indent="-342900" algn="just"/>
            <a:r>
              <a:rPr lang="ru-RU" sz="2000" dirty="0" smtClean="0"/>
              <a:t>Лист  чайного куста</a:t>
            </a:r>
            <a:r>
              <a:rPr lang="ru-RU" sz="2000" dirty="0"/>
              <a:t>, обработанный и подготовленный для приготовления </a:t>
            </a:r>
            <a:r>
              <a:rPr lang="ru-RU" sz="2000" dirty="0" smtClean="0"/>
              <a:t>напитка</a:t>
            </a:r>
            <a:endParaRPr lang="ru-RU" sz="2000" dirty="0"/>
          </a:p>
          <a:p>
            <a:pPr marL="342900" lvl="1" indent="-342900" algn="just"/>
            <a:r>
              <a:rPr lang="ru-RU" sz="2000" dirty="0" smtClean="0"/>
              <a:t>Напиток</a:t>
            </a:r>
            <a:r>
              <a:rPr lang="ru-RU" sz="2000" dirty="0"/>
              <a:t>, получаемый варкой, завариванием и/или настаиванием специально подготовленного листа чайного куста</a:t>
            </a:r>
          </a:p>
        </p:txBody>
      </p:sp>
      <p:pic>
        <p:nvPicPr>
          <p:cNvPr id="4" name="Picture 3" descr="imagesCAI15O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1612900"/>
            <a:ext cx="2289586" cy="1537531"/>
          </a:xfrm>
          <a:prstGeom prst="rect">
            <a:avLst/>
          </a:prstGeom>
        </p:spPr>
      </p:pic>
      <p:pic>
        <p:nvPicPr>
          <p:cNvPr id="1026" name="Picture 2" descr="C:\Users\lilianap\Pictures\340px-Bohea_Tea_tre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381665"/>
            <a:ext cx="1447800" cy="2550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ilianap\Pictures\200px-Longjing-steeping-tallglas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385" y="3505200"/>
            <a:ext cx="1990104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8390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ПРОИСХОЖДЕНИЕ ЧАЯ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000" dirty="0" smtClean="0"/>
              <a:t>Китай – открытие чайного куста.</a:t>
            </a:r>
          </a:p>
          <a:p>
            <a:pPr algn="just"/>
            <a:r>
              <a:rPr lang="ru-RU" sz="2000" dirty="0"/>
              <a:t>Первое упоминание 4700 лет </a:t>
            </a:r>
            <a:r>
              <a:rPr lang="ru-RU" sz="2000" dirty="0" smtClean="0"/>
              <a:t>назад, использование как лекарственное средство.</a:t>
            </a:r>
            <a:endParaRPr lang="ru-RU" sz="2000" dirty="0"/>
          </a:p>
          <a:p>
            <a:pPr algn="just"/>
            <a:r>
              <a:rPr lang="ru-RU" sz="2000" dirty="0"/>
              <a:t>Массовое выращивание 1500 лет </a:t>
            </a:r>
            <a:r>
              <a:rPr lang="ru-RU" sz="2000" dirty="0" smtClean="0"/>
              <a:t>назад, использование в качестве напитка.</a:t>
            </a:r>
            <a:endParaRPr lang="ru-RU" sz="2000" dirty="0"/>
          </a:p>
          <a:p>
            <a:pPr algn="just"/>
            <a:r>
              <a:rPr lang="ru-RU" sz="2000" dirty="0" smtClean="0"/>
              <a:t>Чай - бодрящий</a:t>
            </a:r>
            <a:r>
              <a:rPr lang="ru-RU" sz="2000" dirty="0"/>
              <a:t>, прогоняющий сон </a:t>
            </a:r>
            <a:r>
              <a:rPr lang="ru-RU" sz="2000" dirty="0" smtClean="0"/>
              <a:t>напиток.</a:t>
            </a:r>
            <a:endParaRPr lang="ru-RU" sz="2000" dirty="0"/>
          </a:p>
          <a:p>
            <a:pPr algn="just"/>
            <a:r>
              <a:rPr lang="ru-RU" sz="2000" dirty="0"/>
              <a:t>Древняя китайская легенда – </a:t>
            </a:r>
          </a:p>
          <a:p>
            <a:pPr lvl="1" algn="just">
              <a:buFont typeface="Wingdings" pitchFamily="2" charset="2"/>
              <a:buChar char="Ø"/>
            </a:pPr>
            <a:r>
              <a:rPr lang="ru-RU" sz="1800" dirty="0"/>
              <a:t>Чайный куст вырос из брошенных на землю век  китайского монаха, который отрезал их после того, как заснул во время молитвы, и, разгневанный на самого себя, захотел, чтобы у него никогда не слипались глаза</a:t>
            </a:r>
            <a:r>
              <a:rPr lang="ru-RU" sz="1800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61944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РАСПРОСТРАНЕНИЕ ЧАЯ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000" dirty="0" smtClean="0"/>
              <a:t>Восточный Китай </a:t>
            </a:r>
            <a:r>
              <a:rPr lang="ru-RU" sz="2000" dirty="0" smtClean="0">
                <a:latin typeface="Arial"/>
                <a:cs typeface="Arial"/>
              </a:rPr>
              <a:t>► Япония, Корея</a:t>
            </a:r>
          </a:p>
          <a:p>
            <a:pPr algn="just"/>
            <a:r>
              <a:rPr lang="ru-RU" sz="2000" dirty="0" smtClean="0"/>
              <a:t>Западный Китай </a:t>
            </a:r>
            <a:r>
              <a:rPr lang="ru-RU" sz="2000" dirty="0" smtClean="0">
                <a:latin typeface="Arial"/>
                <a:cs typeface="Arial"/>
              </a:rPr>
              <a:t>►</a:t>
            </a:r>
            <a:r>
              <a:rPr lang="ru-RU" sz="2000" dirty="0" smtClean="0"/>
              <a:t>Индия, Пакистан </a:t>
            </a:r>
            <a:r>
              <a:rPr lang="ru-RU" sz="2000" dirty="0"/>
              <a:t>и </a:t>
            </a:r>
            <a:r>
              <a:rPr lang="ru-RU" sz="2000" dirty="0" smtClean="0"/>
              <a:t>Бангладеш</a:t>
            </a:r>
          </a:p>
          <a:p>
            <a:pPr algn="just"/>
            <a:r>
              <a:rPr lang="ru-RU" sz="2000" dirty="0" smtClean="0"/>
              <a:t>Северный Китай </a:t>
            </a:r>
            <a:r>
              <a:rPr lang="ru-RU" sz="2000" dirty="0" smtClean="0">
                <a:latin typeface="Arial"/>
                <a:cs typeface="Arial"/>
              </a:rPr>
              <a:t>► Россия</a:t>
            </a:r>
          </a:p>
          <a:p>
            <a:pPr algn="just"/>
            <a:r>
              <a:rPr lang="ru-RU" sz="2000" dirty="0" smtClean="0">
                <a:latin typeface="Arial"/>
                <a:cs typeface="Arial"/>
              </a:rPr>
              <a:t>Южный Китай ► Португалия</a:t>
            </a:r>
          </a:p>
          <a:p>
            <a:pPr algn="just"/>
            <a:r>
              <a:rPr lang="ru-RU" sz="2000" dirty="0">
                <a:latin typeface="Arial"/>
                <a:cs typeface="Arial"/>
              </a:rPr>
              <a:t>Юго-Восточный Китай ► </a:t>
            </a:r>
            <a:r>
              <a:rPr lang="ru-RU" sz="2000" dirty="0" smtClean="0">
                <a:latin typeface="Arial"/>
                <a:cs typeface="Arial"/>
              </a:rPr>
              <a:t>Англия и Голландия </a:t>
            </a:r>
            <a:endParaRPr lang="ru-RU" sz="2000" dirty="0">
              <a:latin typeface="Arial"/>
              <a:cs typeface="Arial"/>
            </a:endParaRPr>
          </a:p>
          <a:p>
            <a:pPr algn="just"/>
            <a:r>
              <a:rPr lang="ru-RU" sz="2000" dirty="0" smtClean="0">
                <a:latin typeface="Arial"/>
                <a:cs typeface="Arial"/>
              </a:rPr>
              <a:t>Тибет ► Страны Средней Азии</a:t>
            </a:r>
          </a:p>
        </p:txBody>
      </p:sp>
    </p:spTree>
    <p:extLst>
      <p:ext uri="{BB962C8B-B14F-4D97-AF65-F5344CB8AC3E}">
        <p14:creationId xmlns:p14="http://schemas.microsoft.com/office/powerpoint/2010/main" val="253138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125113" cy="924475"/>
          </a:xfrm>
        </p:spPr>
        <p:txBody>
          <a:bodyPr/>
          <a:lstStyle/>
          <a:p>
            <a:r>
              <a:rPr lang="ru-RU" dirty="0" smtClean="0"/>
              <a:t>ЧАЙ В НАШЕ ВРЕМЯ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572000" cy="4724400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Основные производители </a:t>
            </a:r>
            <a:r>
              <a:rPr lang="ru-RU" sz="2400" dirty="0" smtClean="0"/>
              <a:t>чая</a:t>
            </a:r>
            <a:r>
              <a:rPr lang="en-US" sz="2400" dirty="0" smtClean="0"/>
              <a:t>:</a:t>
            </a:r>
            <a:r>
              <a:rPr lang="ru-RU" sz="2400" dirty="0" smtClean="0"/>
              <a:t> </a:t>
            </a:r>
            <a:endParaRPr lang="ru-RU" sz="2400" dirty="0"/>
          </a:p>
          <a:p>
            <a:pPr marL="742950" lvl="2" indent="-342900" algn="just">
              <a:buFont typeface="Wingdings" pitchFamily="2" charset="2"/>
              <a:buChar char="Ø"/>
            </a:pPr>
            <a:r>
              <a:rPr lang="ru-RU" sz="1800" dirty="0"/>
              <a:t>Китай </a:t>
            </a:r>
            <a:r>
              <a:rPr lang="ru-RU" sz="1800" dirty="0" smtClean="0"/>
              <a:t>          – 1 место</a:t>
            </a:r>
            <a:endParaRPr lang="ru-RU" sz="1800" dirty="0"/>
          </a:p>
          <a:p>
            <a:pPr marL="742950" lvl="2" indent="-342900" algn="just">
              <a:buFont typeface="Wingdings" pitchFamily="2" charset="2"/>
              <a:buChar char="Ø"/>
            </a:pPr>
            <a:r>
              <a:rPr lang="ru-RU" sz="1800" dirty="0" smtClean="0"/>
              <a:t>Индия          – 2 место </a:t>
            </a:r>
            <a:endParaRPr lang="ru-RU" sz="1800" dirty="0"/>
          </a:p>
          <a:p>
            <a:pPr marL="742950" lvl="2" indent="-342900" algn="just">
              <a:buFont typeface="Wingdings" pitchFamily="2" charset="2"/>
              <a:buChar char="Ø"/>
            </a:pPr>
            <a:r>
              <a:rPr lang="ru-RU" sz="1800" dirty="0" smtClean="0"/>
              <a:t>Шри-Ланка   -</a:t>
            </a:r>
            <a:r>
              <a:rPr lang="en-US" sz="1800" dirty="0" smtClean="0"/>
              <a:t> </a:t>
            </a:r>
            <a:r>
              <a:rPr lang="ru-RU" sz="1800" dirty="0" smtClean="0"/>
              <a:t>3 место</a:t>
            </a:r>
            <a:endParaRPr lang="ru-RU" sz="1800" dirty="0"/>
          </a:p>
          <a:p>
            <a:pPr marL="742950" lvl="2" indent="-342900" algn="just">
              <a:buFont typeface="Wingdings" pitchFamily="2" charset="2"/>
              <a:buChar char="Ø"/>
            </a:pPr>
            <a:r>
              <a:rPr lang="ru-RU" sz="1800" dirty="0"/>
              <a:t>Япония</a:t>
            </a:r>
          </a:p>
          <a:p>
            <a:pPr marL="742950" lvl="2" indent="-342900" algn="just">
              <a:buFont typeface="Wingdings" pitchFamily="2" charset="2"/>
              <a:buChar char="Ø"/>
            </a:pPr>
            <a:r>
              <a:rPr lang="ru-RU" sz="1800" dirty="0"/>
              <a:t>Вьетнам</a:t>
            </a:r>
          </a:p>
          <a:p>
            <a:pPr marL="742950" lvl="2" indent="-342900" algn="just">
              <a:buFont typeface="Wingdings" pitchFamily="2" charset="2"/>
              <a:buChar char="Ø"/>
            </a:pPr>
            <a:r>
              <a:rPr lang="ru-RU" sz="1800" dirty="0"/>
              <a:t>Индонезия </a:t>
            </a:r>
          </a:p>
          <a:p>
            <a:pPr marL="742950" lvl="2" indent="-342900" algn="just">
              <a:buFont typeface="Wingdings" pitchFamily="2" charset="2"/>
              <a:buChar char="Ø"/>
            </a:pPr>
            <a:r>
              <a:rPr lang="ru-RU" sz="1800" dirty="0"/>
              <a:t>Кения </a:t>
            </a:r>
          </a:p>
          <a:p>
            <a:pPr marL="742950" lvl="2" indent="-342900" algn="just">
              <a:buFont typeface="Wingdings" pitchFamily="2" charset="2"/>
              <a:buChar char="Ø"/>
            </a:pPr>
            <a:r>
              <a:rPr lang="ru-RU" sz="1800" dirty="0"/>
              <a:t>Турция </a:t>
            </a:r>
          </a:p>
          <a:p>
            <a:pPr marL="742950" lvl="2" indent="-342900" algn="just">
              <a:buFont typeface="Wingdings" pitchFamily="2" charset="2"/>
              <a:buChar char="Ø"/>
            </a:pPr>
            <a:r>
              <a:rPr lang="ru-RU" sz="1800" dirty="0" smtClean="0"/>
              <a:t>Россия</a:t>
            </a:r>
          </a:p>
          <a:p>
            <a:pPr marL="742950" lvl="2" indent="-342900" algn="just">
              <a:buFont typeface="Wingdings" pitchFamily="2" charset="2"/>
              <a:buChar char="Ø"/>
            </a:pPr>
            <a:r>
              <a:rPr lang="ru-RU" sz="1800" dirty="0" smtClean="0"/>
              <a:t>Аргентина</a:t>
            </a:r>
            <a:endParaRPr lang="ru-RU" sz="1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143000"/>
            <a:ext cx="4572000" cy="434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Tx/>
              <a:buFont typeface="Wingdings 2" charset="2"/>
              <a:buChar char="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Основные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потребители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чая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742950" marR="0" lvl="2" indent="-34290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Великобритания – 1 место</a:t>
            </a:r>
          </a:p>
          <a:p>
            <a:pPr marL="742950" marR="0" lvl="2" indent="-34290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Турция               – 2 место </a:t>
            </a:r>
          </a:p>
          <a:p>
            <a:pPr marL="742950" marR="0" lvl="2" indent="-34290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Шри-Ланка         - 3 место</a:t>
            </a:r>
          </a:p>
          <a:p>
            <a:pPr marL="742950" marR="0" lvl="2" indent="-34290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Япония</a:t>
            </a:r>
          </a:p>
          <a:p>
            <a:pPr marL="742950" marR="0" lvl="2" indent="-34290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Индия</a:t>
            </a:r>
          </a:p>
          <a:p>
            <a:pPr marL="742950" marR="0" lvl="2" indent="-34290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Tx/>
              <a:buFont typeface="Wingdings" pitchFamily="2" charset="2"/>
              <a:buChar char="Ø"/>
              <a:tabLst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Россия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742950" marR="0" lvl="2" indent="-34290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США</a:t>
            </a:r>
          </a:p>
        </p:txBody>
      </p:sp>
    </p:spTree>
    <p:extLst>
      <p:ext uri="{BB962C8B-B14F-4D97-AF65-F5344CB8AC3E}">
        <p14:creationId xmlns:p14="http://schemas.microsoft.com/office/powerpoint/2010/main" val="1887532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ВИДЫ</a:t>
            </a:r>
            <a:r>
              <a:rPr lang="ru-RU" dirty="0" smtClean="0"/>
              <a:t> ЧАЯ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3000" b="1" cap="small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Белый</a:t>
            </a:r>
            <a:r>
              <a:rPr lang="ru-RU" sz="3000" b="1" cap="small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3000" b="1" cap="small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Желтый</a:t>
            </a:r>
            <a:endParaRPr lang="ru-RU" sz="3000" b="1" cap="small" dirty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  <a:p>
            <a:pPr>
              <a:buFont typeface="Arial" pitchFamily="34" charset="0"/>
              <a:buChar char="•"/>
            </a:pPr>
            <a:r>
              <a:rPr lang="ru-RU" sz="3000" b="1" cap="small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Зеленый</a:t>
            </a:r>
            <a:r>
              <a:rPr lang="ru-RU" sz="3000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ru-RU" sz="3000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Font typeface="Arial" pitchFamily="34" charset="0"/>
              <a:buChar char="•"/>
            </a:pPr>
            <a:r>
              <a:rPr lang="ru-RU" sz="3000" b="1" cap="small" dirty="0" smtClean="0">
                <a:solidFill>
                  <a:srgbClr val="00FF99"/>
                </a:solidFill>
                <a:latin typeface="+mj-lt"/>
                <a:ea typeface="+mj-ea"/>
                <a:cs typeface="+mj-cs"/>
              </a:rPr>
              <a:t>Бирюзовый (</a:t>
            </a:r>
            <a:r>
              <a:rPr lang="ru-RU" sz="3000" b="1" cap="small" dirty="0" err="1" smtClean="0">
                <a:solidFill>
                  <a:srgbClr val="00FF99"/>
                </a:solidFill>
                <a:latin typeface="+mj-lt"/>
                <a:ea typeface="+mj-ea"/>
                <a:cs typeface="+mj-cs"/>
              </a:rPr>
              <a:t>Улун</a:t>
            </a:r>
            <a:r>
              <a:rPr lang="ru-RU" sz="3000" b="1" cap="small" dirty="0" smtClean="0">
                <a:solidFill>
                  <a:srgbClr val="00FF99"/>
                </a:solidFill>
                <a:latin typeface="+mj-lt"/>
                <a:ea typeface="+mj-ea"/>
                <a:cs typeface="+mj-cs"/>
              </a:rPr>
              <a:t>)</a:t>
            </a:r>
            <a:endParaRPr lang="ru-RU" sz="3000" b="1" cap="small" dirty="0">
              <a:solidFill>
                <a:srgbClr val="00FF99"/>
              </a:solidFill>
              <a:latin typeface="+mj-lt"/>
              <a:ea typeface="+mj-ea"/>
              <a:cs typeface="+mj-cs"/>
            </a:endParaRPr>
          </a:p>
          <a:p>
            <a:pPr>
              <a:buFont typeface="Arial" pitchFamily="34" charset="0"/>
              <a:buChar char="•"/>
            </a:pPr>
            <a:r>
              <a:rPr lang="ru-RU" sz="3000" b="1" cap="small" dirty="0">
                <a:solidFill>
                  <a:schemeClr val="accent4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Красный</a:t>
            </a:r>
          </a:p>
          <a:p>
            <a:pPr>
              <a:buFont typeface="Arial" pitchFamily="34" charset="0"/>
              <a:buChar char="•"/>
            </a:pPr>
            <a:r>
              <a:rPr lang="ru-RU" sz="3000" b="1" cap="small" dirty="0">
                <a:latin typeface="+mj-lt"/>
                <a:ea typeface="+mj-ea"/>
                <a:cs typeface="+mj-cs"/>
              </a:rPr>
              <a:t>Черный </a:t>
            </a:r>
            <a:r>
              <a:rPr lang="ru-RU" sz="3000" b="1" cap="small" dirty="0" smtClean="0">
                <a:latin typeface="+mj-lt"/>
                <a:ea typeface="+mj-ea"/>
                <a:cs typeface="+mj-cs"/>
              </a:rPr>
              <a:t>(</a:t>
            </a:r>
            <a:r>
              <a:rPr lang="ru-RU" sz="3000" b="1" cap="small" dirty="0" err="1" smtClean="0">
                <a:latin typeface="+mj-lt"/>
                <a:ea typeface="+mj-ea"/>
                <a:cs typeface="+mj-cs"/>
              </a:rPr>
              <a:t>Пуэр</a:t>
            </a:r>
            <a:r>
              <a:rPr lang="ru-RU" sz="3000" b="1" cap="small" dirty="0" smtClean="0">
                <a:latin typeface="+mj-lt"/>
                <a:ea typeface="+mj-ea"/>
                <a:cs typeface="+mj-cs"/>
              </a:rPr>
              <a:t>)</a:t>
            </a:r>
            <a:endParaRPr lang="en-US" sz="3000" b="1" cap="small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79230820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TC102455596[[fn=Spring]]</Template>
  <TotalTime>6221</TotalTime>
  <Words>1463</Words>
  <Application>Microsoft Office PowerPoint</Application>
  <PresentationFormat>Экран (4:3)</PresentationFormat>
  <Paragraphs>243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Spring</vt:lpstr>
      <vt:lpstr>История и традиции чаепития</vt:lpstr>
      <vt:lpstr>Содержание</vt:lpstr>
      <vt:lpstr>Ведение</vt:lpstr>
      <vt:lpstr>РАБОТА С ИСТОЧНИКАМИ ИНФОРМАЦИИ </vt:lpstr>
      <vt:lpstr>ЗНАЧЕНИЯ СЛОВА ЧАЙ</vt:lpstr>
      <vt:lpstr>ПРОИСХОЖДЕНИЕ ЧАЯ</vt:lpstr>
      <vt:lpstr>РАСПРОСТРАНЕНИЕ ЧАЯ</vt:lpstr>
      <vt:lpstr>ЧАЙ В НАШЕ ВРЕМЯ</vt:lpstr>
      <vt:lpstr>ВИДЫ ЧАЯ</vt:lpstr>
      <vt:lpstr>СВОЙСТВА ЧАЯ</vt:lpstr>
      <vt:lpstr>ОПРОС</vt:lpstr>
      <vt:lpstr>Традиции чаепития в разных странах</vt:lpstr>
      <vt:lpstr>Великобритания</vt:lpstr>
      <vt:lpstr>Россия</vt:lpstr>
      <vt:lpstr>Казахстан</vt:lpstr>
      <vt:lpstr>Азербайджан</vt:lpstr>
      <vt:lpstr>Индия</vt:lpstr>
      <vt:lpstr>Северная Америка (США, Канада)</vt:lpstr>
      <vt:lpstr>АВСТРАЛИЯ и НОВАЯ ЗЕЛАНДИЯ </vt:lpstr>
      <vt:lpstr>Центральная и Южная Америка</vt:lpstr>
      <vt:lpstr>Другие страны</vt:lpstr>
      <vt:lpstr>Результаты опроса</vt:lpstr>
      <vt:lpstr>Результаты эксперимента</vt:lpstr>
      <vt:lpstr>Выводы</vt:lpstr>
    </vt:vector>
  </TitlesOfParts>
  <Company>Shell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Титул</dc:title>
  <dc:creator>Dmitry.Pavlov</dc:creator>
  <cp:lastModifiedBy>HP</cp:lastModifiedBy>
  <cp:revision>193</cp:revision>
  <dcterms:created xsi:type="dcterms:W3CDTF">2014-02-22T02:38:39Z</dcterms:created>
  <dcterms:modified xsi:type="dcterms:W3CDTF">2017-09-24T08:33:47Z</dcterms:modified>
</cp:coreProperties>
</file>