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0" r:id="rId4"/>
    <p:sldId id="265" r:id="rId5"/>
    <p:sldId id="264" r:id="rId6"/>
    <p:sldId id="263" r:id="rId7"/>
    <p:sldId id="262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22AB9D-328A-4C8F-8AC7-6A3208870B96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4758C0-70E1-4702-9285-5036E7C6C7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2AB9D-328A-4C8F-8AC7-6A3208870B96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758C0-70E1-4702-9285-5036E7C6C7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2AB9D-328A-4C8F-8AC7-6A3208870B96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758C0-70E1-4702-9285-5036E7C6C7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2AB9D-328A-4C8F-8AC7-6A3208870B96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758C0-70E1-4702-9285-5036E7C6C7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2AB9D-328A-4C8F-8AC7-6A3208870B96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758C0-70E1-4702-9285-5036E7C6C7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2AB9D-328A-4C8F-8AC7-6A3208870B96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758C0-70E1-4702-9285-5036E7C6C7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2AB9D-328A-4C8F-8AC7-6A3208870B96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758C0-70E1-4702-9285-5036E7C6C7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2AB9D-328A-4C8F-8AC7-6A3208870B96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758C0-70E1-4702-9285-5036E7C6C7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2AB9D-328A-4C8F-8AC7-6A3208870B96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758C0-70E1-4702-9285-5036E7C6C7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822AB9D-328A-4C8F-8AC7-6A3208870B96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758C0-70E1-4702-9285-5036E7C6C7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22AB9D-328A-4C8F-8AC7-6A3208870B96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4758C0-70E1-4702-9285-5036E7C6C7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822AB9D-328A-4C8F-8AC7-6A3208870B96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94758C0-70E1-4702-9285-5036E7C6C7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t.edu.ru/catalog.aspx?CatalogId=223" TargetMode="External"/><Relationship Id="rId2" Type="http://schemas.openxmlformats.org/officeDocument/2006/relationships/hyperlink" Target="http://www.rg.ru/2010/12/19/obrstandart-site-dok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539552" y="2924944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Система упражнений</a:t>
            </a:r>
            <a:b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 формирование </a:t>
            </a:r>
            <a:r>
              <a:rPr lang="ru-RU" sz="31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умений  и навыков письма</a:t>
            </a:r>
            <a:r>
              <a:rPr lang="en-US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контексте ФГОС</a:t>
            </a:r>
            <a:r>
              <a:rPr lang="ru-RU" b="1" dirty="0" smtClean="0">
                <a:solidFill>
                  <a:srgbClr val="00B050"/>
                </a:solidFill>
              </a:rPr>
              <a:t/>
            </a:r>
            <a:br>
              <a:rPr lang="ru-RU" b="1" dirty="0" smtClean="0">
                <a:solidFill>
                  <a:srgbClr val="00B050"/>
                </a:solidFill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8104" y="4797152"/>
            <a:ext cx="29881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Шайдурова Валентина Федоровна</a:t>
            </a:r>
          </a:p>
          <a:p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учитель английского языка,</a:t>
            </a:r>
          </a:p>
          <a:p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ГБОУ «Школа №106» 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00289" y="5949280"/>
            <a:ext cx="2416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2015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Санкт-Петербург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8" name="Picture 7" descr="2937972592189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019D"/>
              </a:clrFrom>
              <a:clrTo>
                <a:srgbClr val="F0019D">
                  <a:alpha val="0"/>
                </a:srgbClr>
              </a:clrTo>
            </a:clrChange>
          </a:blip>
          <a:srcRect l="10160" t="10547"/>
          <a:stretch>
            <a:fillRect/>
          </a:stretch>
        </p:blipFill>
        <p:spPr>
          <a:xfrm>
            <a:off x="179512" y="188640"/>
            <a:ext cx="2223950" cy="2210703"/>
          </a:xfrm>
          <a:prstGeom prst="rect">
            <a:avLst/>
          </a:prstGeom>
        </p:spPr>
      </p:pic>
      <p:pic>
        <p:nvPicPr>
          <p:cNvPr id="1026" name="Picture 2" descr="D:\Фото\ДЛЯ КОНФЕРЕНЦИИ\art_428_orig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34886" y="188640"/>
            <a:ext cx="2209114" cy="21087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95536" y="692696"/>
            <a:ext cx="8229600" cy="849313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>
                <a:solidFill>
                  <a:srgbClr val="002060"/>
                </a:solidFill>
              </a:rPr>
              <a:t>ФЕДЕРАЛЬНЫЕ ГОСУДАРСТВЕННЫЕ ОБРАЗОВАТЕЛЬНЫЕ СТАНДАРТЫ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14400" y="1412875"/>
            <a:ext cx="8229600" cy="5229225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5100" b="1" i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en-US" sz="51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5100" b="1" i="1" dirty="0" smtClean="0">
                <a:solidFill>
                  <a:schemeClr val="accent2">
                    <a:lumMod val="75000"/>
                  </a:schemeClr>
                </a:solidFill>
              </a:rPr>
              <a:t>Выпускник  </a:t>
            </a:r>
            <a:r>
              <a:rPr lang="ru-RU" sz="3800" dirty="0" smtClean="0">
                <a:solidFill>
                  <a:schemeClr val="accent2">
                    <a:lumMod val="75000"/>
                  </a:schemeClr>
                </a:solidFill>
              </a:rPr>
              <a:t>ступени начального общего образования </a:t>
            </a:r>
            <a:r>
              <a:rPr lang="ru-RU" sz="5100" b="1" i="1" dirty="0" smtClean="0">
                <a:solidFill>
                  <a:schemeClr val="accent2">
                    <a:lumMod val="75000"/>
                  </a:schemeClr>
                </a:solidFill>
              </a:rPr>
              <a:t>научится:</a:t>
            </a:r>
          </a:p>
          <a:p>
            <a:pPr>
              <a:buNone/>
            </a:pPr>
            <a:r>
              <a:rPr lang="ru-RU" sz="3800" dirty="0" smtClean="0">
                <a:solidFill>
                  <a:srgbClr val="002060"/>
                </a:solidFill>
              </a:rPr>
              <a:t>• выписывать из текста слова, словосочетания и предложения;</a:t>
            </a:r>
          </a:p>
          <a:p>
            <a:pPr>
              <a:buNone/>
            </a:pPr>
            <a:r>
              <a:rPr lang="ru-RU" sz="3800" dirty="0" smtClean="0">
                <a:solidFill>
                  <a:srgbClr val="002060"/>
                </a:solidFill>
              </a:rPr>
              <a:t>• писать поздравительную открытку к Новому году, Рождеству, дню рождения (с опорой на образец);</a:t>
            </a:r>
          </a:p>
          <a:p>
            <a:pPr>
              <a:buNone/>
            </a:pPr>
            <a:r>
              <a:rPr lang="ru-RU" sz="3800" dirty="0" smtClean="0">
                <a:solidFill>
                  <a:srgbClr val="002060"/>
                </a:solidFill>
              </a:rPr>
              <a:t>• писать по образцу краткое письмо зарубежному другу </a:t>
            </a:r>
          </a:p>
          <a:p>
            <a:pPr>
              <a:buNone/>
            </a:pPr>
            <a:r>
              <a:rPr lang="ru-RU" sz="3800" dirty="0" smtClean="0">
                <a:solidFill>
                  <a:srgbClr val="002060"/>
                </a:solidFill>
              </a:rPr>
              <a:t>  (с опорой на образец).</a:t>
            </a:r>
          </a:p>
          <a:p>
            <a:pPr>
              <a:buNone/>
            </a:pPr>
            <a:r>
              <a:rPr lang="ru-RU" sz="3800" dirty="0" smtClean="0">
                <a:solidFill>
                  <a:srgbClr val="002060"/>
                </a:solidFill>
              </a:rPr>
              <a:t>• в письменной форме кратко отвечать на вопросы к тексту;</a:t>
            </a:r>
          </a:p>
          <a:p>
            <a:pPr>
              <a:buNone/>
            </a:pPr>
            <a:r>
              <a:rPr lang="ru-RU" sz="3800" dirty="0" smtClean="0">
                <a:solidFill>
                  <a:srgbClr val="002060"/>
                </a:solidFill>
              </a:rPr>
              <a:t>• составлять рассказ в письменной форме по плану/ключевым словам;</a:t>
            </a:r>
          </a:p>
          <a:p>
            <a:pPr>
              <a:buNone/>
            </a:pPr>
            <a:r>
              <a:rPr lang="ru-RU" sz="3800" dirty="0" smtClean="0">
                <a:solidFill>
                  <a:srgbClr val="002060"/>
                </a:solidFill>
              </a:rPr>
              <a:t>• заполнять простую анкету;</a:t>
            </a:r>
          </a:p>
          <a:p>
            <a:pPr>
              <a:buNone/>
            </a:pPr>
            <a:r>
              <a:rPr lang="ru-RU" sz="3800" dirty="0" smtClean="0">
                <a:solidFill>
                  <a:srgbClr val="002060"/>
                </a:solidFill>
              </a:rPr>
              <a:t>• правильно оформлять конверт, сервисные поля в системе электронной почты (адрес, тема сообщения).</a:t>
            </a:r>
          </a:p>
          <a:p>
            <a:endParaRPr lang="ru-RU" dirty="0"/>
          </a:p>
        </p:txBody>
      </p:sp>
      <p:pic>
        <p:nvPicPr>
          <p:cNvPr id="1026" name="Picture 2" descr="D:\Фото\ДЛЯ КОНФЕРЕНЦИИ\1316779355_327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404664"/>
            <a:ext cx="1306834" cy="12647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b="1" dirty="0" smtClean="0">
                <a:solidFill>
                  <a:srgbClr val="7030A0"/>
                </a:solidFill>
              </a:rPr>
              <a:t>Техника письма </a:t>
            </a:r>
            <a:r>
              <a:rPr lang="ru-RU" dirty="0" smtClean="0"/>
              <a:t>является начальным </a:t>
            </a:r>
            <a:r>
              <a:rPr lang="ru-RU" sz="2800" dirty="0" smtClean="0"/>
              <a:t>этапом в развитии репродуктивной письменной речи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         - алфавит</a:t>
            </a:r>
          </a:p>
          <a:p>
            <a:pPr>
              <a:buNone/>
            </a:pPr>
            <a:r>
              <a:rPr lang="ru-RU" sz="2400" dirty="0" smtClean="0"/>
              <a:t>                   - графика</a:t>
            </a:r>
          </a:p>
          <a:p>
            <a:pPr>
              <a:buNone/>
            </a:pPr>
            <a:r>
              <a:rPr lang="ru-RU" sz="2400" dirty="0" smtClean="0"/>
              <a:t>                   - орфография</a:t>
            </a:r>
          </a:p>
          <a:p>
            <a:pPr>
              <a:buNone/>
            </a:pPr>
            <a:r>
              <a:rPr lang="ru-RU" dirty="0" smtClean="0"/>
              <a:t>2. </a:t>
            </a:r>
            <a:r>
              <a:rPr lang="ru-RU" b="1" dirty="0" smtClean="0">
                <a:solidFill>
                  <a:srgbClr val="7030A0"/>
                </a:solidFill>
              </a:rPr>
              <a:t>Коммуникативные  задачи</a:t>
            </a:r>
          </a:p>
          <a:p>
            <a:pPr>
              <a:buNone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- подписать картинку</a:t>
            </a:r>
          </a:p>
          <a:p>
            <a:pPr>
              <a:buNone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- закончить предложение по рисунку</a:t>
            </a:r>
          </a:p>
          <a:p>
            <a:pPr>
              <a:buNone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- проектные работы</a:t>
            </a:r>
          </a:p>
          <a:p>
            <a:pPr>
              <a:buNone/>
            </a:pP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740352" cy="13541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>
                <a:solidFill>
                  <a:srgbClr val="002060"/>
                </a:solidFill>
              </a:rPr>
              <a:t>           </a:t>
            </a:r>
            <a:br>
              <a:rPr lang="ru-RU" sz="3600" b="1" i="1" dirty="0" smtClean="0">
                <a:solidFill>
                  <a:srgbClr val="002060"/>
                </a:solidFill>
              </a:rPr>
            </a:br>
            <a:r>
              <a:rPr lang="ru-RU" sz="3100" b="1" i="1" dirty="0" smtClean="0">
                <a:solidFill>
                  <a:schemeClr val="accent2">
                    <a:lumMod val="75000"/>
                  </a:schemeClr>
                </a:solidFill>
              </a:rPr>
              <a:t>Основные этапы обучения письму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2 класс 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7" name="Content Placeholder 3" descr="0_5e49d_ca0377bb_XL.jpg"/>
          <p:cNvPicPr>
            <a:picLocks noChangeAspect="1"/>
          </p:cNvPicPr>
          <p:nvPr/>
        </p:nvPicPr>
        <p:blipFill>
          <a:blip r:embed="rId2" cstate="print"/>
          <a:srcRect l="5867" t="8219" r="9413" b="13348"/>
          <a:stretch>
            <a:fillRect/>
          </a:stretch>
        </p:blipFill>
        <p:spPr>
          <a:xfrm>
            <a:off x="0" y="404664"/>
            <a:ext cx="1970140" cy="1368152"/>
          </a:xfrm>
          <a:prstGeom prst="teardrop">
            <a:avLst/>
          </a:prstGeom>
        </p:spPr>
      </p:pic>
      <p:pic>
        <p:nvPicPr>
          <p:cNvPr id="8" name="Picture 7" descr="abcjpg-6eeea7a84c25ac02_large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84168" y="2564904"/>
            <a:ext cx="2688298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712" y="2060848"/>
            <a:ext cx="8507288" cy="4525963"/>
          </a:xfrm>
        </p:spPr>
        <p:txBody>
          <a:bodyPr>
            <a:normAutofit fontScale="70000" lnSpcReduction="20000"/>
          </a:bodyPr>
          <a:lstStyle/>
          <a:p>
            <a:pPr marL="514350" indent="-514350"/>
            <a:r>
              <a:rPr lang="ru-RU" sz="3400" b="1" dirty="0" smtClean="0">
                <a:solidFill>
                  <a:srgbClr val="7030A0"/>
                </a:solidFill>
              </a:rPr>
              <a:t> 1. Продолжение обучения графике и орфографии</a:t>
            </a:r>
          </a:p>
          <a:p>
            <a:pPr marL="514350" indent="-514350">
              <a:buNone/>
            </a:pPr>
            <a:r>
              <a:rPr lang="ru-RU" dirty="0" smtClean="0"/>
              <a:t>       - выписывать из текста слова,предложения;</a:t>
            </a:r>
          </a:p>
          <a:p>
            <a:pPr marL="514350" indent="-514350">
              <a:buNone/>
            </a:pPr>
            <a:r>
              <a:rPr lang="ru-RU" dirty="0" smtClean="0"/>
              <a:t>       - восстановить слово, текст</a:t>
            </a:r>
          </a:p>
          <a:p>
            <a:pPr marL="514350" indent="-514350">
              <a:buNone/>
            </a:pPr>
            <a:r>
              <a:rPr lang="ru-RU" dirty="0" smtClean="0"/>
              <a:t>       - списывать текст</a:t>
            </a:r>
          </a:p>
          <a:p>
            <a:pPr marL="514350" indent="-514350">
              <a:buNone/>
            </a:pPr>
            <a:r>
              <a:rPr lang="ru-RU" dirty="0" smtClean="0"/>
              <a:t>        - решают кроссворды и сканворды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sz="3400" b="1" dirty="0" smtClean="0">
                <a:solidFill>
                  <a:srgbClr val="7030A0"/>
                </a:solidFill>
              </a:rPr>
              <a:t>2.   Коммуникативные задания</a:t>
            </a:r>
          </a:p>
          <a:p>
            <a:pPr marL="514350" indent="-514350">
              <a:buNone/>
            </a:pPr>
            <a:r>
              <a:rPr lang="ru-RU" dirty="0" smtClean="0"/>
              <a:t>        - закончить предложения, пользуясь рисунком</a:t>
            </a:r>
          </a:p>
          <a:p>
            <a:pPr marL="514350" indent="-514350">
              <a:buNone/>
            </a:pPr>
            <a:r>
              <a:rPr lang="ru-RU" dirty="0" smtClean="0"/>
              <a:t>       - подписать картинки</a:t>
            </a:r>
          </a:p>
          <a:p>
            <a:pPr marL="514350" indent="-514350">
              <a:buNone/>
            </a:pPr>
            <a:r>
              <a:rPr lang="ru-RU" dirty="0" smtClean="0"/>
              <a:t>        - заполнить анкету/ таблицу</a:t>
            </a:r>
          </a:p>
          <a:p>
            <a:pPr marL="514350" indent="-514350">
              <a:buNone/>
            </a:pPr>
            <a:r>
              <a:rPr lang="ru-RU" dirty="0" smtClean="0"/>
              <a:t>        - написать письмо и оформить конверт</a:t>
            </a:r>
          </a:p>
          <a:p>
            <a:pPr marL="514350" indent="-514350">
              <a:buNone/>
            </a:pPr>
            <a:r>
              <a:rPr lang="ru-RU" dirty="0" smtClean="0"/>
              <a:t>        - написать рассказ о семье, животном (внешность,характер)</a:t>
            </a:r>
          </a:p>
          <a:p>
            <a:pPr marL="514350" indent="-514350">
              <a:buNone/>
            </a:pPr>
            <a:r>
              <a:rPr lang="ru-RU" dirty="0" smtClean="0"/>
              <a:t>        - проектные работы</a:t>
            </a:r>
          </a:p>
          <a:p>
            <a:pPr marL="514350" indent="-514350"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744" y="764704"/>
            <a:ext cx="821925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i="1" dirty="0" smtClean="0">
                <a:solidFill>
                  <a:schemeClr val="accent2">
                    <a:lumMod val="75000"/>
                  </a:schemeClr>
                </a:solidFill>
              </a:rPr>
              <a:t>Основные этапы обучения письму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3 класс 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4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24911" y="2708920"/>
            <a:ext cx="1819089" cy="1212726"/>
          </a:xfrm>
          <a:prstGeom prst="rect">
            <a:avLst/>
          </a:prstGeom>
        </p:spPr>
      </p:pic>
      <p:pic>
        <p:nvPicPr>
          <p:cNvPr id="6" name="Picture 2" descr="D:\Фото\ДЛЯ КОНФЕРЕНЦИИ\1316779355_327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692696"/>
            <a:ext cx="1306834" cy="12647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884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 1. Продолжение обучения графике и орфографии</a:t>
            </a:r>
          </a:p>
          <a:p>
            <a:pPr marL="457200" indent="-457200">
              <a:buAutoNum type="arabicPeriod" startAt="2"/>
            </a:pPr>
            <a:endParaRPr lang="ru-RU" sz="2800" b="1" dirty="0" smtClean="0">
              <a:solidFill>
                <a:srgbClr val="7030A0"/>
              </a:solidFill>
            </a:endParaRPr>
          </a:p>
          <a:p>
            <a:pPr marL="457200" indent="-457200"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 2. Коммуникативные задания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7030A0"/>
                </a:solidFill>
              </a:rPr>
              <a:t>     </a:t>
            </a:r>
            <a:r>
              <a:rPr lang="ru-RU" dirty="0" smtClean="0"/>
              <a:t>- заполнить анкету/ таблицу</a:t>
            </a:r>
          </a:p>
          <a:p>
            <a:pPr>
              <a:buNone/>
            </a:pPr>
            <a:r>
              <a:rPr lang="ru-RU" dirty="0" smtClean="0"/>
              <a:t>   - заполнить таблицу по тексту</a:t>
            </a:r>
          </a:p>
          <a:p>
            <a:pPr>
              <a:buNone/>
            </a:pPr>
            <a:r>
              <a:rPr lang="ru-RU" dirty="0" smtClean="0"/>
              <a:t>   - составить список продуктов для пикника</a:t>
            </a:r>
          </a:p>
          <a:p>
            <a:pPr>
              <a:buNone/>
            </a:pPr>
            <a:r>
              <a:rPr lang="ru-RU" dirty="0" smtClean="0"/>
              <a:t>   - составить расписание уроков</a:t>
            </a:r>
          </a:p>
          <a:p>
            <a:pPr>
              <a:buNone/>
            </a:pPr>
            <a:r>
              <a:rPr lang="ru-RU" dirty="0" smtClean="0"/>
              <a:t>   - написать письмо другу (о школе, каникулах)</a:t>
            </a:r>
          </a:p>
          <a:p>
            <a:pPr>
              <a:buNone/>
            </a:pPr>
            <a:r>
              <a:rPr lang="ru-RU" dirty="0" smtClean="0"/>
              <a:t>  -  написать рассказ с опорой  на ключевые               слова  (о своей квартире, городе)</a:t>
            </a:r>
          </a:p>
          <a:p>
            <a:pPr>
              <a:buNone/>
            </a:pPr>
            <a:r>
              <a:rPr lang="ru-RU" dirty="0" smtClean="0"/>
              <a:t>  - проектные работы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68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>
                <a:solidFill>
                  <a:srgbClr val="002060"/>
                </a:solidFill>
              </a:rPr>
              <a:t>                   </a:t>
            </a:r>
            <a:r>
              <a:rPr lang="en-US" sz="3600" b="1" i="1" dirty="0" smtClean="0">
                <a:solidFill>
                  <a:srgbClr val="002060"/>
                </a:solidFill>
              </a:rPr>
              <a:t/>
            </a:r>
            <a:br>
              <a:rPr lang="en-US" sz="3600" b="1" i="1" dirty="0" smtClean="0">
                <a:solidFill>
                  <a:srgbClr val="002060"/>
                </a:solidFill>
              </a:rPr>
            </a:br>
            <a:r>
              <a:rPr lang="ru-RU" sz="3100" b="1" i="1" dirty="0" smtClean="0">
                <a:solidFill>
                  <a:schemeClr val="accent2">
                    <a:lumMod val="75000"/>
                  </a:schemeClr>
                </a:solidFill>
              </a:rPr>
              <a:t>Основные этапы обучения письму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4 класс </a:t>
            </a:r>
            <a:endParaRPr lang="ru-RU" dirty="0"/>
          </a:p>
        </p:txBody>
      </p:sp>
      <p:pic>
        <p:nvPicPr>
          <p:cNvPr id="4" name="Picture 3" descr="1295966763_23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2E5D5"/>
              </a:clrFrom>
              <a:clrTo>
                <a:srgbClr val="F2E5D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64288" y="1772816"/>
            <a:ext cx="1652548" cy="1400535"/>
          </a:xfrm>
          <a:prstGeom prst="rect">
            <a:avLst/>
          </a:prstGeom>
        </p:spPr>
      </p:pic>
      <p:pic>
        <p:nvPicPr>
          <p:cNvPr id="5" name="Picture 2" descr="D:\Фото\ДЛЯ КОНФЕРЕНЦИИ\1316779355_327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692696" y="2348880"/>
            <a:ext cx="1306834" cy="1264749"/>
          </a:xfrm>
          <a:prstGeom prst="rect">
            <a:avLst/>
          </a:prstGeom>
          <a:noFill/>
        </p:spPr>
      </p:pic>
      <p:pic>
        <p:nvPicPr>
          <p:cNvPr id="6" name="Picture 2" descr="D:\Фото\ДЛЯ КОНФЕРЕНЦИИ\1316779355_327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548680"/>
            <a:ext cx="1306834" cy="12647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517803"/>
            <a:ext cx="7632848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</a:rPr>
              <a:t>Трудности</a:t>
            </a:r>
          </a:p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транскрипция, звуки</a:t>
            </a:r>
          </a:p>
          <a:p>
            <a:pPr>
              <a:buFontTx/>
              <a:buChar char="-"/>
            </a:pPr>
            <a:endParaRPr lang="ru-RU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 буквы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 – J;  b – d ; H, R, U, Y</a:t>
            </a:r>
            <a:endParaRPr lang="ru-RU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ru-RU" sz="2800" b="1" dirty="0" smtClean="0"/>
              <a:t>согласные сочетания – «ch, sh, ght, gh, ph» и гласные буквосочетания «ee, ea, oo, ei». </a:t>
            </a:r>
            <a:endParaRPr lang="ru-RU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использование печатного шрифта</a:t>
            </a:r>
          </a:p>
          <a:p>
            <a:endParaRPr lang="ru-RU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открытый и закрытый типы слогов</a:t>
            </a:r>
          </a:p>
          <a:p>
            <a:pPr>
              <a:buFontTx/>
              <a:buChar char="-"/>
            </a:pPr>
            <a:endParaRPr lang="ru-RU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работа со словарем 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5" name="Rectangle 4"/>
          <p:cNvSpPr/>
          <p:nvPr/>
        </p:nvSpPr>
        <p:spPr>
          <a:xfrm>
            <a:off x="251520" y="3284984"/>
            <a:ext cx="295274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 </a:t>
            </a:r>
          </a:p>
          <a:p>
            <a:pPr>
              <a:buFontTx/>
              <a:buChar char="-"/>
            </a:pPr>
            <a:endParaRPr lang="ru-RU" sz="2800" dirty="0"/>
          </a:p>
        </p:txBody>
      </p:sp>
      <p:pic>
        <p:nvPicPr>
          <p:cNvPr id="8" name="Picture 2" descr="D:\Фото\ДЛЯ КОНФЕРЕНЦИИ\1316779355_327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248" y="1052736"/>
            <a:ext cx="1306834" cy="12647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  укрась любимую букву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назови слово по буквам</a:t>
            </a:r>
          </a:p>
          <a:p>
            <a:pPr>
              <a:buFontTx/>
              <a:buChar char="-"/>
            </a:pPr>
            <a:r>
              <a:rPr lang="ru-RU" dirty="0" smtClean="0"/>
              <a:t> найти слова в словаре и напиши слова с транскрипцией</a:t>
            </a:r>
          </a:p>
          <a:p>
            <a:pPr>
              <a:buFontTx/>
              <a:buChar char="-"/>
            </a:pPr>
            <a:r>
              <a:rPr lang="ru-RU" dirty="0" smtClean="0"/>
              <a:t> подчеркни гласные в открытом и закрытом типах слога</a:t>
            </a:r>
          </a:p>
          <a:p>
            <a:pPr>
              <a:buFontTx/>
              <a:buChar char="-"/>
            </a:pPr>
            <a:r>
              <a:rPr lang="ru-RU" dirty="0" smtClean="0"/>
              <a:t> соедини заглавные и строчные буквы</a:t>
            </a:r>
          </a:p>
          <a:p>
            <a:pPr>
              <a:buFontTx/>
              <a:buChar char="-"/>
            </a:pPr>
            <a:r>
              <a:rPr lang="ru-RU" dirty="0" smtClean="0"/>
              <a:t> составь слово из букв (работа с карточками)</a:t>
            </a:r>
          </a:p>
          <a:p>
            <a:pPr>
              <a:buFontTx/>
              <a:buChar char="-"/>
            </a:pPr>
            <a:r>
              <a:rPr lang="ru-RU" dirty="0" smtClean="0"/>
              <a:t>расставь буквы в алфавитном порядке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</a:rPr>
              <a:t/>
            </a:r>
            <a:br>
              <a:rPr lang="ru-RU" sz="4000" b="1" i="1" dirty="0" smtClean="0">
                <a:solidFill>
                  <a:srgbClr val="002060"/>
                </a:solidFill>
              </a:rPr>
            </a:br>
            <a:r>
              <a:rPr lang="ru-RU" sz="4000" b="1" i="1" dirty="0" smtClean="0">
                <a:solidFill>
                  <a:srgbClr val="002060"/>
                </a:solidFill>
              </a:rPr>
              <a:t>Способы</a:t>
            </a:r>
            <a:r>
              <a:rPr lang="ru-RU" sz="3100" b="1" i="1" dirty="0" smtClean="0">
                <a:solidFill>
                  <a:srgbClr val="002060"/>
                </a:solidFill>
              </a:rPr>
              <a:t> </a:t>
            </a:r>
            <a:r>
              <a:rPr lang="ru-RU" sz="4000" b="1" i="1" dirty="0" smtClean="0">
                <a:solidFill>
                  <a:srgbClr val="002060"/>
                </a:solidFill>
              </a:rPr>
              <a:t>их преодоления - </a:t>
            </a:r>
            <a:br>
              <a:rPr lang="ru-RU" sz="4000" b="1" i="1" dirty="0" smtClean="0">
                <a:solidFill>
                  <a:srgbClr val="002060"/>
                </a:solidFill>
              </a:rPr>
            </a:br>
            <a:r>
              <a:rPr lang="ru-RU" sz="3600" b="1" i="1" dirty="0" smtClean="0">
                <a:solidFill>
                  <a:schemeClr val="accent6">
                    <a:lumMod val="75000"/>
                  </a:schemeClr>
                </a:solidFill>
              </a:rPr>
              <a:t>игры и соревнования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dirty="0"/>
          </a:p>
        </p:txBody>
      </p:sp>
      <p:pic>
        <p:nvPicPr>
          <p:cNvPr id="5" name="Content Placeholder 3" descr="abckids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76256" y="620688"/>
            <a:ext cx="2055954" cy="1925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400" dirty="0" smtClean="0"/>
              <a:t>Федеральные государственные образовательные стандарты </a:t>
            </a:r>
            <a:r>
              <a:rPr lang="en-US" sz="2400" dirty="0" smtClean="0">
                <a:hlinkClick r:id="rId2"/>
              </a:rPr>
              <a:t>http://www.rg.ru/2010/12/19/obrstandart-site-dok.html</a:t>
            </a:r>
            <a:r>
              <a:rPr lang="ru-RU" sz="2400" dirty="0" smtClean="0"/>
              <a:t> </a:t>
            </a:r>
          </a:p>
          <a:p>
            <a:pPr marL="514350" indent="-514350">
              <a:buNone/>
            </a:pPr>
            <a:r>
              <a:rPr lang="ru-RU" sz="2400" dirty="0" smtClean="0"/>
              <a:t>2.Примерная программа по иностранным языкам</a:t>
            </a:r>
          </a:p>
          <a:p>
            <a:pPr marL="514350" indent="-514350">
              <a:buNone/>
            </a:pPr>
            <a:r>
              <a:rPr lang="en-US" sz="2400" dirty="0" smtClean="0">
                <a:hlinkClick r:id="rId3"/>
              </a:rPr>
              <a:t>http://standart.edu.ru/catalog.aspx?CatalogId=223</a:t>
            </a:r>
            <a:r>
              <a:rPr lang="ru-RU" sz="2400" dirty="0" smtClean="0"/>
              <a:t> </a:t>
            </a:r>
          </a:p>
          <a:p>
            <a:pPr marL="514350" indent="-514350">
              <a:buNone/>
            </a:pPr>
            <a:endParaRPr lang="ru-RU" sz="2400" dirty="0" smtClean="0"/>
          </a:p>
          <a:p>
            <a:pPr marL="514350" indent="-514350">
              <a:buNone/>
            </a:pPr>
            <a:r>
              <a:rPr lang="ru-RU" sz="2400" dirty="0" smtClean="0"/>
              <a:t>3. Нстольная книга преподавателя иностранных языков, Минск,</a:t>
            </a:r>
          </a:p>
          <a:p>
            <a:pPr marL="514350" indent="-514350">
              <a:buNone/>
            </a:pPr>
            <a:r>
              <a:rPr lang="ru-RU" sz="2400" dirty="0" smtClean="0"/>
              <a:t>4. М.З.Биболетова. УМК </a:t>
            </a:r>
            <a:r>
              <a:rPr lang="en-US" sz="2400" dirty="0" smtClean="0"/>
              <a:t>“Enjoy English” </a:t>
            </a:r>
            <a:r>
              <a:rPr lang="ru-RU" sz="2400" dirty="0" smtClean="0"/>
              <a:t>для </a:t>
            </a:r>
            <a:r>
              <a:rPr lang="en-US" sz="2400" dirty="0" smtClean="0"/>
              <a:t> 2</a:t>
            </a:r>
            <a:r>
              <a:rPr lang="ru-RU" sz="2400" dirty="0" smtClean="0"/>
              <a:t>,</a:t>
            </a:r>
            <a:r>
              <a:rPr lang="en-US" sz="2400" dirty="0" smtClean="0"/>
              <a:t> 3</a:t>
            </a:r>
            <a:r>
              <a:rPr lang="ru-RU" sz="2400" dirty="0" smtClean="0"/>
              <a:t>,</a:t>
            </a:r>
            <a:r>
              <a:rPr lang="en-US" sz="2400" dirty="0" smtClean="0"/>
              <a:t> 4 </a:t>
            </a:r>
            <a:r>
              <a:rPr lang="ru-RU" sz="2400" dirty="0" smtClean="0"/>
              <a:t>классов</a:t>
            </a:r>
            <a:endParaRPr lang="ru-RU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558</TotalTime>
  <Words>454</Words>
  <Application>Microsoft Office PowerPoint</Application>
  <PresentationFormat>On-screen Show (4:3)</PresentationFormat>
  <Paragraphs>80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Система упражнений  на формирование  умений  и навыков письма в контексте ФГОС </vt:lpstr>
      <vt:lpstr> ФЕДЕРАЛЬНЫЕ ГОСУДАРСТВЕННЫЕ ОБРАЗОВАТЕЛЬНЫЕ СТАНДАРТЫ </vt:lpstr>
      <vt:lpstr>            Основные этапы обучения письму 2 класс </vt:lpstr>
      <vt:lpstr>Основные этапы обучения письму  3 класс </vt:lpstr>
      <vt:lpstr>                    Основные этапы обучения письму  4 класс </vt:lpstr>
      <vt:lpstr>Slide 6</vt:lpstr>
      <vt:lpstr> Способы их преодоления -  игры и соревнования 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упражнений_x000b_ на формирование _x000b_умений  и навыков письма</dc:title>
  <dc:creator>Шайдурова В.Ф.</dc:creator>
  <cp:lastModifiedBy>acer</cp:lastModifiedBy>
  <cp:revision>61</cp:revision>
  <dcterms:created xsi:type="dcterms:W3CDTF">2013-05-07T19:00:22Z</dcterms:created>
  <dcterms:modified xsi:type="dcterms:W3CDTF">2015-04-12T18:56:05Z</dcterms:modified>
</cp:coreProperties>
</file>