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60"/>
  </p:normalViewPr>
  <p:slideViewPr>
    <p:cSldViewPr>
      <p:cViewPr>
        <p:scale>
          <a:sx n="68" d="100"/>
          <a:sy n="68" d="100"/>
        </p:scale>
        <p:origin x="-4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76;&#1083;&#1103;%20&#1072;&#1090;-&#1094;&#1080;&#1080;%20&#1085;&#1072;%20&#1082;&#1072;&#1090;&#1077;&#1075;&#1086;&#1088;&#1080;&#1102;\&#1088;&#1077;&#1079;-&#1090;&#1100;%20&#1087;&#1077;&#1076;.%20&#1076;&#1077;&#1103;&#1090;-&#1090;&#1080;,%20&#1089;&#1087;&#1088;&#1072;&#1074;&#1082;&#1072;\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76;&#1083;&#1103;%20&#1072;&#1090;-&#1094;&#1080;&#1080;%20&#1085;&#1072;%20&#1082;&#1072;&#1090;&#1077;&#1075;&#1086;&#1088;&#1080;&#1102;\&#1088;&#1077;&#1079;-&#1090;&#1100;%20&#1087;&#1077;&#1076;.%20&#1076;&#1077;&#1103;&#1090;-&#1090;&#1080;,%20&#1089;&#1087;&#1088;&#1072;&#1074;&#1082;&#1072;\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76;&#1083;&#1103;%20&#1072;&#1090;-&#1094;&#1080;&#1080;%20&#1085;&#1072;%20&#1082;&#1072;&#1090;&#1077;&#1075;&#1086;&#1088;&#1080;&#1102;\&#1088;&#1077;&#1079;-&#1090;&#1100;%20&#1087;&#1077;&#1076;.%20&#1076;&#1077;&#1103;&#1090;-&#1090;&#1080;,%20&#1089;&#1087;&#1088;&#1072;&#1074;&#1082;&#1072;\Microsoft%20Office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2;&#1083;&#1072;&#1076;&#1077;&#1083;&#1077;&#1094;\&#1056;&#1072;&#1073;&#1086;&#1095;&#1080;&#1081;%20&#1089;&#1090;&#1086;&#1083;\Microsoft%20Office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2;&#1083;&#1072;&#1076;&#1077;&#1083;&#1077;&#1094;\&#1056;&#1072;&#1073;&#1086;&#1095;&#1080;&#1081;%20&#1089;&#1090;&#1086;&#1083;\Microsoft%20Office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3;&#1103;%20&#1072;&#1090;-&#1094;&#1080;&#1080;%20&#1085;&#1072;%20&#1082;&#1072;&#1090;&#1077;&#1075;&#1086;&#1088;&#1080;&#1102;\&#1088;&#1077;&#1079;-&#1090;&#1100;%20&#1087;&#1077;&#1076;.%20&#1076;&#1077;&#1103;&#1090;-&#1090;&#1080;,%20&#1089;&#1087;&#1088;&#1072;&#1074;&#1082;&#1072;\Microsoft%20Office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3;&#1103;%20&#1072;&#1090;-&#1094;&#1080;&#1080;%20&#1085;&#1072;%20&#1082;&#1072;&#1090;&#1077;&#1075;&#1086;&#1088;&#1080;&#1102;\&#1088;&#1077;&#1079;-&#1090;&#1100;%20&#1087;&#1077;&#1076;.%20&#1076;&#1077;&#1103;&#1090;-&#1090;&#1080;,%20&#1089;&#1087;&#1088;&#1072;&#1074;&#1082;&#1072;\Microsoft%20Office%20Excel%20Workshee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6;&#1083;&#1103;%20&#1072;&#1090;-&#1094;&#1080;&#1080;%20&#1085;&#1072;%20&#1082;&#1072;&#1090;&#1077;&#1075;&#1086;&#1088;&#1080;&#1102;\&#1088;&#1077;&#1079;-&#1090;&#1100;%20&#1087;&#1077;&#1076;.%20&#1076;&#1077;&#1103;&#1090;-&#1090;&#1080;,%20&#1089;&#1087;&#1088;&#1072;&#1074;&#1082;&#1072;\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Результаты ГИА в 9 классе </a:t>
            </a:r>
          </a:p>
          <a:p>
            <a:pPr>
              <a:defRPr/>
            </a:pPr>
            <a:r>
              <a:rPr lang="ru-RU" sz="1600"/>
              <a:t>в 2010-2011 году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'итог. ат-я'!$A$4</c:f>
              <c:strCache>
                <c:ptCount val="1"/>
                <c:pt idx="0">
                  <c:v>алгебра</c:v>
                </c:pt>
              </c:strCache>
            </c:strRef>
          </c:tx>
          <c:invertIfNegative val="0"/>
          <c:cat>
            <c:strRef>
              <c:f>'итог. ат-я'!$B$3:$E$3</c:f>
              <c:strCache>
                <c:ptCount val="4"/>
                <c:pt idx="0">
                  <c:v>успев.</c:v>
                </c:pt>
                <c:pt idx="1">
                  <c:v>качест.</c:v>
                </c:pt>
                <c:pt idx="2">
                  <c:v>СОУ</c:v>
                </c:pt>
                <c:pt idx="3">
                  <c:v>сред. балл</c:v>
                </c:pt>
              </c:strCache>
            </c:strRef>
          </c:cat>
          <c:val>
            <c:numRef>
              <c:f>'итог. ат-я'!$B$4:$E$4</c:f>
              <c:numCache>
                <c:formatCode>General</c:formatCode>
                <c:ptCount val="4"/>
                <c:pt idx="0">
                  <c:v>100</c:v>
                </c:pt>
                <c:pt idx="1">
                  <c:v>69</c:v>
                </c:pt>
                <c:pt idx="2">
                  <c:v>64</c:v>
                </c:pt>
                <c:pt idx="3">
                  <c:v>3.9</c:v>
                </c:pt>
              </c:numCache>
            </c:numRef>
          </c:val>
        </c:ser>
        <c:ser>
          <c:idx val="1"/>
          <c:order val="1"/>
          <c:tx>
            <c:strRef>
              <c:f>'итог. ат-я'!$A$5</c:f>
              <c:strCache>
                <c:ptCount val="1"/>
                <c:pt idx="0">
                  <c:v>геометрия</c:v>
                </c:pt>
              </c:strCache>
            </c:strRef>
          </c:tx>
          <c:invertIfNegative val="0"/>
          <c:cat>
            <c:strRef>
              <c:f>'итог. ат-я'!$B$3:$E$3</c:f>
              <c:strCache>
                <c:ptCount val="4"/>
                <c:pt idx="0">
                  <c:v>успев.</c:v>
                </c:pt>
                <c:pt idx="1">
                  <c:v>качест.</c:v>
                </c:pt>
                <c:pt idx="2">
                  <c:v>СОУ</c:v>
                </c:pt>
                <c:pt idx="3">
                  <c:v>сред. балл</c:v>
                </c:pt>
              </c:strCache>
            </c:strRef>
          </c:cat>
          <c:val>
            <c:numRef>
              <c:f>'итог. ат-я'!$B$5:$E$5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88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91328"/>
        <c:axId val="137699328"/>
      </c:barChart>
      <c:catAx>
        <c:axId val="137091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699328"/>
        <c:crosses val="autoZero"/>
        <c:auto val="1"/>
        <c:lblAlgn val="ctr"/>
        <c:lblOffset val="100"/>
        <c:noMultiLvlLbl val="0"/>
      </c:catAx>
      <c:valAx>
        <c:axId val="137699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7091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Р</a:t>
            </a:r>
            <a:r>
              <a:rPr lang="ru-RU" sz="1600" dirty="0" smtClean="0"/>
              <a:t>езультаты </a:t>
            </a:r>
            <a:r>
              <a:rPr lang="ru-RU" sz="1600" dirty="0"/>
              <a:t>ГИА по алгебре в 9 классе в 2010-2011 г.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87948381452305"/>
          <c:y val="0.22388888888888889"/>
          <c:w val="0.69123447069116362"/>
          <c:h val="0.5936267862350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'итог. ат-я'!$H$3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cat>
            <c:strRef>
              <c:f>'итог. ат-я'!$G$4:$G$5</c:f>
              <c:strCache>
                <c:ptCount val="2"/>
                <c:pt idx="0">
                  <c:v>наивысший балл</c:v>
                </c:pt>
                <c:pt idx="1">
                  <c:v>средний балл</c:v>
                </c:pt>
              </c:strCache>
            </c:strRef>
          </c:cat>
          <c:val>
            <c:numRef>
              <c:f>'итог. ат-я'!$H$4:$H$5</c:f>
              <c:numCache>
                <c:formatCode>General</c:formatCode>
                <c:ptCount val="2"/>
                <c:pt idx="0">
                  <c:v>33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19808"/>
        <c:axId val="137721344"/>
      </c:barChart>
      <c:catAx>
        <c:axId val="137719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7721344"/>
        <c:crosses val="autoZero"/>
        <c:auto val="1"/>
        <c:lblAlgn val="ctr"/>
        <c:lblOffset val="100"/>
        <c:noMultiLvlLbl val="0"/>
      </c:catAx>
      <c:valAx>
        <c:axId val="13772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719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Результаты</a:t>
            </a:r>
            <a:r>
              <a:rPr lang="ru-RU" sz="1600" baseline="0"/>
              <a:t> экзамена по геометрии в 9 классе в 2010-2011 г.</a:t>
            </a:r>
            <a:endParaRPr lang="ru-RU" sz="16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'итог. ат-я'!$K$3</c:f>
              <c:strCache>
                <c:ptCount val="1"/>
                <c:pt idx="0">
                  <c:v>кол-во учен.</c:v>
                </c:pt>
              </c:strCache>
            </c:strRef>
          </c:tx>
          <c:invertIfNegative val="0"/>
          <c:cat>
            <c:strRef>
              <c:f>'итог. ат-я'!$J$4:$J$6</c:f>
              <c:strCache>
                <c:ptCount val="3"/>
                <c:pt idx="0">
                  <c:v>выбрали </c:v>
                </c:pt>
                <c:pt idx="1">
                  <c:v>сдали на "5"</c:v>
                </c:pt>
                <c:pt idx="2">
                  <c:v>сдали на "4"</c:v>
                </c:pt>
              </c:strCache>
            </c:strRef>
          </c:cat>
          <c:val>
            <c:numRef>
              <c:f>'итог. ат-я'!$K$4:$K$6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80672"/>
        <c:axId val="137182208"/>
      </c:barChart>
      <c:catAx>
        <c:axId val="13718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7182208"/>
        <c:crosses val="autoZero"/>
        <c:auto val="1"/>
        <c:lblAlgn val="ctr"/>
        <c:lblOffset val="100"/>
        <c:noMultiLvlLbl val="0"/>
      </c:catAx>
      <c:valAx>
        <c:axId val="13718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18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/>
              <a:t>Динамика среднего балла, успеваемости, качества знаний и СОУ учащихся по алгебре в разрезе одного класса за 2009-2010, 2010-2011, 2011-2012 годы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251941992099469E-2"/>
          <c:y val="0.4377515310586178"/>
          <c:w val="0.61134039975772247"/>
          <c:h val="0.47052411417322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алгебра 8</c:v>
                </c:pt>
              </c:strCache>
            </c:strRef>
          </c:tx>
          <c:invertIfNegative val="0"/>
          <c:cat>
            <c:strRef>
              <c:f>Лист1!$C$12:$F$12</c:f>
              <c:strCache>
                <c:ptCount val="4"/>
                <c:pt idx="0">
                  <c:v>ср. балл</c:v>
                </c:pt>
                <c:pt idx="1">
                  <c:v>успев.</c:v>
                </c:pt>
                <c:pt idx="2">
                  <c:v>кач.</c:v>
                </c:pt>
                <c:pt idx="3">
                  <c:v>СОУ</c:v>
                </c:pt>
              </c:strCache>
            </c:strRef>
          </c:cat>
          <c:val>
            <c:numRef>
              <c:f>Лист1!$C$13:$F$13</c:f>
              <c:numCache>
                <c:formatCode>General</c:formatCode>
                <c:ptCount val="4"/>
                <c:pt idx="0">
                  <c:v>3.7</c:v>
                </c:pt>
                <c:pt idx="1">
                  <c:v>100</c:v>
                </c:pt>
                <c:pt idx="2">
                  <c:v>45</c:v>
                </c:pt>
                <c:pt idx="3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Лист1!$B$14</c:f>
              <c:strCache>
                <c:ptCount val="1"/>
                <c:pt idx="0">
                  <c:v>алгебра 9</c:v>
                </c:pt>
              </c:strCache>
            </c:strRef>
          </c:tx>
          <c:invertIfNegative val="0"/>
          <c:cat>
            <c:strRef>
              <c:f>Лист1!$C$12:$F$12</c:f>
              <c:strCache>
                <c:ptCount val="4"/>
                <c:pt idx="0">
                  <c:v>ср. балл</c:v>
                </c:pt>
                <c:pt idx="1">
                  <c:v>успев.</c:v>
                </c:pt>
                <c:pt idx="2">
                  <c:v>кач.</c:v>
                </c:pt>
                <c:pt idx="3">
                  <c:v>СОУ</c:v>
                </c:pt>
              </c:strCache>
            </c:strRef>
          </c:cat>
          <c:val>
            <c:numRef>
              <c:f>Лист1!$C$14:$F$14</c:f>
              <c:numCache>
                <c:formatCode>General</c:formatCode>
                <c:ptCount val="4"/>
                <c:pt idx="0">
                  <c:v>3.7</c:v>
                </c:pt>
                <c:pt idx="1">
                  <c:v>100</c:v>
                </c:pt>
                <c:pt idx="2">
                  <c:v>45</c:v>
                </c:pt>
                <c:pt idx="3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Лист1!$B$15</c:f>
              <c:strCache>
                <c:ptCount val="1"/>
                <c:pt idx="0">
                  <c:v>алгебра и н. а.10</c:v>
                </c:pt>
              </c:strCache>
            </c:strRef>
          </c:tx>
          <c:invertIfNegative val="0"/>
          <c:cat>
            <c:strRef>
              <c:f>Лист1!$C$12:$F$12</c:f>
              <c:strCache>
                <c:ptCount val="4"/>
                <c:pt idx="0">
                  <c:v>ср. балл</c:v>
                </c:pt>
                <c:pt idx="1">
                  <c:v>успев.</c:v>
                </c:pt>
                <c:pt idx="2">
                  <c:v>кач.</c:v>
                </c:pt>
                <c:pt idx="3">
                  <c:v>СОУ</c:v>
                </c:pt>
              </c:strCache>
            </c:strRef>
          </c:cat>
          <c:val>
            <c:numRef>
              <c:f>Лист1!$C$15:$F$15</c:f>
              <c:numCache>
                <c:formatCode>General</c:formatCode>
                <c:ptCount val="4"/>
                <c:pt idx="0">
                  <c:v>3.8</c:v>
                </c:pt>
                <c:pt idx="1">
                  <c:v>100</c:v>
                </c:pt>
                <c:pt idx="2">
                  <c:v>60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13440"/>
        <c:axId val="137214976"/>
      </c:barChart>
      <c:catAx>
        <c:axId val="137213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214976"/>
        <c:crosses val="autoZero"/>
        <c:auto val="1"/>
        <c:lblAlgn val="ctr"/>
        <c:lblOffset val="100"/>
        <c:noMultiLvlLbl val="0"/>
      </c:catAx>
      <c:valAx>
        <c:axId val="137214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7213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/>
              <a:t>Динамика среднего балла, успеваемости, качества знаний и СОУ учащихся по геометрии в разрезе одного класса за 2009-2010, 2010-2011, 2011-2012 годы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геометрия 8</c:v>
                </c:pt>
              </c:strCache>
            </c:strRef>
          </c:tx>
          <c:invertIfNegative val="0"/>
          <c:cat>
            <c:strRef>
              <c:f>Лист1!$C$17:$F$18</c:f>
              <c:strCache>
                <c:ptCount val="4"/>
                <c:pt idx="0">
                  <c:v>ср. балл</c:v>
                </c:pt>
                <c:pt idx="1">
                  <c:v>успев.</c:v>
                </c:pt>
                <c:pt idx="2">
                  <c:v>кач.</c:v>
                </c:pt>
                <c:pt idx="3">
                  <c:v>СОУ</c:v>
                </c:pt>
              </c:strCache>
            </c:strRef>
          </c:cat>
          <c:val>
            <c:numRef>
              <c:f>Лист1!$C$19:$F$19</c:f>
              <c:numCache>
                <c:formatCode>General</c:formatCode>
                <c:ptCount val="4"/>
                <c:pt idx="0">
                  <c:v>3.7</c:v>
                </c:pt>
                <c:pt idx="1">
                  <c:v>100</c:v>
                </c:pt>
                <c:pt idx="2">
                  <c:v>45</c:v>
                </c:pt>
                <c:pt idx="3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Лист1!$B$20</c:f>
              <c:strCache>
                <c:ptCount val="1"/>
                <c:pt idx="0">
                  <c:v>геометрия 9</c:v>
                </c:pt>
              </c:strCache>
            </c:strRef>
          </c:tx>
          <c:invertIfNegative val="0"/>
          <c:cat>
            <c:strRef>
              <c:f>Лист1!$C$17:$F$18</c:f>
              <c:strCache>
                <c:ptCount val="4"/>
                <c:pt idx="0">
                  <c:v>ср. балл</c:v>
                </c:pt>
                <c:pt idx="1">
                  <c:v>успев.</c:v>
                </c:pt>
                <c:pt idx="2">
                  <c:v>кач.</c:v>
                </c:pt>
                <c:pt idx="3">
                  <c:v>СОУ</c:v>
                </c:pt>
              </c:strCache>
            </c:strRef>
          </c:cat>
          <c:val>
            <c:numRef>
              <c:f>Лист1!$C$20:$F$20</c:f>
              <c:numCache>
                <c:formatCode>General</c:formatCode>
                <c:ptCount val="4"/>
                <c:pt idx="0">
                  <c:v>3.7</c:v>
                </c:pt>
                <c:pt idx="1">
                  <c:v>100</c:v>
                </c:pt>
                <c:pt idx="2">
                  <c:v>45</c:v>
                </c:pt>
                <c:pt idx="3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Лист1!$B$21</c:f>
              <c:strCache>
                <c:ptCount val="1"/>
                <c:pt idx="0">
                  <c:v>геометрия 10</c:v>
                </c:pt>
              </c:strCache>
            </c:strRef>
          </c:tx>
          <c:invertIfNegative val="0"/>
          <c:cat>
            <c:strRef>
              <c:f>Лист1!$C$17:$F$18</c:f>
              <c:strCache>
                <c:ptCount val="4"/>
                <c:pt idx="0">
                  <c:v>ср. балл</c:v>
                </c:pt>
                <c:pt idx="1">
                  <c:v>успев.</c:v>
                </c:pt>
                <c:pt idx="2">
                  <c:v>кач.</c:v>
                </c:pt>
                <c:pt idx="3">
                  <c:v>СОУ</c:v>
                </c:pt>
              </c:strCache>
            </c:strRef>
          </c:cat>
          <c:val>
            <c:numRef>
              <c:f>Лист1!$C$21:$F$21</c:f>
              <c:numCache>
                <c:formatCode>General</c:formatCode>
                <c:ptCount val="4"/>
                <c:pt idx="0">
                  <c:v>3.8</c:v>
                </c:pt>
                <c:pt idx="1">
                  <c:v>100</c:v>
                </c:pt>
                <c:pt idx="2">
                  <c:v>55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23680"/>
        <c:axId val="138025216"/>
      </c:barChart>
      <c:catAx>
        <c:axId val="138023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025216"/>
        <c:crosses val="autoZero"/>
        <c:auto val="1"/>
        <c:lblAlgn val="ctr"/>
        <c:lblOffset val="100"/>
        <c:noMultiLvlLbl val="0"/>
      </c:catAx>
      <c:valAx>
        <c:axId val="138025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02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dirty="0"/>
              <a:t>Результаты ЕГЭ по математике  </a:t>
            </a:r>
          </a:p>
          <a:p>
            <a:pPr algn="ctr">
              <a:defRPr/>
            </a:pPr>
            <a:r>
              <a:rPr lang="ru-RU" sz="1400" dirty="0"/>
              <a:t>в 2012-2013 учебном году</a:t>
            </a:r>
          </a:p>
        </c:rich>
      </c:tx>
      <c:layout>
        <c:manualLayout>
          <c:xMode val="edge"/>
          <c:yMode val="edge"/>
          <c:x val="0.13185750636132321"/>
          <c:y val="2.77777241035054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сертиф. Балл</c:v>
                </c:pt>
              </c:strCache>
            </c:strRef>
          </c:tx>
          <c:invertIfNegative val="0"/>
          <c:val>
            <c:numRef>
              <c:f>Лист3!$A$3:$A$13</c:f>
              <c:numCache>
                <c:formatCode>General</c:formatCode>
                <c:ptCount val="11"/>
                <c:pt idx="0">
                  <c:v>72</c:v>
                </c:pt>
                <c:pt idx="1">
                  <c:v>70</c:v>
                </c:pt>
                <c:pt idx="2">
                  <c:v>68</c:v>
                </c:pt>
                <c:pt idx="3">
                  <c:v>63</c:v>
                </c:pt>
                <c:pt idx="4">
                  <c:v>60</c:v>
                </c:pt>
                <c:pt idx="5">
                  <c:v>56</c:v>
                </c:pt>
                <c:pt idx="6">
                  <c:v>52</c:v>
                </c:pt>
                <c:pt idx="7">
                  <c:v>48</c:v>
                </c:pt>
                <c:pt idx="8">
                  <c:v>44</c:v>
                </c:pt>
                <c:pt idx="9">
                  <c:v>36</c:v>
                </c:pt>
                <c:pt idx="1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Лист3!$B$2</c:f>
              <c:strCache>
                <c:ptCount val="1"/>
                <c:pt idx="0">
                  <c:v>коол-во учен-в</c:v>
                </c:pt>
              </c:strCache>
            </c:strRef>
          </c:tx>
          <c:invertIfNegative val="0"/>
          <c:val>
            <c:numRef>
              <c:f>Лист3!$B$3:$B$13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Лист3!$C$2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val>
            <c:numRef>
              <c:f>Лист3!$C$3:$C$13</c:f>
              <c:numCache>
                <c:formatCode>General</c:formatCode>
                <c:ptCount val="11"/>
                <c:pt idx="0">
                  <c:v>5</c:v>
                </c:pt>
                <c:pt idx="1">
                  <c:v>20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15</c:v>
                </c:pt>
                <c:pt idx="6">
                  <c:v>10</c:v>
                </c:pt>
                <c:pt idx="7">
                  <c:v>5</c:v>
                </c:pt>
                <c:pt idx="8">
                  <c:v>5</c:v>
                </c:pt>
                <c:pt idx="9">
                  <c:v>15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68736"/>
        <c:axId val="138070272"/>
      </c:barChart>
      <c:catAx>
        <c:axId val="138068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070272"/>
        <c:crosses val="autoZero"/>
        <c:auto val="1"/>
        <c:lblAlgn val="ctr"/>
        <c:lblOffset val="100"/>
        <c:noMultiLvlLbl val="0"/>
      </c:catAx>
      <c:valAx>
        <c:axId val="138070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068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Выполнение</a:t>
            </a:r>
            <a:r>
              <a:rPr lang="ru-RU" sz="1400" baseline="0" dirty="0"/>
              <a:t> части В на ЕГЭ по математике в 2012-2013 учебном году </a:t>
            </a:r>
            <a:endParaRPr lang="ru-RU" sz="1400" dirty="0"/>
          </a:p>
        </c:rich>
      </c:tx>
      <c:layout>
        <c:manualLayout>
          <c:xMode val="edge"/>
          <c:yMode val="edge"/>
          <c:x val="8.3673665791776083E-2"/>
          <c:y val="2.941176470588235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Лист3!$G$1</c:f>
              <c:strCache>
                <c:ptCount val="1"/>
                <c:pt idx="0">
                  <c:v>кол-во уч-ся</c:v>
                </c:pt>
              </c:strCache>
            </c:strRef>
          </c:tx>
          <c:invertIfNegative val="0"/>
          <c:cat>
            <c:strRef>
              <c:f>Лист3!$F$2:$F$15</c:f>
              <c:strCache>
                <c:ptCount val="14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</c:strCache>
            </c:strRef>
          </c:cat>
          <c:val>
            <c:numRef>
              <c:f>Лист3!$G$2:$G$15</c:f>
              <c:numCache>
                <c:formatCode>General</c:formatCode>
                <c:ptCount val="14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14</c:v>
                </c:pt>
                <c:pt idx="4">
                  <c:v>19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18</c:v>
                </c:pt>
                <c:pt idx="9">
                  <c:v>15</c:v>
                </c:pt>
                <c:pt idx="10">
                  <c:v>12</c:v>
                </c:pt>
                <c:pt idx="11">
                  <c:v>12</c:v>
                </c:pt>
                <c:pt idx="12">
                  <c:v>14</c:v>
                </c:pt>
                <c:pt idx="1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Лист3!$H$1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Лист3!$F$2:$F$15</c:f>
              <c:strCache>
                <c:ptCount val="14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</c:strCache>
            </c:strRef>
          </c:cat>
          <c:val>
            <c:numRef>
              <c:f>Лист3!$H$2:$H$15</c:f>
              <c:numCache>
                <c:formatCode>General</c:formatCode>
                <c:ptCount val="14"/>
                <c:pt idx="0">
                  <c:v>90</c:v>
                </c:pt>
                <c:pt idx="1">
                  <c:v>95</c:v>
                </c:pt>
                <c:pt idx="2">
                  <c:v>95</c:v>
                </c:pt>
                <c:pt idx="3">
                  <c:v>70</c:v>
                </c:pt>
                <c:pt idx="4">
                  <c:v>95</c:v>
                </c:pt>
                <c:pt idx="5">
                  <c:v>95</c:v>
                </c:pt>
                <c:pt idx="6">
                  <c:v>90</c:v>
                </c:pt>
                <c:pt idx="7">
                  <c:v>75</c:v>
                </c:pt>
                <c:pt idx="8">
                  <c:v>90</c:v>
                </c:pt>
                <c:pt idx="9">
                  <c:v>75</c:v>
                </c:pt>
                <c:pt idx="10">
                  <c:v>60</c:v>
                </c:pt>
                <c:pt idx="11">
                  <c:v>60</c:v>
                </c:pt>
                <c:pt idx="12">
                  <c:v>70</c:v>
                </c:pt>
                <c:pt idx="13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07904"/>
        <c:axId val="138113792"/>
      </c:barChart>
      <c:catAx>
        <c:axId val="138107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113792"/>
        <c:crosses val="autoZero"/>
        <c:auto val="1"/>
        <c:lblAlgn val="ctr"/>
        <c:lblOffset val="100"/>
        <c:noMultiLvlLbl val="0"/>
      </c:catAx>
      <c:valAx>
        <c:axId val="138113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107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Выполнение</a:t>
            </a:r>
            <a:r>
              <a:rPr lang="ru-RU" sz="1400" baseline="0" dirty="0"/>
              <a:t> части С на ЕГЭ по математике в 2012-2013 учебном год</a:t>
            </a:r>
            <a:r>
              <a:rPr lang="ru-RU" sz="1600" baseline="0" dirty="0"/>
              <a:t>у</a:t>
            </a:r>
            <a:endParaRPr lang="ru-RU" sz="1600" dirty="0"/>
          </a:p>
        </c:rich>
      </c:tx>
      <c:layout>
        <c:manualLayout>
          <c:xMode val="edge"/>
          <c:yMode val="edge"/>
          <c:x val="0.18084711286089253"/>
          <c:y val="2.77777777777778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Лист3!$L$2</c:f>
              <c:strCache>
                <c:ptCount val="1"/>
                <c:pt idx="0">
                  <c:v>кол-во уч-ся</c:v>
                </c:pt>
              </c:strCache>
            </c:strRef>
          </c:tx>
          <c:invertIfNegative val="0"/>
          <c:cat>
            <c:strRef>
              <c:f>Лист3!$K$3:$K$8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Лист3!$L$3:$L$8</c:f>
              <c:numCache>
                <c:formatCode>General</c:formatCode>
                <c:ptCount val="6"/>
                <c:pt idx="0">
                  <c:v>11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Лист3!$M$2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Лист3!$K$3:$K$8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Лист3!$M$3:$M$8</c:f>
              <c:numCache>
                <c:formatCode>General</c:formatCode>
                <c:ptCount val="6"/>
                <c:pt idx="0">
                  <c:v>55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26848"/>
        <c:axId val="138128384"/>
      </c:barChart>
      <c:catAx>
        <c:axId val="138126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128384"/>
        <c:crosses val="autoZero"/>
        <c:auto val="1"/>
        <c:lblAlgn val="ctr"/>
        <c:lblOffset val="100"/>
        <c:noMultiLvlLbl val="0"/>
      </c:catAx>
      <c:valAx>
        <c:axId val="138128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12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tiff"/><Relationship Id="rId7" Type="http://schemas.openxmlformats.org/officeDocument/2006/relationships/image" Target="../media/image27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Публичная презентация результатов педагогической деятельности </a:t>
            </a:r>
            <a:br>
              <a:rPr lang="ru-RU" dirty="0" smtClean="0"/>
            </a:br>
            <a:r>
              <a:rPr lang="ru-RU" dirty="0" smtClean="0"/>
              <a:t>и инновационной работы </a:t>
            </a:r>
            <a:br>
              <a:rPr lang="ru-RU" dirty="0" smtClean="0"/>
            </a:br>
            <a:r>
              <a:rPr lang="ru-RU" dirty="0" smtClean="0"/>
              <a:t>Чупровой Надежды Тимофеевны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Публичная презентация создана    15.04. 2014 года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6172200" y="4800600"/>
            <a:ext cx="2286000" cy="13255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с. Трусово,</a:t>
            </a:r>
          </a:p>
          <a:p>
            <a:pPr>
              <a:buNone/>
            </a:pPr>
            <a:r>
              <a:rPr lang="ru-RU" dirty="0" smtClean="0"/>
              <a:t>       Усть-Цилемский район,</a:t>
            </a:r>
          </a:p>
          <a:p>
            <a:pPr>
              <a:buNone/>
            </a:pPr>
            <a:r>
              <a:rPr lang="ru-RU" dirty="0" smtClean="0"/>
              <a:t>       Республика Коми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Результаты государственной итоговой аттестации по математике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953000" y="21336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362200" y="4267200"/>
          <a:ext cx="335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Результативность педагогической деятельности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3200400"/>
          <a:ext cx="4495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19600" y="1828800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Результаты государственной итоговой аттестации по </a:t>
            </a:r>
            <a:r>
              <a:rPr lang="ru-RU" sz="2700" dirty="0" smtClean="0"/>
              <a:t>математике в формате ЕГЭ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78968"/>
              </p:ext>
            </p:extLst>
          </p:nvPr>
        </p:nvGraphicFramePr>
        <p:xfrm>
          <a:off x="228600" y="1981200"/>
          <a:ext cx="4038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6906775"/>
              </p:ext>
            </p:extLst>
          </p:nvPr>
        </p:nvGraphicFramePr>
        <p:xfrm>
          <a:off x="4419600" y="17526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40533803"/>
              </p:ext>
            </p:extLst>
          </p:nvPr>
        </p:nvGraphicFramePr>
        <p:xfrm>
          <a:off x="4419600" y="4267200"/>
          <a:ext cx="4114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65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Выпускники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2011 г. – Носова Анна закончила  «СТАНКИН» в г. Москва;</a:t>
            </a:r>
          </a:p>
          <a:p>
            <a:r>
              <a:rPr lang="ru-RU" sz="2000" dirty="0" smtClean="0"/>
              <a:t>2012 г. – Бобрецова Анастасия закончила  факультет «информационные технологии в экономике» в СГУ.</a:t>
            </a:r>
          </a:p>
          <a:p>
            <a:pPr marL="109728" indent="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2013 г. – Средний балл ЕГЭ выше районного, республиканского и российского.</a:t>
            </a:r>
          </a:p>
          <a:p>
            <a:pPr>
              <a:buNone/>
            </a:pPr>
            <a:r>
              <a:rPr lang="ru-RU" sz="2000" dirty="0" smtClean="0"/>
              <a:t>14 выпускников (из 20) поступили в высшие учебные заведения Республики Коми и за её пределы - в Российские вузы.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Мои выпускники поступают в колледжи и вузы,</a:t>
            </a:r>
          </a:p>
          <a:p>
            <a:pPr>
              <a:buNone/>
            </a:pPr>
            <a:r>
              <a:rPr lang="ru-RU" sz="2000" dirty="0" smtClean="0"/>
              <a:t>     работают в школе, управлении образования, </a:t>
            </a:r>
          </a:p>
          <a:p>
            <a:pPr>
              <a:buNone/>
            </a:pPr>
            <a:r>
              <a:rPr lang="ru-RU" sz="2000" dirty="0" smtClean="0"/>
              <a:t>      администрации района и республики </a:t>
            </a:r>
          </a:p>
          <a:p>
            <a:pPr>
              <a:buNone/>
            </a:pPr>
            <a:r>
              <a:rPr lang="ru-RU" sz="2000" dirty="0" smtClean="0"/>
              <a:t>                                            и других структурах 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Систематическая работа по распространению собственного педагогического опыта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077200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4038600"/>
                <a:gridCol w="3048000"/>
              </a:tblGrid>
              <a:tr h="431705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выступления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Уровень, место</a:t>
                      </a:r>
                      <a:endParaRPr lang="ru-RU" dirty="0"/>
                    </a:p>
                  </a:txBody>
                  <a:tcPr/>
                </a:tc>
              </a:tr>
              <a:tr h="7451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2009-2010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урок алгебры в 8 классе с применением информационных и здоровьесберегающих технологий.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Школьный фестиваль открытых уроков.</a:t>
                      </a:r>
                      <a:endParaRPr lang="ru-RU" sz="1200" dirty="0"/>
                    </a:p>
                  </a:txBody>
                  <a:tcPr/>
                </a:tc>
              </a:tr>
              <a:tr h="48966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2010-2011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урок алгебры в 9 классе с применением интерактивной доски.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фестиваль открытых уроков.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Выступление по теме «Работа с интерактивной доской на уроках математики».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Районное методическое объединение учителей математики.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2011-2012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урок математики в 5 классе «Упрощение выражений».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Межшкольный методический день по теме «Преемственность 1 и 2 ступени обучения».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4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Выступление по теме «Применение ИКТ в подготовке учащихся к сдаче экзаменов в новой форме ГИА в 9 классе и ЕГЭ в 11 классе».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КРИРО и ПК г. Сыктывкар в период курсов повышения квалификации.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4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Выступление по теме «Особенности организации подготовки к итоговой аттестации в формате ЕГЭ в современных условиях».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Районное методическое объединение учителей математики.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Внеурочная деятельность по предмету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489243"/>
              </p:ext>
            </p:extLst>
          </p:nvPr>
        </p:nvGraphicFramePr>
        <p:xfrm>
          <a:off x="395536" y="1556788"/>
          <a:ext cx="8280920" cy="460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711"/>
                <a:gridCol w="2401467"/>
                <a:gridCol w="3809223"/>
                <a:gridCol w="1076519"/>
              </a:tblGrid>
              <a:tr h="52218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</a:tr>
              <a:tr h="38271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Предметный кружок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«Для тех, кто хочет знать больше».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Курс по выбору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«Проценты».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Курс по выбору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«Алгебра модуля».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Курс по выбору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«Преобразование графиков элементарных функций».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1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Элективный курс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«За пределами учебника алгебры».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Предметный кружок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«Решение логических задач».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Предметный кружок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«Задачи Кенгуру».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Элективный курс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«За пределами учебника алгебры».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Предметный кружок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«Задачи Кенгуру».</a:t>
                      </a:r>
                      <a:endParaRPr lang="ru-RU" sz="105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Предметный кружок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«Для тех, кто хочет знать больше».</a:t>
                      </a:r>
                      <a:endParaRPr lang="ru-RU" sz="105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endParaRPr lang="ru-RU" sz="3200" dirty="0"/>
          </a:p>
        </p:txBody>
      </p:sp>
      <p:pic>
        <p:nvPicPr>
          <p:cNvPr id="7" name="Picture 3" descr="C:\Users\пользователь\Desktop\разные фото\фото\SAM_15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18158" r="13252" b="23553"/>
          <a:stretch/>
        </p:blipFill>
        <p:spPr bwMode="auto">
          <a:xfrm rot="20976866">
            <a:off x="215561" y="914619"/>
            <a:ext cx="2871000" cy="1546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пользователь\Desktop\разные фото\вечер математики\вечмат\SAM_67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14130" r="4907" b="36323"/>
          <a:stretch/>
        </p:blipFill>
        <p:spPr bwMode="auto">
          <a:xfrm rot="717177">
            <a:off x="5848878" y="903728"/>
            <a:ext cx="3151342" cy="138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0970996">
            <a:off x="496457" y="2883518"/>
            <a:ext cx="268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Команда «Высота» - победитель математического КВН (2011 год) – </a:t>
            </a:r>
            <a:r>
              <a:rPr lang="ru-RU" sz="1200" b="1" dirty="0" smtClean="0">
                <a:solidFill>
                  <a:srgbClr val="FF0000"/>
                </a:solidFill>
              </a:rPr>
              <a:t>1 место.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775813">
            <a:off x="6081778" y="2587554"/>
            <a:ext cx="2456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Команда «Архимед» - победитель математического КВН (2012 год) –      </a:t>
            </a:r>
            <a:r>
              <a:rPr lang="ru-RU" sz="1200" b="1" dirty="0" smtClean="0">
                <a:solidFill>
                  <a:srgbClr val="FF0000"/>
                </a:solidFill>
              </a:rPr>
              <a:t>1 место.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Директор\Desktop\с флэшки моей\вечмат\SAM_2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17117"/>
            <a:ext cx="2428892" cy="18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:\для ат-ции на категорию\грамоты по матем моих уч-ся\Катя Чупрова\4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5741">
            <a:off x="6260897" y="3357101"/>
            <a:ext cx="915649" cy="1258927"/>
          </a:xfrm>
          <a:prstGeom prst="rect">
            <a:avLst/>
          </a:prstGeom>
          <a:noFill/>
        </p:spPr>
      </p:pic>
      <p:pic>
        <p:nvPicPr>
          <p:cNvPr id="19" name="Picture 3" descr="H:\для ат-ции на категорию\грамоты по матем моих уч-ся\Катя Чупрова\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7999">
            <a:off x="1297204" y="3612476"/>
            <a:ext cx="953553" cy="132498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428860" y="4429132"/>
            <a:ext cx="3143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Задача заключается не в том, чтобы учить математике, а в том, чтобы при посредстве математики </a:t>
            </a: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дисциплинировать ум.   </a:t>
            </a: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В. Шрадер</a:t>
            </a:r>
            <a:endParaRPr lang="ru-RU" sz="1400" dirty="0"/>
          </a:p>
        </p:txBody>
      </p:sp>
      <p:pic>
        <p:nvPicPr>
          <p:cNvPr id="3074" name="Picture 2" descr="H:\для ат-ции на категорию\ЧНТ копии док-в\квн 201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3530">
            <a:off x="7856072" y="3856930"/>
            <a:ext cx="894047" cy="1229227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8088" r="6274" b="18322"/>
          <a:stretch/>
        </p:blipFill>
        <p:spPr>
          <a:xfrm rot="157074">
            <a:off x="3174261" y="2660310"/>
            <a:ext cx="2605601" cy="171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05143"/>
            <a:ext cx="2143915" cy="153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 r="35565" b="30617"/>
          <a:stretch/>
        </p:blipFill>
        <p:spPr>
          <a:xfrm rot="21244190">
            <a:off x="297348" y="4900201"/>
            <a:ext cx="2146953" cy="145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367309">
            <a:off x="7004271" y="5079137"/>
            <a:ext cx="1811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Команда 8 класса «Квадрат» -  </a:t>
            </a:r>
            <a:r>
              <a:rPr lang="ru-RU" sz="1200" b="1" dirty="0"/>
              <a:t>победитель математического КВН (</a:t>
            </a:r>
            <a:r>
              <a:rPr lang="ru-RU" sz="1200" b="1" dirty="0" smtClean="0"/>
              <a:t>2013 </a:t>
            </a:r>
            <a:r>
              <a:rPr lang="ru-RU" sz="1200" b="1" dirty="0"/>
              <a:t>год) –      </a:t>
            </a:r>
            <a:r>
              <a:rPr lang="ru-RU" sz="1200" b="1" dirty="0">
                <a:solidFill>
                  <a:srgbClr val="FF0000"/>
                </a:solidFill>
              </a:rPr>
              <a:t>1 место.</a:t>
            </a:r>
          </a:p>
          <a:p>
            <a:r>
              <a:rPr lang="ru-RU" sz="1200" b="1" dirty="0" smtClean="0"/>
              <a:t>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15001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Лауреат Малой Нобелевской Премии 2012 в номинации «За достижения в изучении точных наук».</a:t>
            </a:r>
            <a:endParaRPr lang="ru-RU" sz="2800" dirty="0"/>
          </a:p>
        </p:txBody>
      </p:sp>
      <p:pic>
        <p:nvPicPr>
          <p:cNvPr id="4" name="Picture 3" descr="H:\S63031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533" r="58277" b="23150"/>
          <a:stretch/>
        </p:blipFill>
        <p:spPr bwMode="auto">
          <a:xfrm>
            <a:off x="642910" y="2378048"/>
            <a:ext cx="2714644" cy="42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S6303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8992"/>
            <a:ext cx="3572471" cy="256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для ат-ции на категорию\ЧНТ копии док-в\достижения\лауреат.jpeg"/>
          <p:cNvPicPr>
            <a:picLocks noChangeAspect="1" noChangeArrowheads="1"/>
          </p:cNvPicPr>
          <p:nvPr/>
        </p:nvPicPr>
        <p:blipFill>
          <a:blip r:embed="rId4" cstate="print"/>
          <a:srcRect l="17059" t="10416" r="12763" b="22916"/>
          <a:stretch>
            <a:fillRect/>
          </a:stretch>
        </p:blipFill>
        <p:spPr bwMode="auto">
          <a:xfrm>
            <a:off x="6929454" y="4429132"/>
            <a:ext cx="1571636" cy="2052749"/>
          </a:xfrm>
          <a:prstGeom prst="rect">
            <a:avLst/>
          </a:prstGeom>
          <a:noFill/>
        </p:spPr>
      </p:pic>
      <p:pic>
        <p:nvPicPr>
          <p:cNvPr id="10" name="Picture 5" descr="H:\для ат-ции на категорию\грамоты по матем моих уч-ся\Катя Чупрова\Катя лауреат.jpeg"/>
          <p:cNvPicPr>
            <a:picLocks noChangeAspect="1" noChangeArrowheads="1"/>
          </p:cNvPicPr>
          <p:nvPr/>
        </p:nvPicPr>
        <p:blipFill>
          <a:blip r:embed="rId5" cstate="print"/>
          <a:srcRect l="18965" t="9789" r="10833" b="22521"/>
          <a:stretch>
            <a:fillRect/>
          </a:stretch>
        </p:blipFill>
        <p:spPr bwMode="auto">
          <a:xfrm>
            <a:off x="4786314" y="4500570"/>
            <a:ext cx="158641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8355"/>
            <a:ext cx="4143404" cy="916429"/>
          </a:xfrm>
        </p:spPr>
        <p:txBody>
          <a:bodyPr>
            <a:normAutofit/>
          </a:bodyPr>
          <a:lstStyle/>
          <a:p>
            <a:r>
              <a:rPr lang="ru-RU" dirty="0" smtClean="0"/>
              <a:t>Выпуск - 2013</a:t>
            </a:r>
            <a:endParaRPr lang="ru-RU" dirty="0"/>
          </a:p>
        </p:txBody>
      </p:sp>
      <p:pic>
        <p:nvPicPr>
          <p:cNvPr id="4" name="Picture 2" descr="C:\Users\пользователь\Desktop\мамино\SAM_4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798">
            <a:off x="343304" y="1578180"/>
            <a:ext cx="3601787" cy="269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esktop\мамино\DSC01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978">
            <a:off x="258089" y="4286505"/>
            <a:ext cx="2977973" cy="223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для ат-ции на категорию\ЧНТ копии док-в\благ. письмо от СГУ\скан. 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159" y="2879135"/>
            <a:ext cx="2094305" cy="3502194"/>
          </a:xfrm>
          <a:prstGeom prst="rect">
            <a:avLst/>
          </a:prstGeom>
          <a:noFill/>
        </p:spPr>
      </p:pic>
      <p:pic>
        <p:nvPicPr>
          <p:cNvPr id="2051" name="Picture 3" descr="H:\для ат-ции на категорию\ЧНТ копии док-в\благ. письмо от СГУ\скан 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804644"/>
            <a:ext cx="680940" cy="93622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43">
            <a:off x="5419290" y="470106"/>
            <a:ext cx="3411717" cy="227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t="14038" r="57783" b="49616"/>
          <a:stretch>
            <a:fillRect/>
          </a:stretch>
        </p:blipFill>
        <p:spPr>
          <a:xfrm>
            <a:off x="3779911" y="2815309"/>
            <a:ext cx="2828597" cy="3566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Чупрова Надежда Тимофеевна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410200" y="2362200"/>
            <a:ext cx="3048000" cy="2971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Владелец\Рабочий стол\фото ЧНТ\я в пит.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362200"/>
            <a:ext cx="25922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343400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МБОУ  «Цилемская средняя общеобразовательная школа»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Усть-Цилемского района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Республики Коми.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1989-1996 г. - учитель математики,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1997 – 2008 г. – заместитель директора по УР 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учитель математики,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2008 г. – директор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учитель математики.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Педагогический стаж: 24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Чупрова Надежда Тимофеевна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Образование: высшее, 1989 г., </a:t>
            </a:r>
          </a:p>
          <a:p>
            <a:pPr>
              <a:buNone/>
            </a:pPr>
            <a:r>
              <a:rPr lang="ru-RU" sz="2000" dirty="0" smtClean="0"/>
              <a:t>     Коми государственный педагогический институт, специальность – математика и физика,</a:t>
            </a:r>
          </a:p>
          <a:p>
            <a:pPr>
              <a:buNone/>
            </a:pPr>
            <a:r>
              <a:rPr lang="ru-RU" sz="2000" dirty="0" smtClean="0"/>
              <a:t>     квалификация – учитель математики и физики.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1997 – 2009 г. – председатель экспертного совета школы.</a:t>
            </a:r>
          </a:p>
          <a:p>
            <a:pPr>
              <a:buNone/>
            </a:pPr>
            <a:r>
              <a:rPr lang="ru-RU" sz="2000" dirty="0" smtClean="0"/>
              <a:t>    2007 – 2008 г., 2010 - 2011 г. – член районной экспертной группы при ОО АМО МР «Усть-Цилемский».</a:t>
            </a:r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r>
              <a:rPr lang="ru-RU" sz="2000" dirty="0" smtClean="0"/>
              <a:t>    2009,  2014 г. – присвоена высшая квалификационная категория по должности «учитель».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Обеспечение непрерывности собственного профессионального образования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7924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4038600"/>
                <a:gridCol w="1143000"/>
                <a:gridCol w="990600"/>
              </a:tblGrid>
              <a:tr h="9583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 курсов повышения квалификации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</a:t>
                      </a:r>
                      <a:endParaRPr lang="ru-RU" dirty="0"/>
                    </a:p>
                  </a:txBody>
                  <a:tcPr/>
                </a:tc>
              </a:tr>
              <a:tr h="641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КРИРОиПК</a:t>
                      </a:r>
                      <a:r>
                        <a:rPr lang="ru-RU" sz="1400" dirty="0" smtClean="0"/>
                        <a:t> г. Сыктывкар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«Информационные технологии в образовании»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02.10 – 14.10.2006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 часа</a:t>
                      </a:r>
                      <a:endParaRPr lang="ru-RU" sz="14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КРИРОиПК</a:t>
                      </a:r>
                      <a:r>
                        <a:rPr lang="ru-RU" sz="1400" dirty="0" smtClean="0"/>
                        <a:t> г. Сыктывкар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«Организация исследовательской и проектной деятельности учащихся в условиях современной общеобразовательной школы»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04.12 – 08.12.2006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 часов</a:t>
                      </a:r>
                      <a:endParaRPr lang="ru-RU" sz="14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ГАОУДПО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baseline="0" dirty="0" err="1" smtClean="0"/>
                        <a:t>пк</a:t>
                      </a:r>
                      <a:r>
                        <a:rPr lang="ru-RU" sz="1400" baseline="0" dirty="0" smtClean="0"/>
                        <a:t>) С РК КРИРО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«Особенности преподавания математики в школе в условиях введения</a:t>
                      </a:r>
                      <a:r>
                        <a:rPr lang="ru-RU" sz="1400" baseline="0" dirty="0" smtClean="0"/>
                        <a:t> ФГОС второго поколения»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17.09</a:t>
                      </a:r>
                      <a:r>
                        <a:rPr lang="ru-RU" sz="1400" baseline="0" dirty="0" smtClean="0"/>
                        <a:t> – 29.09.2012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 часа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Мои достижения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21800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2007 г. – Почётная Грамота министерства  образования и высшей школы Республики Коми за многолетний добросовестный труд в области образования и достигнутые успехи в обучении и воспитании детей;</a:t>
            </a:r>
          </a:p>
          <a:p>
            <a:r>
              <a:rPr lang="ru-RU" sz="2000" dirty="0" smtClean="0"/>
              <a:t>2007 г. – Диплом </a:t>
            </a:r>
            <a:r>
              <a:rPr lang="en-US" sz="2000" dirty="0" smtClean="0"/>
              <a:t>II</a:t>
            </a:r>
            <a:r>
              <a:rPr lang="ru-RU" sz="2000" dirty="0" smtClean="0"/>
              <a:t> степени первого всероссийского конкурса «Организация учебно-воспитательного процесса, научно-исследовательской, методической и экспериментальной работы в образовательных учреждениях»;</a:t>
            </a:r>
          </a:p>
          <a:p>
            <a:r>
              <a:rPr lang="ru-RU" sz="2000" dirty="0" smtClean="0"/>
              <a:t>2010 г., </a:t>
            </a:r>
            <a:r>
              <a:rPr lang="ru-RU" sz="2000" dirty="0"/>
              <a:t>2011 г. – </a:t>
            </a:r>
            <a:r>
              <a:rPr lang="ru-RU" sz="2000" dirty="0" smtClean="0"/>
              <a:t>Диплом Центра Развития Одарённости за подготовку призёра Всероссийского «Молодёжного математического чемпионата»;</a:t>
            </a:r>
          </a:p>
          <a:p>
            <a:r>
              <a:rPr lang="ru-RU" sz="2000" dirty="0" smtClean="0"/>
              <a:t>2011 г.  - Грамота наставника победителя  муниципального этапа республиканского конкурса «Малая Нобелевская премия Республики Коми» в номинации «За достижения в изучении точных наук»;</a:t>
            </a:r>
          </a:p>
          <a:p>
            <a:r>
              <a:rPr lang="ru-RU" sz="2000" dirty="0" smtClean="0"/>
              <a:t>2012 г. – Диплом наставника победителя  1 (муниципального) этапа республиканского конкурса «Малая Нобелевская премия Республики Коми» в номинации «За достижения в изучении точных наук»;</a:t>
            </a:r>
          </a:p>
          <a:p>
            <a:r>
              <a:rPr lang="ru-RU" sz="2000" dirty="0" smtClean="0"/>
              <a:t>2012 г. – Дипломант Победитель </a:t>
            </a:r>
            <a:r>
              <a:rPr lang="en-US" sz="2000" dirty="0" smtClean="0"/>
              <a:t>I</a:t>
            </a:r>
            <a:r>
              <a:rPr lang="ru-RU" sz="2000" dirty="0" smtClean="0"/>
              <a:t> этапа «Малой нобелевской премии Республики Коми- 2012 в номинации «За достижения в изучении точных наук»;</a:t>
            </a:r>
          </a:p>
          <a:p>
            <a:r>
              <a:rPr lang="ru-RU" sz="2000" dirty="0" smtClean="0"/>
              <a:t>2012 г. – Лауреат Малой Нобелевской Премии Республики Коми – 2012 в номинации «За достижения в изучении точных наук»;</a:t>
            </a:r>
          </a:p>
          <a:p>
            <a:r>
              <a:rPr lang="ru-RU" sz="2000" dirty="0" smtClean="0"/>
              <a:t>2012 г</a:t>
            </a:r>
            <a:r>
              <a:rPr lang="ru-RU" sz="2000" dirty="0"/>
              <a:t>., 2013 г</a:t>
            </a:r>
            <a:r>
              <a:rPr lang="ru-RU" sz="2000" dirty="0" smtClean="0"/>
              <a:t>., 2014 г. – Диплом Центра Развития Одарённости за активное участие во Всероссийском «Молодёжном математическом чемпионате»;</a:t>
            </a:r>
          </a:p>
          <a:p>
            <a:r>
              <a:rPr lang="ru-RU" sz="2000" dirty="0" smtClean="0"/>
              <a:t>2013 г. - Почётная Грамота министерства  образования и науки Российской Федерации;</a:t>
            </a:r>
          </a:p>
          <a:p>
            <a:r>
              <a:rPr lang="ru-RU" sz="2000" dirty="0" smtClean="0"/>
              <a:t>2013 г. - </a:t>
            </a:r>
            <a:r>
              <a:rPr lang="ru-RU" sz="2000" dirty="0"/>
              <a:t>Диплом наставника победителя  1 (муниципального) этапа республиканского конкурса «Малая Нобелевская премия Республики Коми» в номинации «За достижения в изучении точных наук</a:t>
            </a:r>
            <a:r>
              <a:rPr lang="ru-RU" sz="2000" dirty="0" smtClean="0"/>
              <a:t>».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для ат-ции на категорию\ЧНТ копии док-в\достижения\грамота МО Р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762000"/>
            <a:ext cx="1551709" cy="2133600"/>
          </a:xfrm>
          <a:prstGeom prst="rect">
            <a:avLst/>
          </a:prstGeom>
          <a:noFill/>
        </p:spPr>
      </p:pic>
      <p:pic>
        <p:nvPicPr>
          <p:cNvPr id="4099" name="Picture 3" descr="H:\для ат-ции на категорию\ЧНТ копии док-в\достижения\мнп 20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1517073" cy="2085975"/>
          </a:xfrm>
          <a:prstGeom prst="rect">
            <a:avLst/>
          </a:prstGeom>
          <a:noFill/>
        </p:spPr>
      </p:pic>
      <p:pic>
        <p:nvPicPr>
          <p:cNvPr id="4100" name="Picture 4" descr="H:\для ат-ции на категорию\ЧНТ копии док-в\достижения\диплом. муниц. 20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47800"/>
            <a:ext cx="1496292" cy="2057400"/>
          </a:xfrm>
          <a:prstGeom prst="rect">
            <a:avLst/>
          </a:prstGeom>
          <a:noFill/>
        </p:spPr>
      </p:pic>
      <p:pic>
        <p:nvPicPr>
          <p:cNvPr id="4101" name="Picture 5" descr="H:\для ат-ции на категорию\ЧНТ копии док-в\достижения\дипломант 201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211807"/>
            <a:ext cx="1440872" cy="1981200"/>
          </a:xfrm>
          <a:prstGeom prst="rect">
            <a:avLst/>
          </a:prstGeom>
          <a:noFill/>
        </p:spPr>
      </p:pic>
      <p:pic>
        <p:nvPicPr>
          <p:cNvPr id="4102" name="Picture 6" descr="H:\для ат-ции на категорию\ЧНТ копии док-в\достижения\лауреат.jpeg"/>
          <p:cNvPicPr>
            <a:picLocks noChangeAspect="1" noChangeArrowheads="1"/>
          </p:cNvPicPr>
          <p:nvPr/>
        </p:nvPicPr>
        <p:blipFill rotWithShape="1">
          <a:blip r:embed="rId6" cstate="print"/>
          <a:srcRect l="14474" t="10527" r="12725" b="22231"/>
          <a:stretch/>
        </p:blipFill>
        <p:spPr bwMode="auto">
          <a:xfrm>
            <a:off x="7019711" y="564918"/>
            <a:ext cx="1739251" cy="2375364"/>
          </a:xfrm>
          <a:prstGeom prst="rect">
            <a:avLst/>
          </a:prstGeom>
          <a:noFill/>
        </p:spPr>
      </p:pic>
      <p:pic>
        <p:nvPicPr>
          <p:cNvPr id="4103" name="Picture 7" descr="H:\для ат-ции на категорию\ЧНТ копии док-в\достижения\мол. чемп. 2010 призёр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048000"/>
            <a:ext cx="1440873" cy="1981200"/>
          </a:xfrm>
          <a:prstGeom prst="rect">
            <a:avLst/>
          </a:prstGeom>
          <a:noFill/>
        </p:spPr>
      </p:pic>
      <p:pic>
        <p:nvPicPr>
          <p:cNvPr id="4104" name="Picture 8" descr="H:\для ат-ции на категорию\ЧНТ копии док-в\достижения\призёр 201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1811" y="3924300"/>
            <a:ext cx="1607127" cy="2209800"/>
          </a:xfrm>
          <a:prstGeom prst="rect">
            <a:avLst/>
          </a:prstGeom>
          <a:noFill/>
        </p:spPr>
      </p:pic>
      <p:pic>
        <p:nvPicPr>
          <p:cNvPr id="4105" name="Picture 9" descr="H:\для ат-ции на категорию\ЧНТ копии док-в\достижения\участ. 2012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8938" y="4187371"/>
            <a:ext cx="1551710" cy="2133600"/>
          </a:xfrm>
          <a:prstGeom prst="rect">
            <a:avLst/>
          </a:prstGeom>
          <a:noFill/>
        </p:spPr>
      </p:pic>
      <p:pic>
        <p:nvPicPr>
          <p:cNvPr id="4106" name="Picture 10" descr="H:\для ат-ции на категорию\ЧНТ копии док-в\достижения\участ. 2013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1492" y="3863942"/>
            <a:ext cx="1219200" cy="1676400"/>
          </a:xfrm>
          <a:prstGeom prst="rect">
            <a:avLst/>
          </a:prstGeom>
          <a:noFill/>
        </p:spPr>
      </p:pic>
      <p:pic>
        <p:nvPicPr>
          <p:cNvPr id="4107" name="Picture 11" descr="H:\для ат-ции на категорию\ЧНТ копии док-в\достижения\сертиф. 2013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4962" y="3235799"/>
            <a:ext cx="1524000" cy="2095500"/>
          </a:xfrm>
          <a:prstGeom prst="rect">
            <a:avLst/>
          </a:prstGeom>
          <a:noFill/>
        </p:spPr>
      </p:pic>
      <p:pic>
        <p:nvPicPr>
          <p:cNvPr id="1026" name="Picture 2" descr="C:\Documents and Settings\DreamWolf\Рабочий стол\для ат-ции на категорию\рез-т пед. деят-ти, справка\Чупрова Н.Т. портфолио 2014\5. документы и материалы, подтверждающие результаты пед. деятельности\достижения за уч\сертификат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56" y="4759714"/>
            <a:ext cx="2110036" cy="15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Достижения моих учащихся за последние четыре года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828800" y="1752599"/>
            <a:ext cx="7010400" cy="4419601"/>
          </a:xfrm>
        </p:spPr>
        <p:txBody>
          <a:bodyPr/>
          <a:lstStyle/>
          <a:p>
            <a:r>
              <a:rPr lang="ru-RU" sz="1400" dirty="0" smtClean="0"/>
              <a:t>2009-2010 г. - </a:t>
            </a:r>
            <a:r>
              <a:rPr lang="ru-RU" sz="1400" u="sng" dirty="0" smtClean="0"/>
              <a:t>Бобрецова Анна 8б</a:t>
            </a:r>
            <a:r>
              <a:rPr lang="ru-RU" sz="1400" dirty="0" smtClean="0"/>
              <a:t>, диплом за 4 место в республике Коми (всероссийский Конкурс «Кенгуру»),</a:t>
            </a:r>
          </a:p>
          <a:p>
            <a:pPr>
              <a:buNone/>
            </a:pPr>
            <a:r>
              <a:rPr lang="ru-RU" sz="1400" dirty="0" smtClean="0"/>
              <a:t>     1 место в районе в молодёжном математическом чемпионате, </a:t>
            </a:r>
            <a:r>
              <a:rPr lang="ru-RU" sz="1400" i="1" dirty="0" smtClean="0"/>
              <a:t>диплом за лучший результат в городе (районе)</a:t>
            </a:r>
            <a:r>
              <a:rPr lang="ru-RU" sz="1400" dirty="0" smtClean="0"/>
              <a:t>;;</a:t>
            </a:r>
          </a:p>
          <a:p>
            <a:r>
              <a:rPr lang="ru-RU" sz="1400" dirty="0" smtClean="0"/>
              <a:t>2010-2011 г. - </a:t>
            </a:r>
            <a:r>
              <a:rPr lang="ru-RU" sz="1400" u="sng" dirty="0" smtClean="0"/>
              <a:t>Чупрова Екатерина 9а </a:t>
            </a:r>
            <a:r>
              <a:rPr lang="ru-RU" sz="1400" dirty="0" smtClean="0"/>
              <a:t>– 1 место в районе в молодёжном математическом чемпионате, </a:t>
            </a:r>
            <a:r>
              <a:rPr lang="ru-RU" sz="1400" i="1" dirty="0" smtClean="0"/>
              <a:t>диплом за лучший результат в городе (районе)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2011-2012 г. – Попова Алёна 5 </a:t>
            </a:r>
            <a:r>
              <a:rPr lang="ru-RU" sz="1400" dirty="0" err="1" smtClean="0"/>
              <a:t>кл</a:t>
            </a:r>
            <a:r>
              <a:rPr lang="ru-RU" sz="1400" dirty="0" smtClean="0"/>
              <a:t>. - 1 место, Чупров Валерий 5 </a:t>
            </a:r>
            <a:r>
              <a:rPr lang="ru-RU" sz="1400" dirty="0" err="1" smtClean="0"/>
              <a:t>кл</a:t>
            </a:r>
            <a:r>
              <a:rPr lang="ru-RU" sz="1400" dirty="0" smtClean="0"/>
              <a:t>. – 2 место,  Дуркин Иван 5 </a:t>
            </a:r>
            <a:r>
              <a:rPr lang="ru-RU" sz="1400" dirty="0" err="1" smtClean="0"/>
              <a:t>кл</a:t>
            </a:r>
            <a:r>
              <a:rPr lang="ru-RU" sz="1400" dirty="0" smtClean="0"/>
              <a:t>. – 2 место в заочной олимпиаде (г. Москва),</a:t>
            </a:r>
          </a:p>
          <a:p>
            <a:endParaRPr lang="ru-RU" sz="1400" dirty="0" smtClean="0"/>
          </a:p>
          <a:p>
            <a:r>
              <a:rPr lang="ru-RU" sz="1400" dirty="0" smtClean="0"/>
              <a:t> - </a:t>
            </a:r>
            <a:r>
              <a:rPr lang="ru-RU" sz="1400" u="sng" dirty="0" smtClean="0"/>
              <a:t>Бобрецова Анна 10 </a:t>
            </a:r>
            <a:r>
              <a:rPr lang="ru-RU" sz="1400" u="sng" dirty="0" err="1" smtClean="0"/>
              <a:t>кл</a:t>
            </a:r>
            <a:r>
              <a:rPr lang="ru-RU" sz="1400" u="sng" dirty="0" smtClean="0"/>
              <a:t>., </a:t>
            </a:r>
            <a:r>
              <a:rPr lang="ru-RU" sz="1400" dirty="0" smtClean="0"/>
              <a:t>1 место в муниципальном этапе республиканского конкурса «Малая Нобелевская премия 2011» в номинации «За достижения в изучении точных наук»;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2012-2013 г. – </a:t>
            </a:r>
            <a:r>
              <a:rPr lang="ru-RU" sz="1400" u="sng" dirty="0" smtClean="0"/>
              <a:t>Чупрова Екатерина Геннадьевна </a:t>
            </a:r>
            <a:r>
              <a:rPr lang="ru-RU" sz="1400" dirty="0" smtClean="0"/>
              <a:t>11 </a:t>
            </a:r>
            <a:r>
              <a:rPr lang="ru-RU" sz="1400" dirty="0" err="1" smtClean="0"/>
              <a:t>кл</a:t>
            </a:r>
            <a:r>
              <a:rPr lang="ru-RU" sz="1400" dirty="0" smtClean="0"/>
              <a:t>., </a:t>
            </a:r>
            <a:r>
              <a:rPr lang="ru-RU" sz="1400" u="sng" dirty="0" smtClean="0"/>
              <a:t>победитель – дипломант </a:t>
            </a:r>
            <a:r>
              <a:rPr lang="ru-RU" sz="1400" dirty="0" smtClean="0"/>
              <a:t>муниципального этапа республиканского конкурса «Малая Нобелевская премия 2012» в номинации «За достижения в изучении точных наук»,  </a:t>
            </a:r>
            <a:r>
              <a:rPr lang="ru-RU" sz="1400" b="1" i="1" u="sng" dirty="0" smtClean="0"/>
              <a:t>Лауреат  </a:t>
            </a:r>
            <a:r>
              <a:rPr lang="ru-RU" sz="1400" i="1" u="sng" dirty="0" smtClean="0"/>
              <a:t>республиканского конкурса  «Малая Нобелевская премия 2012» в номинации «За достижения в изучении точных наук</a:t>
            </a:r>
            <a:r>
              <a:rPr lang="ru-RU" sz="1400" dirty="0" smtClean="0"/>
              <a:t>».</a:t>
            </a:r>
          </a:p>
          <a:p>
            <a:endParaRPr lang="ru-RU" dirty="0" smtClean="0"/>
          </a:p>
        </p:txBody>
      </p:sp>
      <p:pic>
        <p:nvPicPr>
          <p:cNvPr id="1029" name="Picture 5" descr="H:\для ат-ции на категорию\грамоты по матем моих уч-ся\Катя Чупрова\Катя лауреа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48200"/>
            <a:ext cx="1335440" cy="1746344"/>
          </a:xfrm>
          <a:prstGeom prst="rect">
            <a:avLst/>
          </a:prstGeom>
          <a:noFill/>
        </p:spPr>
      </p:pic>
      <p:pic>
        <p:nvPicPr>
          <p:cNvPr id="1031" name="Picture 7" descr="H:\для ат-ции на категорию\грамоты по матем моих уч-ся\Аня Бобрецова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4887">
            <a:off x="184818" y="2476990"/>
            <a:ext cx="838200" cy="1152525"/>
          </a:xfrm>
          <a:prstGeom prst="rect">
            <a:avLst/>
          </a:prstGeom>
          <a:noFill/>
        </p:spPr>
      </p:pic>
      <p:pic>
        <p:nvPicPr>
          <p:cNvPr id="1032" name="Picture 8" descr="H:\для ат-ции на категорию\грамоты по матем моих уч-ся\Аня Бобрецова\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4075">
            <a:off x="1441637" y="2258321"/>
            <a:ext cx="775855" cy="1066800"/>
          </a:xfrm>
          <a:prstGeom prst="rect">
            <a:avLst/>
          </a:prstGeom>
          <a:noFill/>
        </p:spPr>
      </p:pic>
      <p:pic>
        <p:nvPicPr>
          <p:cNvPr id="1033" name="Picture 9" descr="H:\для ат-ции на категорию\грамоты по матем моих уч-ся\Аня Бобрецова\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82751">
            <a:off x="1190678" y="1223338"/>
            <a:ext cx="693027" cy="952913"/>
          </a:xfrm>
          <a:prstGeom prst="rect">
            <a:avLst/>
          </a:prstGeom>
          <a:noFill/>
        </p:spPr>
      </p:pic>
      <p:pic>
        <p:nvPicPr>
          <p:cNvPr id="12" name="Picture 3" descr="H:\для ат-ции на категорию\грамоты по матем моих уч-ся\Катя Чупрова\11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 rot="20450052">
            <a:off x="445526" y="1624853"/>
            <a:ext cx="781396" cy="989215"/>
          </a:xfrm>
          <a:prstGeom prst="rect">
            <a:avLst/>
          </a:prstGeom>
          <a:noFill/>
        </p:spPr>
      </p:pic>
      <p:pic>
        <p:nvPicPr>
          <p:cNvPr id="13" name="Picture 6" descr="H:\для ат-ции на категорию\грамоты по матем моих уч-ся\Аня Бобрецова\1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34184">
            <a:off x="1197113" y="3514098"/>
            <a:ext cx="762000" cy="1047750"/>
          </a:xfrm>
          <a:prstGeom prst="rect">
            <a:avLst/>
          </a:prstGeom>
          <a:noFill/>
        </p:spPr>
      </p:pic>
      <p:pic>
        <p:nvPicPr>
          <p:cNvPr id="14" name="Picture 4" descr="H:\для ат-ции на категорию\грамоты по матем моих уч-ся\Катя Чупрова\катя дипломант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65282">
            <a:off x="176118" y="3466745"/>
            <a:ext cx="971198" cy="1335397"/>
          </a:xfrm>
          <a:prstGeom prst="rect">
            <a:avLst/>
          </a:prstGeom>
          <a:noFill/>
        </p:spPr>
      </p:pic>
      <p:pic>
        <p:nvPicPr>
          <p:cNvPr id="15" name="Picture 4" descr="C:\Users\пользователь\Desktop\Мал. Ноб. Прем. 2012\сканир. 05.11.12\1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3818" r="5339" b="10565"/>
          <a:stretch/>
        </p:blipFill>
        <p:spPr bwMode="auto">
          <a:xfrm rot="20831732">
            <a:off x="1136250" y="2865208"/>
            <a:ext cx="489874" cy="6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:\для ат-ции на категорию\грамоты по матем моих уч-ся\Катя Чупрова\Катя лауреат.jpeg"/>
          <p:cNvPicPr>
            <a:picLocks noChangeAspect="1" noChangeArrowheads="1"/>
          </p:cNvPicPr>
          <p:nvPr/>
        </p:nvPicPr>
        <p:blipFill>
          <a:blip r:embed="rId2" cstate="print"/>
          <a:srcRect l="16048" t="8181" r="9061" b="22276"/>
          <a:stretch>
            <a:fillRect/>
          </a:stretch>
        </p:blipFill>
        <p:spPr bwMode="auto">
          <a:xfrm>
            <a:off x="928662" y="4786322"/>
            <a:ext cx="1000132" cy="1214446"/>
          </a:xfrm>
          <a:prstGeom prst="rect">
            <a:avLst/>
          </a:prstGeom>
          <a:noFill/>
        </p:spPr>
      </p:pic>
      <p:pic>
        <p:nvPicPr>
          <p:cNvPr id="19" name="Picture 4" descr="H:\для ат-ции на категорию\грамоты по матем моих уч-ся\Катя Чупрова\катя дипломант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65282">
            <a:off x="176119" y="3471507"/>
            <a:ext cx="971198" cy="1335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Победители и призёры Всероссийской предметной олимпиады за последние пять лет</a:t>
            </a:r>
            <a:endParaRPr lang="ru-RU" sz="2400" dirty="0"/>
          </a:p>
        </p:txBody>
      </p:sp>
      <p:pic>
        <p:nvPicPr>
          <p:cNvPr id="9" name="Picture 2" descr="H:\для ат-ции на категорию\грамоты по матем моих уч-ся\Катя Чупрова\7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4919982"/>
            <a:ext cx="1051560" cy="150876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92824" y="1996442"/>
            <a:ext cx="8001000" cy="4641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2008-2009 г. – Чупрова Екатерина, 7а,  2 место,</a:t>
            </a:r>
          </a:p>
          <a:p>
            <a:pPr>
              <a:buNone/>
            </a:pPr>
            <a:r>
              <a:rPr lang="ru-RU" dirty="0" smtClean="0"/>
              <a:t>                               Бобрецова Анна, 7б,  3 место;</a:t>
            </a:r>
          </a:p>
          <a:p>
            <a:pPr marL="109728" indent="0">
              <a:buNone/>
            </a:pPr>
            <a:r>
              <a:rPr lang="ru-RU" dirty="0" smtClean="0"/>
              <a:t>      2009-2010 г. - Чупрова Екатерина, 8а,  1 место,</a:t>
            </a:r>
          </a:p>
          <a:p>
            <a:pPr>
              <a:buNone/>
            </a:pPr>
            <a:r>
              <a:rPr lang="ru-RU" dirty="0" smtClean="0"/>
              <a:t>                                   Бобрецова Анна, 8б,  2 место;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2011 – 2012 г. - Бобрецова Анна, 10 </a:t>
            </a:r>
            <a:r>
              <a:rPr lang="ru-RU" dirty="0" err="1" smtClean="0"/>
              <a:t>кл</a:t>
            </a:r>
            <a:r>
              <a:rPr lang="ru-RU" dirty="0" smtClean="0"/>
              <a:t>., 2 место ;</a:t>
            </a:r>
          </a:p>
          <a:p>
            <a:pPr marL="109728" indent="0">
              <a:buNone/>
            </a:pPr>
            <a:r>
              <a:rPr lang="ru-RU" dirty="0" smtClean="0"/>
              <a:t>      2012-2013 г. - Чупрова Екатерина, 11 </a:t>
            </a:r>
            <a:r>
              <a:rPr lang="ru-RU" dirty="0" err="1" smtClean="0"/>
              <a:t>кл</a:t>
            </a:r>
            <a:r>
              <a:rPr lang="ru-RU" dirty="0" smtClean="0"/>
              <a:t>., 1 место,</a:t>
            </a:r>
          </a:p>
          <a:p>
            <a:pPr>
              <a:buNone/>
            </a:pPr>
            <a:r>
              <a:rPr lang="ru-RU" dirty="0" smtClean="0"/>
              <a:t>                            Меребашвили Нани, 7 </a:t>
            </a:r>
            <a:r>
              <a:rPr lang="ru-RU" dirty="0" err="1" smtClean="0"/>
              <a:t>кл</a:t>
            </a:r>
            <a:r>
              <a:rPr lang="ru-RU" dirty="0" smtClean="0"/>
              <a:t>., 1 место;</a:t>
            </a:r>
          </a:p>
          <a:p>
            <a:pPr>
              <a:buNone/>
            </a:pPr>
            <a:r>
              <a:rPr lang="ru-RU" dirty="0" smtClean="0"/>
              <a:t>      2013-2014 г. - </a:t>
            </a:r>
            <a:r>
              <a:rPr lang="ru-RU" dirty="0"/>
              <a:t>Меребашвили Нани, </a:t>
            </a:r>
            <a:r>
              <a:rPr lang="ru-RU" dirty="0" smtClean="0"/>
              <a:t>8 </a:t>
            </a:r>
            <a:r>
              <a:rPr lang="ru-RU" dirty="0" err="1"/>
              <a:t>кл</a:t>
            </a:r>
            <a:r>
              <a:rPr lang="ru-RU" dirty="0"/>
              <a:t>., </a:t>
            </a:r>
            <a:r>
              <a:rPr lang="ru-RU" dirty="0" smtClean="0"/>
              <a:t>2 место.</a:t>
            </a:r>
            <a:endParaRPr lang="ru-RU" dirty="0"/>
          </a:p>
        </p:txBody>
      </p:sp>
      <p:pic>
        <p:nvPicPr>
          <p:cNvPr id="2051" name="Picture 3" descr="H:\для ат-ции на категорию\грамоты по матем моих уч-ся\Катя Чупрова\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6" y="2276872"/>
            <a:ext cx="1066800" cy="1469122"/>
          </a:xfrm>
          <a:prstGeom prst="rect">
            <a:avLst/>
          </a:prstGeom>
          <a:noFill/>
        </p:spPr>
      </p:pic>
      <p:pic>
        <p:nvPicPr>
          <p:cNvPr id="10" name="Picture 4" descr="H:\для ат-ции на категорию\грамоты по матем моих уч-ся\Катя Чупрова\2012 г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877412"/>
            <a:ext cx="1075909" cy="1479374"/>
          </a:xfrm>
          <a:prstGeom prst="rect">
            <a:avLst/>
          </a:prstGeom>
          <a:noFill/>
        </p:spPr>
      </p:pic>
      <p:pic>
        <p:nvPicPr>
          <p:cNvPr id="2053" name="Picture 5" descr="H:\для ат-ции на категорию\грамоты по матем моих уч-ся\Аня Бобрецова\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795" y="3933056"/>
            <a:ext cx="1066800" cy="1466851"/>
          </a:xfrm>
          <a:prstGeom prst="rect">
            <a:avLst/>
          </a:prstGeom>
          <a:noFill/>
        </p:spPr>
      </p:pic>
      <p:pic>
        <p:nvPicPr>
          <p:cNvPr id="2054" name="Picture 6" descr="H:\для ат-ции на категорию\грамоты по матем моих уч-ся\Аня Бобрецова\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026771"/>
            <a:ext cx="1108363" cy="1524000"/>
          </a:xfrm>
          <a:prstGeom prst="rect">
            <a:avLst/>
          </a:prstGeom>
          <a:noFill/>
        </p:spPr>
      </p:pic>
      <p:pic>
        <p:nvPicPr>
          <p:cNvPr id="2055" name="Picture 7" descr="H:\для ат-ции на категорию\грамоты по матем моих уч-ся\Аня Бобрецова\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941168"/>
            <a:ext cx="1066800" cy="1466851"/>
          </a:xfrm>
          <a:prstGeom prst="rect">
            <a:avLst/>
          </a:prstGeom>
          <a:noFill/>
        </p:spPr>
      </p:pic>
      <p:pic>
        <p:nvPicPr>
          <p:cNvPr id="2056" name="Picture 8" descr="H:\для ат-ции на категорию\грамоты по матем моих уч-ся\Нани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2132856"/>
            <a:ext cx="1066800" cy="1466850"/>
          </a:xfrm>
          <a:prstGeom prst="rect">
            <a:avLst/>
          </a:prstGeom>
          <a:noFill/>
        </p:spPr>
      </p:pic>
      <p:pic>
        <p:nvPicPr>
          <p:cNvPr id="1026" name="Picture 2" descr="F:\скан достижений уч-ся 2013-2014\грамота Нани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89474"/>
            <a:ext cx="1031669" cy="14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Сведения о медалистах и отличниках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7244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2006 г. – Чупрова Марина Алексеевна  окончила среднюю школу с </a:t>
            </a:r>
            <a:r>
              <a:rPr lang="ru-RU" sz="1600" i="1" dirty="0" smtClean="0"/>
              <a:t>серебряной медалью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2011 г. – Бобрецова Анна Владимировна, </a:t>
            </a:r>
          </a:p>
          <a:p>
            <a:pPr marL="109728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Зотова Анастасия Николаевна,</a:t>
            </a:r>
          </a:p>
          <a:p>
            <a:pPr>
              <a:buNone/>
            </a:pPr>
            <a:r>
              <a:rPr lang="ru-RU" sz="1600" dirty="0" smtClean="0"/>
              <a:t>                       Чупрова Екатерина Геннадьевна окончили основную   школу  </a:t>
            </a:r>
            <a:r>
              <a:rPr lang="ru-RU" sz="1600" i="1" dirty="0" smtClean="0"/>
              <a:t>с  аттестатами с отличием</a:t>
            </a:r>
            <a:r>
              <a:rPr lang="ru-RU" sz="1600" dirty="0" smtClean="0"/>
              <a:t>,</a:t>
            </a:r>
          </a:p>
          <a:p>
            <a:pPr>
              <a:buNone/>
            </a:pPr>
            <a:r>
              <a:rPr lang="ru-RU" sz="1600" dirty="0" smtClean="0"/>
              <a:t>                       Жданова Виктория Викторовна окончила основную школу с </a:t>
            </a:r>
            <a:r>
              <a:rPr lang="ru-RU" sz="1600" i="1" dirty="0" smtClean="0"/>
              <a:t>похвальной грамотой за отличные успехи в изучении алгебры;</a:t>
            </a:r>
          </a:p>
          <a:p>
            <a:r>
              <a:rPr lang="ru-RU" sz="1600" i="1" dirty="0" smtClean="0"/>
              <a:t>2013 г. - </a:t>
            </a:r>
            <a:r>
              <a:rPr lang="ru-RU" sz="1600" dirty="0"/>
              <a:t>Бобрецова </a:t>
            </a:r>
            <a:r>
              <a:rPr lang="ru-RU" sz="1600" dirty="0" smtClean="0"/>
              <a:t> Анна </a:t>
            </a:r>
            <a:r>
              <a:rPr lang="ru-RU" sz="1600" dirty="0"/>
              <a:t>Владимировна</a:t>
            </a:r>
            <a:r>
              <a:rPr lang="ru-RU" sz="1600" dirty="0" smtClean="0"/>
              <a:t>, </a:t>
            </a:r>
          </a:p>
          <a:p>
            <a:pPr marL="109728" indent="0">
              <a:buNone/>
            </a:pPr>
            <a:r>
              <a:rPr lang="ru-RU" sz="1600" dirty="0" smtClean="0"/>
              <a:t>                       Зотова </a:t>
            </a:r>
            <a:r>
              <a:rPr lang="ru-RU" sz="1600" dirty="0"/>
              <a:t>Анастасия Николаевна,</a:t>
            </a:r>
          </a:p>
          <a:p>
            <a:pPr>
              <a:buNone/>
            </a:pPr>
            <a:r>
              <a:rPr lang="ru-RU" sz="1600" dirty="0"/>
              <a:t>   </a:t>
            </a:r>
            <a:r>
              <a:rPr lang="ru-RU" sz="1600" dirty="0" smtClean="0"/>
              <a:t>                   </a:t>
            </a:r>
            <a:r>
              <a:rPr lang="ru-RU" sz="1600" dirty="0"/>
              <a:t>Чупрова Екатерина Геннадьевна окончили </a:t>
            </a:r>
            <a:r>
              <a:rPr lang="ru-RU" sz="1600" dirty="0" smtClean="0"/>
              <a:t>среднюю   </a:t>
            </a:r>
            <a:r>
              <a:rPr lang="ru-RU" sz="1600" dirty="0"/>
              <a:t>школу  </a:t>
            </a:r>
            <a:r>
              <a:rPr lang="ru-RU" sz="1600" i="1" dirty="0"/>
              <a:t>с  аттестатами с </a:t>
            </a:r>
            <a:r>
              <a:rPr lang="ru-RU" sz="1600" i="1" dirty="0" smtClean="0"/>
              <a:t>отличием  и награждены золотой медалью</a:t>
            </a:r>
            <a:r>
              <a:rPr lang="ru-RU" sz="1600" dirty="0" smtClean="0"/>
              <a:t>,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    </a:t>
            </a:r>
            <a:r>
              <a:rPr lang="ru-RU" sz="1600" dirty="0" smtClean="0"/>
              <a:t>                  Жданова </a:t>
            </a:r>
            <a:r>
              <a:rPr lang="ru-RU" sz="1600" dirty="0"/>
              <a:t>Виктория Викторовна </a:t>
            </a:r>
            <a:r>
              <a:rPr lang="ru-RU" sz="1600" dirty="0" smtClean="0"/>
              <a:t>, 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Маркова Мария Ивановна,  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Чупрова Анна Степановна окончили  среднюю школу с  </a:t>
            </a:r>
            <a:r>
              <a:rPr lang="ru-RU" sz="1600" i="1" dirty="0" smtClean="0"/>
              <a:t>серебряной</a:t>
            </a:r>
            <a:r>
              <a:rPr lang="ru-RU" sz="1600" dirty="0" smtClean="0"/>
              <a:t> </a:t>
            </a:r>
            <a:r>
              <a:rPr lang="ru-RU" sz="1600" i="1" dirty="0" smtClean="0"/>
              <a:t>медалью</a:t>
            </a:r>
            <a:r>
              <a:rPr lang="ru-RU" sz="1600" dirty="0" smtClean="0"/>
              <a:t>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628</TotalTime>
  <Words>1468</Words>
  <Application>Microsoft Office PowerPoint</Application>
  <PresentationFormat>Экран (4:3)</PresentationFormat>
  <Paragraphs>176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Публичная презентация результатов педагогической деятельности  и инновационной работы  Чупровой Надежды Тимофеевны</vt:lpstr>
      <vt:lpstr>Чупрова Надежда Тимофеевна</vt:lpstr>
      <vt:lpstr>Чупрова Надежда Тимофеевна</vt:lpstr>
      <vt:lpstr>Обеспечение непрерывности собственного профессионального образования</vt:lpstr>
      <vt:lpstr>Мои достижения</vt:lpstr>
      <vt:lpstr>Презентация PowerPoint</vt:lpstr>
      <vt:lpstr>Достижения моих учащихся за последние четыре года</vt:lpstr>
      <vt:lpstr>Победители и призёры Всероссийской предметной олимпиады за последние пять лет</vt:lpstr>
      <vt:lpstr>Сведения о медалистах и отличниках</vt:lpstr>
      <vt:lpstr>Результаты государственной итоговой аттестации по математике</vt:lpstr>
      <vt:lpstr>Результативность педагогической деятельности</vt:lpstr>
      <vt:lpstr>Результаты государственной итоговой аттестации по математике в формате ЕГЭ </vt:lpstr>
      <vt:lpstr>Выпускники</vt:lpstr>
      <vt:lpstr>Систематическая работа по распространению собственного педагогического опыта</vt:lpstr>
      <vt:lpstr>Внеурочная деятельность по предмету</vt:lpstr>
      <vt:lpstr>  </vt:lpstr>
      <vt:lpstr>Лауреат Малой Нобелевской Премии 2012 в номинации «За достижения в изучении точных наук».</vt:lpstr>
      <vt:lpstr>Выпуск - 2013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Чупрова Надежда Тимофеевна</dc:title>
  <cp:lastModifiedBy>Paradise</cp:lastModifiedBy>
  <cp:revision>150</cp:revision>
  <dcterms:modified xsi:type="dcterms:W3CDTF">2015-06-07T12:37:59Z</dcterms:modified>
</cp:coreProperties>
</file>