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8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50" r:id="rId3"/>
    <p:sldMasterId id="2147483762" r:id="rId4"/>
    <p:sldMasterId id="2147483774" r:id="rId5"/>
    <p:sldMasterId id="2147483811" r:id="rId6"/>
    <p:sldMasterId id="2147483824" r:id="rId7"/>
    <p:sldMasterId id="2147483837" r:id="rId8"/>
    <p:sldMasterId id="2147483850" r:id="rId9"/>
    <p:sldMasterId id="2147483863" r:id="rId10"/>
    <p:sldMasterId id="2147483899" r:id="rId11"/>
    <p:sldMasterId id="2147483912" r:id="rId12"/>
    <p:sldMasterId id="2147483925" r:id="rId13"/>
    <p:sldMasterId id="2147483937" r:id="rId14"/>
    <p:sldMasterId id="2147483951" r:id="rId15"/>
    <p:sldMasterId id="2147483965" r:id="rId16"/>
    <p:sldMasterId id="2147483993" r:id="rId17"/>
    <p:sldMasterId id="2147484048" r:id="rId18"/>
    <p:sldMasterId id="2147484060" r:id="rId19"/>
    <p:sldMasterId id="2147484074" r:id="rId20"/>
  </p:sldMasterIdLst>
  <p:notesMasterIdLst>
    <p:notesMasterId r:id="rId70"/>
  </p:notesMasterIdLst>
  <p:sldIdLst>
    <p:sldId id="490" r:id="rId21"/>
    <p:sldId id="488" r:id="rId22"/>
    <p:sldId id="492" r:id="rId23"/>
    <p:sldId id="493" r:id="rId24"/>
    <p:sldId id="494" r:id="rId25"/>
    <p:sldId id="496" r:id="rId26"/>
    <p:sldId id="497" r:id="rId27"/>
    <p:sldId id="498" r:id="rId28"/>
    <p:sldId id="499" r:id="rId29"/>
    <p:sldId id="500" r:id="rId30"/>
    <p:sldId id="489" r:id="rId31"/>
    <p:sldId id="451" r:id="rId32"/>
    <p:sldId id="518" r:id="rId33"/>
    <p:sldId id="519" r:id="rId34"/>
    <p:sldId id="520" r:id="rId35"/>
    <p:sldId id="508" r:id="rId36"/>
    <p:sldId id="513" r:id="rId37"/>
    <p:sldId id="514" r:id="rId38"/>
    <p:sldId id="515" r:id="rId39"/>
    <p:sldId id="516" r:id="rId40"/>
    <p:sldId id="475" r:id="rId41"/>
    <p:sldId id="476" r:id="rId42"/>
    <p:sldId id="477" r:id="rId43"/>
    <p:sldId id="478" r:id="rId44"/>
    <p:sldId id="454" r:id="rId45"/>
    <p:sldId id="521" r:id="rId46"/>
    <p:sldId id="522" r:id="rId47"/>
    <p:sldId id="523" r:id="rId48"/>
    <p:sldId id="468" r:id="rId49"/>
    <p:sldId id="524" r:id="rId50"/>
    <p:sldId id="469" r:id="rId51"/>
    <p:sldId id="464" r:id="rId52"/>
    <p:sldId id="525" r:id="rId53"/>
    <p:sldId id="315" r:id="rId54"/>
    <p:sldId id="465" r:id="rId55"/>
    <p:sldId id="262" r:id="rId56"/>
    <p:sldId id="346" r:id="rId57"/>
    <p:sldId id="349" r:id="rId58"/>
    <p:sldId id="316" r:id="rId59"/>
    <p:sldId id="510" r:id="rId60"/>
    <p:sldId id="511" r:id="rId61"/>
    <p:sldId id="512" r:id="rId62"/>
    <p:sldId id="467" r:id="rId63"/>
    <p:sldId id="517" r:id="rId64"/>
    <p:sldId id="486" r:id="rId65"/>
    <p:sldId id="419" r:id="rId66"/>
    <p:sldId id="487" r:id="rId67"/>
    <p:sldId id="505" r:id="rId68"/>
    <p:sldId id="526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66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1C910-5B9B-4A91-AB05-956922FB046E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2821D-9441-4AAA-BA11-F93B3788D3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29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  <a:buFontTx/>
              <a:buAutoNum type="arabicPeriod"/>
            </a:pPr>
            <a:endParaRPr lang="ru-RU" altLang="ru-RU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И.И.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94C38-7BEA-4DBB-A92C-378F85CF5D3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  <a:buFontTx/>
              <a:buAutoNum type="arabicPeriod"/>
            </a:pPr>
            <a:endParaRPr lang="ru-RU" altLang="ru-RU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  <a:buFontTx/>
              <a:buAutoNum type="arabicPeriod"/>
            </a:pPr>
            <a:endParaRPr lang="ru-RU" altLang="ru-RU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F8187-4DCA-4EC3-B17B-5777F993EDC6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И.И.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E0FD82-C58B-41A7-88F3-62E62B569FB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B35102-1A04-434E-B750-7AB82B4E40C6}" type="slidenum">
              <a:rPr lang="ru-RU" altLang="ru-RU">
                <a:solidFill>
                  <a:prstClr val="black"/>
                </a:solidFill>
              </a:rPr>
              <a:pPr/>
              <a:t>40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C2BCD8-2622-4B58-ACD1-065DCC802785}" type="slidenum">
              <a:rPr lang="ru-RU" altLang="ru-RU">
                <a:solidFill>
                  <a:prstClr val="black"/>
                </a:solidFill>
              </a:rPr>
              <a:pPr/>
              <a:t>41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3A4C36-5FAB-462B-8D97-9E40FB65532D}" type="slidenum">
              <a:rPr lang="ru-RU" altLang="ru-RU">
                <a:solidFill>
                  <a:prstClr val="black"/>
                </a:solidFill>
              </a:rPr>
              <a:pPr/>
              <a:t>42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A798-F86D-478D-9B4B-BF2DA8F475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2194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8B8B-C318-4363-95ED-A774F34886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069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C7DF-85DD-4E65-99C9-AFF1DF2E9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1549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0B7B-9CFD-4FE1-BA11-D95DAE739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773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9EFCD-CF9A-407A-B615-3A09626AC3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87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3BFA5-D5E4-4A07-88DB-F50131D0C3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507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D1FD-3649-400F-9853-7CD19D166B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911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B799-E87E-4346-9C88-EE76BEE98E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71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8737-0332-48BE-8524-F3FA250D55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7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4F82-14CB-477C-949E-1613CBB66C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1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DE60-2A1F-48AF-AFE5-316E15BA5D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553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AFD9-A055-48A5-93B4-80FC553061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561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E845-12C2-4150-9F09-5F095C5A66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94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E1ED-3997-488C-91BD-E99D2E16F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448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FCD2-6FDD-45E7-9525-12EB658C73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94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BC5E-A45F-4F87-BCCC-0F524D7BC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2390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A048-E557-4288-8780-F399DDEC2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0615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55AE-640C-43B9-B7B8-EF6B9C86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5098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FB04-7D13-44CB-B241-2AC55C7DC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844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95DD-1FDE-4D8D-B048-A52821459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92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3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0539-7DC6-4A4B-AD8F-8F7BF472E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9166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B783-E3D9-45AC-8E60-3BE0E15FF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9695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5A89-E2B5-48FE-8634-411F473D8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5006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A3E0-0DCF-4138-8476-8EE78F355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5874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0BED-B0E3-4A5C-8F3A-B73815AF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3477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C6D8D-9549-4FAB-80C0-65760BBD9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4621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EDF3-2C8F-4B1D-A69F-86609BB2F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9181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5A40F9-39EF-4C21-8DDD-1222B2D5A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9840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9AB56A-122C-49F1-8F89-3D9C6F75D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6243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52AE1C-6357-41F6-8CA3-7709AB45E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308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662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C5BF37-BF71-4CE7-851D-C6F7BC082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9564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43B6FC2-6B06-43DE-8038-96E8063F1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7467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2D7B1F-10AC-4487-92A8-7AC4DD640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6260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CE2947-722D-472D-B1A1-AA96BE6A4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0973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2B9312-92A9-47CB-9DC9-4E41DA94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0927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D9E041-170A-4B4C-A3BD-EBC5DB10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7582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9FF498-12B8-4886-B09E-A33F2B30E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1534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97AAF1-FA69-40A2-8C2E-0BCF35DF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6222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D33773-B83A-40E6-8363-2C6FD085B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5392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3085-3B85-4023-9F5B-94BB9055E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7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430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54DE-E5B4-4DE6-ABF8-C8FE2814A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052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8CA1-1266-4751-BB2A-32E036E2B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913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BCAB-CD97-49CF-A957-14EE625D3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90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6109-CD56-4153-82A0-925BFA85F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155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81D9-0507-49C5-868F-30C84433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66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3A02-6E72-42D2-9240-878F2D0FA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216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B5FE-E776-4530-B71A-AEC5CA6C7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92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9CFA-EE95-40F5-9DB1-D37F12ACD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427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9365-8A9C-4D93-8709-0E4585C0A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339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D9D5-4957-4A5B-B80A-3EB281288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2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895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D7AF-A261-48F4-A676-323337C768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0817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D622-477F-49AA-B3CA-1752729CC8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0734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F8C-F015-46A0-BD51-0FE76018CD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2287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8947-607C-4275-BE01-8C15D9070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2193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565-A486-46D1-90CD-B2ADEEDF7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8078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26B3-9891-4B81-AD83-3F77BC9C24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126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4BD5-0F13-48A6-B470-82631EA01E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9037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F179-A5E9-49EB-A119-6660BCD567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7236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B332-D8C2-40C2-8D3F-DE722209AC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3024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E0B1-7950-4625-84E2-14D6D30C24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830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95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C8C2-B6DD-4865-B575-19DD390069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9803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3A6E-88E6-4629-B9AC-7CA1C2CA0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050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2D89-78DF-4E90-80B1-F4993C4A3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985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D7AF-A261-48F4-A676-323337C768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877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D622-477F-49AA-B3CA-1752729CC8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2257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F8C-F015-46A0-BD51-0FE76018CD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7352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8947-607C-4275-BE01-8C15D9070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898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565-A486-46D1-90CD-B2ADEEDF7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3679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26B3-9891-4B81-AD83-3F77BC9C24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912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4BD5-0F13-48A6-B470-82631EA01E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584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98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F179-A5E9-49EB-A119-6660BCD567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643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B332-D8C2-40C2-8D3F-DE722209AC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4866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E0B1-7950-4625-84E2-14D6D30C24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826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C8C2-B6DD-4865-B575-19DD390069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8183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3A6E-88E6-4629-B9AC-7CA1C2CA0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15895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2D89-78DF-4E90-80B1-F4993C4A3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90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D7AF-A261-48F4-A676-323337C768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322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D622-477F-49AA-B3CA-1752729CC8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05083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F8C-F015-46A0-BD51-0FE76018CD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1273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8947-607C-4275-BE01-8C15D9070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98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16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0565-A486-46D1-90CD-B2ADEEDF7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1355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26B3-9891-4B81-AD83-3F77BC9C24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6328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4BD5-0F13-48A6-B470-82631EA01E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2450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F179-A5E9-49EB-A119-6660BCD567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438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B332-D8C2-40C2-8D3F-DE722209AC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644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E0B1-7950-4625-84E2-14D6D30C24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083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C8C2-B6DD-4865-B575-19DD390069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5053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3A6E-88E6-4629-B9AC-7CA1C2CA0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945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2D89-78DF-4E90-80B1-F4993C4A3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01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1EC8BF25-2764-431C-BAA7-EA90B547E23D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01EFB18C-ACE4-4727-88C4-9359A3886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9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293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E304549F-AE60-4376-991B-5F4463880196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DB63F34A-7AF8-4089-AF07-A59FBFC9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872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B32C316A-8EC4-4EC3-BCF5-92D86E91D225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19C8B544-E6E3-4D6E-9B58-74DA5FCF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63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571C73B4-1B01-4F1E-A548-78FE6E6E792E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E78DB234-E3B2-44FA-8386-4D950DCF8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534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E90D7195-8DE2-402E-8411-B719144ADF4D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8E0C1DB7-3250-4230-8411-ECC5A6112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300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5E97E90A-031D-40CA-84A3-A68DB4295B47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CD731C0B-424D-470A-87B8-61CC7B2D8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70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EE8338D7-69AE-469D-B8F1-AAFA47207A62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9007BCFA-6407-463B-A2C1-7645E0B6F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040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6BDB7A92-EB6F-4640-9762-7BD8A5C0AFA3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BDC40CE7-06B3-4CB5-9144-AED025027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973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666F5367-B921-43B7-B646-815445EC4E7B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98758DE2-70FA-48D6-AD10-82003EAFF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931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DA37C361-66A9-49AC-AE26-41D01AF4ADD0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E47E715C-18CE-489E-BCDF-F803EE3A3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941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F466A0C6-9348-4D07-944C-0F8B1744541E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59F40FB3-1CBF-4B45-9ADA-D19CE7EC2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3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99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FC2E-46B8-47ED-BB47-6C882F610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182476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27BC-8DEC-4332-A85F-ECC0E5CD56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0174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1D4C-5772-40DC-9CC4-84F3CF0B69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1630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E599-5CF2-4509-AC2B-7D5E15E9CB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1012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7133-148E-44B8-AD44-C7F219F297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6799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3EC4-34E4-4FDF-8ADE-57836F700B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44128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82E4-D826-404E-9B68-3733806AA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3382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8E17-1B6E-42F2-9FB9-082A59A82E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31407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1221-4A2E-492A-BFEE-076D2F7560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615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3E29-D3E5-45C4-B79E-0BAAD8C49F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205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025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43ED-F145-47A8-939E-A14FCAEBDB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448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93D4-1A05-4B07-B57F-A3182FE39B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81444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0268-E7B9-475C-B94C-70E755C151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A8A6-008D-4CFE-A22B-C442871573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730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EA95-12E0-44D8-982A-0A3BE6DAE7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F35F-8A45-4D65-A097-B75FA2F514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932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17A7-C43B-42CB-A46B-F26AFFFC1E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2DD8-F12C-485C-8EA9-0A9F4B38E4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56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2B2D-5DBC-45CE-AA33-4908BD35B4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F522-0A49-4ED5-A300-F48708107D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43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CECC-49AD-4E27-B1DA-6D230997AF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6379-D1EC-46D3-9714-EE51A5124D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609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D594-629E-40B6-9DAE-26E435FA10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24A7-8B88-45BF-A656-12BBCE4552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072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E685-CAE9-4FC9-AB03-FFE099CBC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2249-79CE-4112-99E6-A9D9E24E85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459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C68C-019C-4931-BC19-ED38977317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70CF-D78A-4FB0-9CD4-5AC8FBEE12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7582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635C-27C3-4A91-91B0-0A9203A3A6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769C-BF2B-494C-930B-56E3BFB010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115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4DBC-B531-4F10-8A85-8235780F03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97B3-6E53-419E-B5EC-121B996325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993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CB88-DE49-48B8-B340-57B0B28F7F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5C9C-0A5C-4447-A35F-885C31772C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98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550940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6E03BD43-A794-4B26-922A-B296821B58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58169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846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8544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554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986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4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66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610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4789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89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3074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302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63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14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33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4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67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9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8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65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67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9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57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89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59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0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39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1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93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3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87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73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2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39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2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0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6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92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66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38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86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7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B1C9-AF2A-4964-ABE9-5DEA332709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727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110E-E0B8-4111-9FCB-4E7DDABBA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2864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0215-F568-46E1-A6EB-486AB64835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5492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E616-1403-4873-9B8E-A4EE52B5B3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800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14BE-75A6-416B-8C80-3F28BA649C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497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4B83A-EC6F-4BE8-9FB5-A93563070A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792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6A3A-1EB3-4F3F-A371-8E56E20AB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4601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8DC1-0DAB-403B-8280-207220385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932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A798-F86D-478D-9B4B-BF2DA8F475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5217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8B8B-C318-4363-95ED-A774F34886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0194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C7DF-85DD-4E65-99C9-AFF1DF2E9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39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0B7B-9CFD-4FE1-BA11-D95DAE739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7196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B1C9-AF2A-4964-ABE9-5DEA332709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943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110E-E0B8-4111-9FCB-4E7DDABBA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682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0215-F568-46E1-A6EB-486AB64835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5802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E616-1403-4873-9B8E-A4EE52B5B3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4400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14BE-75A6-416B-8C80-3F28BA649C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072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4B83A-EC6F-4BE8-9FB5-A93563070A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6927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6A3A-1EB3-4F3F-A371-8E56E20AB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5602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8DC1-0DAB-403B-8280-207220385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582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A798-F86D-478D-9B4B-BF2DA8F475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4093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8B8B-C318-4363-95ED-A774F34886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919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C7DF-85DD-4E65-99C9-AFF1DF2E9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7135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0B7B-9CFD-4FE1-BA11-D95DAE739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295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B1C9-AF2A-4964-ABE9-5DEA332709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1050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110E-E0B8-4111-9FCB-4E7DDABBA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4442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0215-F568-46E1-A6EB-486AB64835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574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E616-1403-4873-9B8E-A4EE52B5B3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244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14BE-75A6-416B-8C80-3F28BA649C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9424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4B83A-EC6F-4BE8-9FB5-A93563070A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6907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6A3A-1EB3-4F3F-A371-8E56E20AB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100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8DC1-0DAB-403B-8280-207220385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4263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A798-F86D-478D-9B4B-BF2DA8F475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07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8B8B-C318-4363-95ED-A774F34886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07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C7DF-85DD-4E65-99C9-AFF1DF2E9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776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0B7B-9CFD-4FE1-BA11-D95DAE739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175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B1C9-AF2A-4964-ABE9-5DEA332709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1835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110E-E0B8-4111-9FCB-4E7DDABBA5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862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0215-F568-46E1-A6EB-486AB64835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2573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E616-1403-4873-9B8E-A4EE52B5B3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868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14BE-75A6-416B-8C80-3F28BA649C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575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4B83A-EC6F-4BE8-9FB5-A93563070A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7324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6A3A-1EB3-4F3F-A371-8E56E20ABB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5962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8DC1-0DAB-403B-8280-207220385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87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07732-53FB-4149-BCC9-152D057B1D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3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9C011-51F0-4A4F-BA60-96F7B2C31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1190E-12E7-40A6-A144-7D56BA4FB0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6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DF2E5-133C-453E-8437-671DA8D701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5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95F4F-562B-4694-857D-85AC4FA210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9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95F4F-562B-4694-857D-85AC4FA210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6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95F4F-562B-4694-857D-85AC4FA2108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8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B3709-611D-4E27-94A3-D5D443A6D8E8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78492-96A8-420C-B6D5-51FB0A83C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5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C5548-193F-418A-9645-BF53CDA31BB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4A579-0F83-4DB1-87C3-7248B519DA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FE8662-7867-4708-B102-52AB3FF0FE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8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2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9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354DB-BCB7-4D1E-B4A1-27294E6B9CC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354DB-BCB7-4D1E-B4A1-27294E6B9CC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7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354DB-BCB7-4D1E-B4A1-27294E6B9CC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354DB-BCB7-4D1E-B4A1-27294E6B9CC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1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julia.ru/data/cache/2010/05/11/413073_3826-800x600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1.xml"/><Relationship Id="rId5" Type="http://schemas.openxmlformats.org/officeDocument/2006/relationships/image" Target="../media/image16.jpeg"/><Relationship Id="rId4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861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59606" y="1680739"/>
            <a:ext cx="7775575" cy="2913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rIns="180000"/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altLang="ru-RU" sz="1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5AB4"/>
                </a:solidFill>
                <a:latin typeface="Times New Roman" pitchFamily="18" charset="0"/>
                <a:cs typeface="Times New Roman" pitchFamily="18" charset="0"/>
              </a:rPr>
              <a:t>«…Если мы будем учить сегодня  так, как учили вчера, мы украдём у детей завтра»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3600" b="1" dirty="0" smtClean="0">
              <a:solidFill>
                <a:srgbClr val="005AB4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5AB4"/>
                </a:solidFill>
                <a:latin typeface="Times New Roman" pitchFamily="18" charset="0"/>
                <a:cs typeface="Times New Roman" pitchFamily="18" charset="0"/>
              </a:rPr>
              <a:t>                                  Джон </a:t>
            </a:r>
            <a:r>
              <a:rPr lang="ru-RU" altLang="ru-RU" sz="3600" b="1" dirty="0" err="1" smtClean="0">
                <a:solidFill>
                  <a:srgbClr val="005AB4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endParaRPr lang="ru-RU" altLang="ru-RU" sz="3600" b="1" dirty="0" smtClean="0">
              <a:solidFill>
                <a:srgbClr val="005AB4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endParaRPr lang="ru-RU" altLang="ru-RU" sz="2800" b="1" dirty="0" smtClean="0">
              <a:solidFill>
                <a:srgbClr val="005AB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4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102405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06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403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773238"/>
            <a:ext cx="7548562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98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9637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38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7388" y="1770063"/>
            <a:ext cx="7775575" cy="46815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rIns="180000"/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altLang="ru-RU" sz="16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800" b="1" smtClean="0">
                <a:solidFill>
                  <a:srgbClr val="005AB4"/>
                </a:solidFill>
                <a:latin typeface="Tahoma" pitchFamily="34" charset="0"/>
                <a:cs typeface="Tahoma" pitchFamily="34" charset="0"/>
              </a:rPr>
              <a:t>знания важнее природных ресурсов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endParaRPr lang="ru-RU" altLang="ru-RU" sz="2800" b="1" smtClean="0">
              <a:solidFill>
                <a:srgbClr val="005AB4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800" b="1" smtClean="0">
                <a:solidFill>
                  <a:srgbClr val="005AB4"/>
                </a:solidFill>
                <a:latin typeface="Tahoma" pitchFamily="34" charset="0"/>
                <a:cs typeface="Tahoma" pitchFamily="34" charset="0"/>
              </a:rPr>
              <a:t>навыки важнее знаний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endParaRPr lang="ru-RU" altLang="ru-RU" sz="2800" b="1" smtClean="0">
              <a:solidFill>
                <a:srgbClr val="005AB4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800" b="1" smtClean="0">
                <a:solidFill>
                  <a:srgbClr val="005AB4"/>
                </a:solidFill>
                <a:latin typeface="Tahoma" pitchFamily="34" charset="0"/>
                <a:cs typeface="Tahoma" pitchFamily="34" charset="0"/>
              </a:rPr>
              <a:t>умение обучаться важнее навыков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endParaRPr lang="ru-RU" altLang="ru-RU" sz="2800" b="1" smtClean="0">
              <a:solidFill>
                <a:srgbClr val="005AB4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800" b="1" smtClean="0">
                <a:solidFill>
                  <a:srgbClr val="005AB4"/>
                </a:solidFill>
                <a:latin typeface="Tahoma" pitchFamily="34" charset="0"/>
                <a:cs typeface="Tahoma" pitchFamily="34" charset="0"/>
              </a:rPr>
              <a:t>умение творчески перерабатывать знания важнее умения обучаться</a:t>
            </a:r>
          </a:p>
          <a:p>
            <a:pPr marL="609600" indent="-60960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smtClean="0">
                <a:solidFill>
                  <a:srgbClr val="005AB4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8207375" cy="13731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D20000"/>
                </a:solidFill>
                <a:latin typeface="Tahoma" pitchFamily="34" charset="0"/>
                <a:cs typeface="Tahoma" pitchFamily="34" charset="0"/>
              </a:rPr>
              <a:t>Нам и нашим детям предстоит жить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D20000"/>
                </a:solidFill>
                <a:latin typeface="Tahoma" pitchFamily="34" charset="0"/>
                <a:cs typeface="Tahoma" pitchFamily="34" charset="0"/>
              </a:rPr>
              <a:t>в динамичном информационном мире,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D20000"/>
                </a:solidFill>
                <a:latin typeface="Tahoma" pitchFamily="34" charset="0"/>
                <a:cs typeface="Tahoma" pitchFamily="34" charset="0"/>
              </a:rPr>
              <a:t>в котором:</a:t>
            </a:r>
          </a:p>
        </p:txBody>
      </p:sp>
    </p:spTree>
    <p:extLst>
      <p:ext uri="{BB962C8B-B14F-4D97-AF65-F5344CB8AC3E}">
        <p14:creationId xmlns:p14="http://schemas.microsoft.com/office/powerpoint/2010/main" val="1212438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Содержимое 3" descr="http://ciot-anapa.ru/images/stories/for_parents/uud-shem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0"/>
            <a:ext cx="8640959" cy="6669360"/>
          </a:xfrm>
        </p:spPr>
      </p:pic>
    </p:spTree>
    <p:extLst>
      <p:ext uri="{BB962C8B-B14F-4D97-AF65-F5344CB8AC3E}">
        <p14:creationId xmlns:p14="http://schemas.microsoft.com/office/powerpoint/2010/main" val="26992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861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39802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выверять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21549"/>
            <a:ext cx="4020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координировать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1916832"/>
            <a:ext cx="42484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упорядочивать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23728" y="2777709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исправл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ять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7910" y="3573016"/>
            <a:ext cx="2961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отлаживать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90310" y="5013176"/>
            <a:ext cx="4427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РЕГУЛИРОВАТЬ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852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861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61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55776" y="476672"/>
            <a:ext cx="4427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РЕГУЛИРОВАТЬ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84558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подчинять определенному порядку, правилу, упорядочивать;</a:t>
            </a:r>
          </a:p>
          <a:p>
            <a:pPr lvl="0"/>
            <a:endParaRPr lang="ru-RU" sz="28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92663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делать что-нибудь для получения нужных показателей, достижения нужной степени чего-либо.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4725144"/>
            <a:ext cx="8202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устанавливать правильное, необходимое для работы взаимодействие частей механизма, прибора, аппарата и т.п.;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53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36012" y="404664"/>
            <a:ext cx="6408712" cy="908393"/>
            <a:chOff x="555" y="2823"/>
            <a:chExt cx="973" cy="973"/>
          </a:xfrm>
          <a:solidFill>
            <a:srgbClr val="FFFFFF"/>
          </a:solidFill>
        </p:grpSpPr>
        <p:sp>
          <p:nvSpPr>
            <p:cNvPr id="4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kern="0" dirty="0" smtClean="0">
                  <a:ln>
                    <a:solidFill>
                      <a:srgbClr val="002060"/>
                    </a:solidFill>
                  </a:ln>
                  <a:solidFill>
                    <a:srgbClr val="0070C0"/>
                  </a:solidFill>
                </a:rPr>
                <a:t>РЕГУЛЯТИВНЫЕ УУД</a:t>
              </a:r>
              <a:endParaRPr kumimoji="0" lang="ru-RU" sz="3600" b="0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41800" y="1269814"/>
            <a:ext cx="5410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целеполагание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планирование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прогнозирование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контроль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коррекция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оценка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волевая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саморегуляция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97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000250" y="571500"/>
            <a:ext cx="6657975" cy="10033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tabLst>
                <a:tab pos="148272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уметь </a:t>
            </a:r>
            <a:r>
              <a:rPr lang="ru-RU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выполнять УУД – </a:t>
            </a:r>
          </a:p>
          <a:p>
            <a:pPr indent="1524000" algn="ctr">
              <a:lnSpc>
                <a:spcPct val="130000"/>
              </a:lnSpc>
              <a:tabLst>
                <a:tab pos="1482725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знать </a:t>
            </a:r>
            <a:r>
              <a:rPr lang="ru-RU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как их выполнять!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09650" y="2035949"/>
            <a:ext cx="705643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Надпредметный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курс 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20000"/>
                </a:solidFill>
                <a:latin typeface="Arial" pitchFamily="34" charset="0"/>
                <a:cs typeface="Arial" pitchFamily="34" charset="0"/>
              </a:rPr>
              <a:t>«Мир деятельности»</a:t>
            </a:r>
            <a:endParaRPr lang="ru-RU" altLang="ru-RU" sz="36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1" name="Group 2"/>
          <p:cNvGrpSpPr>
            <a:grpSpLocks/>
          </p:cNvGrpSpPr>
          <p:nvPr/>
        </p:nvGrpSpPr>
        <p:grpSpPr bwMode="auto">
          <a:xfrm>
            <a:off x="0" y="-3175"/>
            <a:ext cx="9075738" cy="6861175"/>
            <a:chOff x="6" y="1"/>
            <a:chExt cx="5717" cy="4322"/>
          </a:xfrm>
        </p:grpSpPr>
        <p:sp>
          <p:nvSpPr>
            <p:cNvPr id="4506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30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506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30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4221163"/>
            <a:ext cx="20002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47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450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/>
        </p:nvGraphicFramePr>
        <p:xfrm>
          <a:off x="541338" y="1368425"/>
          <a:ext cx="7993062" cy="4957761"/>
        </p:xfrm>
        <a:graphic>
          <a:graphicData uri="http://schemas.openxmlformats.org/drawingml/2006/table">
            <a:tbl>
              <a:tblPr/>
              <a:tblGrid>
                <a:gridCol w="622526"/>
                <a:gridCol w="7370536"/>
              </a:tblGrid>
              <a:tr h="544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урока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1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Учиться… А что это значит? 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Учитель и ученик.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Затруднение – мой помощник в учении.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выяснить, что я не знаю?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Зачем ученику домашнее задание?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Пробное учебное действие.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могу, остановлюсь, чтобы подумать.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Причина затруднения.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проверить свою работу.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6597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4765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98" name="Rectangle 34"/>
          <p:cNvSpPr>
            <a:spLocks noChangeArrowheads="1"/>
          </p:cNvSpPr>
          <p:nvPr/>
        </p:nvSpPr>
        <p:spPr bwMode="auto">
          <a:xfrm>
            <a:off x="490538" y="400050"/>
            <a:ext cx="7092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20000"/>
                </a:solidFill>
                <a:latin typeface="Arial" charset="0"/>
              </a:rPr>
              <a:t>ОРГАНИЗАЦИОННО-РЕФЛЕКСИВНАЯ ЛИНИЯ</a:t>
            </a:r>
          </a:p>
        </p:txBody>
      </p:sp>
      <p:grpSp>
        <p:nvGrpSpPr>
          <p:cNvPr id="66599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6601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602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6600" name="TextBox 1"/>
          <p:cNvSpPr txBox="1">
            <a:spLocks noChangeArrowheads="1"/>
          </p:cNvSpPr>
          <p:nvPr/>
        </p:nvSpPr>
        <p:spPr bwMode="auto">
          <a:xfrm>
            <a:off x="512763" y="922338"/>
            <a:ext cx="23034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</a:rPr>
              <a:t>1 КЛАСС</a:t>
            </a:r>
          </a:p>
        </p:txBody>
      </p:sp>
    </p:spTree>
    <p:extLst>
      <p:ext uri="{BB962C8B-B14F-4D97-AF65-F5344CB8AC3E}">
        <p14:creationId xmlns:p14="http://schemas.microsoft.com/office/powerpoint/2010/main" val="49612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/>
        </p:nvGraphicFramePr>
        <p:xfrm>
          <a:off x="512763" y="1512888"/>
          <a:ext cx="7993062" cy="4856163"/>
        </p:xfrm>
        <a:graphic>
          <a:graphicData uri="http://schemas.openxmlformats.org/drawingml/2006/table">
            <a:tbl>
              <a:tblPr/>
              <a:tblGrid>
                <a:gridCol w="622526"/>
                <a:gridCol w="7370536"/>
              </a:tblGrid>
              <a:tr h="52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урока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9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Домашнее задание делаю сам.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8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Проверяю свою работу. Подробный образец.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 исправить свою ошибку.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9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Учусь называть своё затруднение.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построить новое знание?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Ставлю цель.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Ключи к новым знаниям.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4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Результат открытия нового знания. Эталон.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 знаю. Я умею.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30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выяснить, что я не умею.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7624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4765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25" name="Rectangle 34"/>
          <p:cNvSpPr>
            <a:spLocks noChangeArrowheads="1"/>
          </p:cNvSpPr>
          <p:nvPr/>
        </p:nvSpPr>
        <p:spPr bwMode="auto">
          <a:xfrm>
            <a:off x="490538" y="400050"/>
            <a:ext cx="7092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20000"/>
                </a:solidFill>
                <a:latin typeface="Arial" charset="0"/>
              </a:rPr>
              <a:t>ОРГАНИЗАЦИОННО-РЕФЛЕКСИВНАЯ ЛИНИЯ</a:t>
            </a:r>
          </a:p>
        </p:txBody>
      </p:sp>
      <p:grpSp>
        <p:nvGrpSpPr>
          <p:cNvPr id="67626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7628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629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7627" name="TextBox 1"/>
          <p:cNvSpPr txBox="1">
            <a:spLocks noChangeArrowheads="1"/>
          </p:cNvSpPr>
          <p:nvPr/>
        </p:nvSpPr>
        <p:spPr bwMode="auto">
          <a:xfrm>
            <a:off x="512763" y="922338"/>
            <a:ext cx="23034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</a:rPr>
              <a:t>2 КЛАСС</a:t>
            </a:r>
          </a:p>
        </p:txBody>
      </p:sp>
    </p:spTree>
    <p:extLst>
      <p:ext uri="{BB962C8B-B14F-4D97-AF65-F5344CB8AC3E}">
        <p14:creationId xmlns:p14="http://schemas.microsoft.com/office/powerpoint/2010/main" val="371152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/>
        </p:nvGraphicFramePr>
        <p:xfrm>
          <a:off x="541338" y="1368425"/>
          <a:ext cx="7993062" cy="3898899"/>
        </p:xfrm>
        <a:graphic>
          <a:graphicData uri="http://schemas.openxmlformats.org/drawingml/2006/table">
            <a:tbl>
              <a:tblPr/>
              <a:tblGrid>
                <a:gridCol w="622526"/>
                <a:gridCol w="7370536"/>
              </a:tblGrid>
              <a:tr h="544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урока</a:t>
                      </a: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1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 открытия. Нахожу место и причину затруднения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План.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9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Учусь </a:t>
                      </a: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составлять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9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Урок </a:t>
                      </a: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открытия. Учусь применять новое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знание.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9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Нахожу место и причину ошибки в самостоятельной работе.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9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250825" algn="l"/>
                        </a:tabLs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 научиться применять новое знание без ошибок.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1441" marR="9144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 самому оценить свою работу</a:t>
                      </a:r>
                    </a:p>
                  </a:txBody>
                  <a:tcPr marL="91441" marR="91441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8639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4765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40" name="Rectangle 34"/>
          <p:cNvSpPr>
            <a:spLocks noChangeArrowheads="1"/>
          </p:cNvSpPr>
          <p:nvPr/>
        </p:nvSpPr>
        <p:spPr bwMode="auto">
          <a:xfrm>
            <a:off x="490538" y="400050"/>
            <a:ext cx="7092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20000"/>
                </a:solidFill>
                <a:latin typeface="Arial" charset="0"/>
              </a:rPr>
              <a:t>ОРГАНИЗАЦИОННО-РЕФЛЕКСИВНАЯ ЛИНИЯ</a:t>
            </a:r>
          </a:p>
        </p:txBody>
      </p:sp>
      <p:grpSp>
        <p:nvGrpSpPr>
          <p:cNvPr id="68641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8643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8644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8642" name="TextBox 1"/>
          <p:cNvSpPr txBox="1">
            <a:spLocks noChangeArrowheads="1"/>
          </p:cNvSpPr>
          <p:nvPr/>
        </p:nvSpPr>
        <p:spPr bwMode="auto">
          <a:xfrm>
            <a:off x="512763" y="922338"/>
            <a:ext cx="23034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</a:rPr>
              <a:t>3 КЛАСС</a:t>
            </a:r>
          </a:p>
        </p:txBody>
      </p:sp>
    </p:spTree>
    <p:extLst>
      <p:ext uri="{BB962C8B-B14F-4D97-AF65-F5344CB8AC3E}">
        <p14:creationId xmlns:p14="http://schemas.microsoft.com/office/powerpoint/2010/main" val="199343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759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9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4213" y="908050"/>
            <a:ext cx="7775575" cy="4391025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lIns="180000" rIns="180000"/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altLang="ru-RU" sz="1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altLang="ru-RU" sz="2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В 2010 г. новой информации создано больше, чем за предыдущие  5000 лет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endParaRPr lang="ru-RU" altLang="ru-RU" sz="6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altLang="ru-RU" sz="2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Объем новой технической информации удваивается каждые  2 года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endParaRPr lang="ru-RU" altLang="ru-RU" sz="6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altLang="ru-RU" sz="2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За 4 года обучения  бакалавров их знания устареют дважды  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endParaRPr lang="ru-RU" altLang="ru-RU" sz="6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ru-RU" altLang="ru-RU" sz="2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10 наиболее востребованных профессий  в 2010  г.</a:t>
            </a:r>
            <a:r>
              <a:rPr lang="en-US" altLang="ru-RU" sz="2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не существовали  в 2004 году 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altLang="ru-RU" sz="6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DE2A00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ru-RU" altLang="ru-RU" sz="2800" b="1" dirty="0" smtClean="0">
                <a:solidFill>
                  <a:srgbClr val="DE2A00"/>
                </a:solidFill>
                <a:latin typeface="Tahoma" pitchFamily="34" charset="0"/>
                <a:cs typeface="Tahoma" pitchFamily="34" charset="0"/>
              </a:rPr>
              <a:t>МИР СТАЛ ДРУГИМ …</a:t>
            </a:r>
          </a:p>
        </p:txBody>
      </p:sp>
      <p:grpSp>
        <p:nvGrpSpPr>
          <p:cNvPr id="67588" name="Group 13"/>
          <p:cNvGrpSpPr>
            <a:grpSpLocks/>
          </p:cNvGrpSpPr>
          <p:nvPr/>
        </p:nvGrpSpPr>
        <p:grpSpPr bwMode="auto">
          <a:xfrm>
            <a:off x="6000750" y="4868863"/>
            <a:ext cx="1724025" cy="1298575"/>
            <a:chOff x="3780" y="3067"/>
            <a:chExt cx="1086" cy="818"/>
          </a:xfrm>
        </p:grpSpPr>
        <p:pic>
          <p:nvPicPr>
            <p:cNvPr id="67589" name="Picture 11" descr="Картинка 51 из 6400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3067"/>
              <a:ext cx="1086" cy="818"/>
            </a:xfrm>
            <a:prstGeom prst="rect">
              <a:avLst/>
            </a:prstGeom>
            <a:noFill/>
            <a:ln w="28575">
              <a:solidFill>
                <a:srgbClr val="33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90" name="Rectangle 12"/>
            <p:cNvSpPr>
              <a:spLocks noChangeArrowheads="1"/>
            </p:cNvSpPr>
            <p:nvPr/>
          </p:nvSpPr>
          <p:spPr bwMode="auto">
            <a:xfrm>
              <a:off x="4498" y="3794"/>
              <a:ext cx="358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07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64" name="Group 40"/>
          <p:cNvGraphicFramePr>
            <a:graphicFrameLocks noGrp="1"/>
          </p:cNvGraphicFramePr>
          <p:nvPr/>
        </p:nvGraphicFramePr>
        <p:xfrm>
          <a:off x="571500" y="1643063"/>
          <a:ext cx="7993063" cy="3027364"/>
        </p:xfrm>
        <a:graphic>
          <a:graphicData uri="http://schemas.openxmlformats.org/drawingml/2006/table">
            <a:tbl>
              <a:tblPr/>
              <a:tblGrid>
                <a:gridCol w="622526"/>
                <a:gridCol w="7370537"/>
              </a:tblGrid>
              <a:tr h="544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marL="91441" marR="91441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урока</a:t>
                      </a:r>
                    </a:p>
                  </a:txBody>
                  <a:tcPr marL="91441" marR="91441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12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 ученик: «Хочу. Знаю, как надо. Могу»</a:t>
                      </a:r>
                    </a:p>
                  </a:txBody>
                  <a:tcPr marL="91441" marR="91441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Алгоритм самопроверки и исправления ошибок.</a:t>
                      </a:r>
                    </a:p>
                  </a:txBody>
                  <a:tcPr marL="91441" marR="91441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Проекты и их реализация в учебной деятельности.</a:t>
                      </a:r>
                    </a:p>
                  </a:txBody>
                  <a:tcPr marL="91441" marR="91441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Новое знание – часть целого мира.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1441" marR="91441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Подведение итогов – важный шаг учебной деятельности</a:t>
                      </a:r>
                    </a:p>
                  </a:txBody>
                  <a:tcPr marL="91441" marR="91441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9657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47650"/>
            <a:ext cx="11191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8" name="Rectangle 34"/>
          <p:cNvSpPr>
            <a:spLocks noChangeArrowheads="1"/>
          </p:cNvSpPr>
          <p:nvPr/>
        </p:nvSpPr>
        <p:spPr bwMode="auto">
          <a:xfrm>
            <a:off x="490538" y="400050"/>
            <a:ext cx="7092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F20000"/>
                </a:solidFill>
                <a:latin typeface="Arial" charset="0"/>
              </a:rPr>
              <a:t>ОРГАНИЗАЦИОННО-РЕФЛЕКСИВНАЯ ЛИНИЯ</a:t>
            </a:r>
          </a:p>
        </p:txBody>
      </p:sp>
      <p:grpSp>
        <p:nvGrpSpPr>
          <p:cNvPr id="69659" name="Group 41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9661" name="Rectangle 42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9662" name="Rectangle 43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9660" name="TextBox 1"/>
          <p:cNvSpPr txBox="1">
            <a:spLocks noChangeArrowheads="1"/>
          </p:cNvSpPr>
          <p:nvPr/>
        </p:nvSpPr>
        <p:spPr bwMode="auto">
          <a:xfrm>
            <a:off x="571500" y="1071563"/>
            <a:ext cx="23034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300" b="1" smtClean="0">
                <a:solidFill>
                  <a:srgbClr val="C00000"/>
                </a:solidFill>
                <a:latin typeface="Times New Roman" pitchFamily="18" charset="0"/>
              </a:rPr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4092578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5750" y="287338"/>
            <a:ext cx="86074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УРОК  ОТКРЫТИЯ НОВОГО   ЗНАНИЯ   (ОНЗ):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28650" y="3516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1)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73100" y="4403725"/>
            <a:ext cx="549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2)</a:t>
            </a:r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868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89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397000" y="3516313"/>
            <a:ext cx="6705600" cy="708025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РАСШИРЕНИЕ ПОНЯТИЙНОЙ БАЗЫ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(ПРЕДМЕТНОЙ И НАДПРЕДМЕТНОЙ)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1395413" y="4403725"/>
            <a:ext cx="6705600" cy="708025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ФОРМИРОВАНИЕ УМЕНИЯ САМОСТОЯТЕЛЬНО СТРОИТЬ И ПРИМЕНЯТЬ НОВОЕ ЗНАНИЕ</a:t>
            </a:r>
          </a:p>
        </p:txBody>
      </p:sp>
      <p:pic>
        <p:nvPicPr>
          <p:cNvPr id="28680" name="Picture 3" descr="Peterson17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25525"/>
            <a:ext cx="20621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" descr="Peterson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17588"/>
            <a:ext cx="20653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3"/>
          <p:cNvSpPr txBox="1">
            <a:spLocks noChangeArrowheads="1"/>
          </p:cNvSpPr>
          <p:nvPr/>
        </p:nvSpPr>
        <p:spPr bwMode="auto">
          <a:xfrm>
            <a:off x="671513" y="29098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ОСНОВНЫЕ ЦЕЛИ:</a:t>
            </a:r>
            <a:endParaRPr lang="ru-RU" altLang="ru-RU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7000" y="3516313"/>
            <a:ext cx="6689725" cy="70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ПРЕДМЕТНАЯ ЦЕЛЬ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350" y="4403725"/>
            <a:ext cx="6721475" cy="70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НАДПРЕДМЕТНАЯ ЦЕЛЬ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286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5267325"/>
            <a:ext cx="1262062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860169" y="5775822"/>
            <a:ext cx="52931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1430"/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3970849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30425" y="287338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УРОК РЕФЛЕКСИИ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76300" y="306863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ОСНОВНЫЕ ЦЕЛИ:</a:t>
            </a:r>
            <a:endParaRPr lang="ru-RU" altLang="ru-RU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362075" y="3871913"/>
            <a:ext cx="6705600" cy="730250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ФОРМИРОВАНИЕ УМЕНИЯ ПРИМЕНЯТЬ ИЗУЧЕННЫЕ ПОНЯТИЯ, АЛГОРИТМЫ И Т.Д.;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62075" y="4797425"/>
            <a:ext cx="6858000" cy="1644650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ФОРМИРОВАНИЕ УМЕНИЯ УЧАЩИХСЯ ФИКСИРОВАТЬ СОБСТВЕННЫЕ ЗАТРУДНЕНИЯ В ДЕЯТЕЛЬНОСТИ, ВЫЯВЛЯТЬ ИХ ПРИЧИНУ, СТРОИТЬ И РЕАЛИЗОВЫВАТЬ ПРОЕКТ ВЫХОДА ИЗ ЗАТРУДНЕНИЙ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9588" y="3871913"/>
            <a:ext cx="609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5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1)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76250" y="4797425"/>
            <a:ext cx="549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5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2)</a:t>
            </a:r>
          </a:p>
        </p:txBody>
      </p:sp>
      <p:grpSp>
        <p:nvGrpSpPr>
          <p:cNvPr id="29704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970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710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363663" y="3871913"/>
            <a:ext cx="6856412" cy="73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ПРЕДМЕТНАЯ ЦЕЛЬ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63663" y="4797425"/>
            <a:ext cx="6856412" cy="164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НАДПРЕДМЕТНАЯ ЦЕЛЬ</a:t>
            </a: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297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979488"/>
            <a:ext cx="2482850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973138"/>
            <a:ext cx="248443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675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FF0000"/>
                </a:solidFill>
                <a:latin typeface="Arial" charset="0"/>
              </a:rPr>
              <a:t>УРОК ПОСТРОЕНИЯ СИСТЕМЫ ЗНАНИЙ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ОСНОВНЫЕ ЦЕЛИ:</a:t>
            </a:r>
            <a:endParaRPr lang="ru-RU" altLang="ru-RU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90675" y="4365625"/>
            <a:ext cx="6705600" cy="708025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ФОРМИРОВАНИЕ УМЕНИЯ СИСТЕМАТИЗИРОВАТЬ И ОБОБЩАТЬ ИЗУЧЕННОЕ СОДЕРЖАНИЕ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77900" y="3022600"/>
            <a:ext cx="609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5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1)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41388" y="4365625"/>
            <a:ext cx="549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5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2)</a:t>
            </a:r>
          </a:p>
        </p:txBody>
      </p:sp>
      <p:pic>
        <p:nvPicPr>
          <p:cNvPr id="30727" name="Picture 7" descr="NA014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08743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17650" y="3068638"/>
            <a:ext cx="6705600" cy="790575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0"/>
              </a:spcAft>
            </a:pPr>
            <a:endParaRPr lang="ru-RU" altLang="ru-RU" sz="4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СИСТЕМАТИЗАЦИЯ И ОБОБЩЕНИЕ УЧЕБНОГО МАТЕРИАЛА </a:t>
            </a:r>
            <a:endParaRPr lang="ru-RU" altLang="ru-RU" sz="4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9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0732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734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533525" y="3068638"/>
            <a:ext cx="67627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ПРЕДМЕТНАЯ ЦЕЛЬ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33525" y="4365625"/>
            <a:ext cx="6762750" cy="70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НАДПРЕДМЕТНАЯ ЦЕЛЬ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37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  <a:latin typeface="Arial" charset="0"/>
              </a:rPr>
              <a:t>УРОК РАЗВИВАЮЩЕГО КОНТРОЛЯ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ОСНОВНЫЕ ЦЕЛИ:</a:t>
            </a:r>
            <a:endParaRPr lang="ru-RU" altLang="ru-RU" sz="280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35150" y="4437063"/>
            <a:ext cx="6705600" cy="1035050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ФОРМИРОВАНИЕ УМЕНИЯ ОСУЩЕСТВЛЯТЬ КОНТРОЛЬНУЮ ФУНКЦИЮ И РЕФЛЕКСИЮ СОБСТВЕННОЙ ДЕТЕЛЬНОСТИ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95400" y="3022600"/>
            <a:ext cx="609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5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1)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79525" y="4495800"/>
            <a:ext cx="549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5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2)</a:t>
            </a:r>
          </a:p>
        </p:txBody>
      </p:sp>
      <p:pic>
        <p:nvPicPr>
          <p:cNvPr id="31751" name="Picture 7" descr="BS0206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PE01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1447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835150" y="3141663"/>
            <a:ext cx="6705600" cy="425450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КОНТРОЛЬ И САМОКОНТРОЛЬ УСВОЕНИЯ ЗУНов </a:t>
            </a:r>
          </a:p>
        </p:txBody>
      </p:sp>
      <p:grpSp>
        <p:nvGrpSpPr>
          <p:cNvPr id="31754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175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758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759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smtClean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828800" y="3076575"/>
            <a:ext cx="6713538" cy="70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ПРЕДМЕТНАЯ ЦЕЛЬ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0388" y="4437063"/>
            <a:ext cx="6745287" cy="1125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FFFF"/>
                </a:solidFill>
              </a:rPr>
              <a:t>НАДПРЕДМЕТНАЯ ЦЕЛЬ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8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8092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4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1622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ЦЕЛЕПОЛАГАНИЕ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1683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постановка учебной задачи: соотнесение того, что уже известно и усвоено, и того, что ещё неизвестно</a:t>
            </a:r>
          </a:p>
        </p:txBody>
      </p:sp>
    </p:spTree>
    <p:extLst>
      <p:ext uri="{BB962C8B-B14F-4D97-AF65-F5344CB8AC3E}">
        <p14:creationId xmlns:p14="http://schemas.microsoft.com/office/powerpoint/2010/main" val="335103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kumimoji="0" 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целеполагания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84445" y="1265858"/>
            <a:ext cx="8928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      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Тема-вопрос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Подводящий диалог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Работа над понятием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Собери слово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Ситуация «яркого пятна»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Группировка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Исключение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Проблема предыдущего урока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Проблемная ситуация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03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136037" y="332656"/>
            <a:ext cx="6923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Times New Roman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Times New Roman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Times New Roman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Times New Roman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Проблемная ситуация</a:t>
            </a:r>
            <a:endParaRPr kumimoji="0" lang="ru-RU" sz="4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28254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проблемная ситуация с «УДИВЛЕНИЕМ»: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97949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противоречие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 житейским представлением и научным фактом;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86104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противоречие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 двумя или более положениями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38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«Имя собственное. Слова, которые произносятся одинаково, а пишутся по-разному»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Гриши мячик.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Серёжи новая книга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         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Катюши Шарик.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372200" y="3717032"/>
            <a:ext cx="2520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6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484313"/>
            <a:ext cx="827881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7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93190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1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188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3644900"/>
            <a:ext cx="38147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21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ПРОБЛЕМНАЯ СИТУАЦИЯ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ЗАТРУДНЕНИЕМ:</a:t>
            </a:r>
          </a:p>
          <a:p>
            <a:pPr lvl="0" algn="just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-противоречие между необходимостью и невозможностью выполнить задание учителя;</a:t>
            </a:r>
          </a:p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практическое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не похожее на все предыдущие</a:t>
            </a:r>
          </a:p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практическое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 похожее на предыдущее, но не выполненное с точки зрения учителя, который приводит неоспоримое доказательство тому;</a:t>
            </a:r>
          </a:p>
          <a:p>
            <a:pPr lvl="0" algn="just">
              <a:spcBef>
                <a:spcPct val="20000"/>
              </a:spcBef>
            </a:pP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невыполнимое задание;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22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766"/>
            <a:ext cx="8229600" cy="1224136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«Работа с бумагой и картоном»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i="1" dirty="0"/>
          </a:p>
        </p:txBody>
      </p:sp>
      <p:pic>
        <p:nvPicPr>
          <p:cNvPr id="4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398961" y="4239754"/>
            <a:ext cx="2520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59" y="1624443"/>
            <a:ext cx="7920880" cy="1727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19634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95736" y="2008487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43946" y="227557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6016" y="2465687"/>
            <a:ext cx="144016" cy="160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ирог 10"/>
          <p:cNvSpPr/>
          <p:nvPr/>
        </p:nvSpPr>
        <p:spPr>
          <a:xfrm rot="18727435">
            <a:off x="5552651" y="1963454"/>
            <a:ext cx="914400" cy="9144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12681" y="2291471"/>
            <a:ext cx="1239317" cy="4254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5616" y="37170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659" y="37170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946" y="37170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8747" y="37396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3672" y="37239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0732" y="37780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92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127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45269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Планирование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809" y="1492297"/>
            <a:ext cx="8856984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плана и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последовательности </a:t>
            </a:r>
            <a:r>
              <a:rPr lang="ru-RU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(определение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последовательности промежуточных целей с учётом конечного результата) </a:t>
            </a:r>
          </a:p>
        </p:txBody>
      </p:sp>
    </p:spTree>
    <p:extLst>
      <p:ext uri="{BB962C8B-B14F-4D97-AF65-F5344CB8AC3E}">
        <p14:creationId xmlns:p14="http://schemas.microsoft.com/office/powerpoint/2010/main" val="313479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Найдём знакомые элементы.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 Сконструируем букву.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 Объясним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последовательность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написания.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876256" y="5013176"/>
            <a:ext cx="155111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2201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ru-RU" sz="6000" b="1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60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2656"/>
            <a:ext cx="8229600" cy="15841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Контроль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сличение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 заданным эталоном </a:t>
            </a:r>
          </a:p>
          <a:p>
            <a:pPr algn="ctr">
              <a:lnSpc>
                <a:spcPct val="80000"/>
              </a:lnSpc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а) способа действия </a:t>
            </a:r>
          </a:p>
          <a:p>
            <a:pPr algn="ctr">
              <a:lnSpc>
                <a:spcPct val="80000"/>
              </a:lnSpc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б) результата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36512" y="1436712"/>
            <a:ext cx="6696744" cy="4800600"/>
            <a:chOff x="-36512" y="1436712"/>
            <a:chExt cx="6696744" cy="4800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436712"/>
              <a:ext cx="47625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-36512" y="6189240"/>
              <a:ext cx="648072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-36512" y="4361784"/>
              <a:ext cx="6480720" cy="27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107504" y="1484784"/>
              <a:ext cx="6552728" cy="2725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-36512" y="1436712"/>
            <a:ext cx="6696744" cy="4800600"/>
            <a:chOff x="-36512" y="1436712"/>
            <a:chExt cx="6696744" cy="4800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436712"/>
              <a:ext cx="47625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-36512" y="6189240"/>
              <a:ext cx="6480720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-36512" y="4361784"/>
              <a:ext cx="6480720" cy="27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107504" y="1484784"/>
              <a:ext cx="6552728" cy="2725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20804" flipV="1">
            <a:off x="5537422" y="4461216"/>
            <a:ext cx="1944687" cy="511175"/>
          </a:xfrm>
          <a:prstGeom prst="rect">
            <a:avLst/>
          </a:prstGeom>
          <a:noFill/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851920" y="198884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324 L -0.17813 -0.41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13 -0.41157 C -0.16997 -0.44884 -0.18056 -0.44768 -0.18421 -0.46111 C -0.18785 -0.47477 -0.19271 -0.48565 -0.20018 -0.49398 C -0.20764 -0.50254 -0.21928 -0.51018 -0.22934 -0.51227 C -0.23941 -0.51412 -0.24757 -0.51713 -0.26112 -0.50555 C -0.27466 -0.49398 -0.29375 -0.47245 -0.31059 -0.44213 C -0.32743 -0.4118 -0.35018 -0.3662 -0.36181 -0.32361 C -0.37344 -0.28102 -0.38195 -0.22106 -0.38004 -0.1868 C -0.37813 -0.15254 -0.36598 -0.1243 -0.35018 -0.11805 C -0.33438 -0.1118 -0.30487 -0.1294 -0.28542 -0.1493 C -0.26598 -0.16921 -0.25782 -0.17569 -0.23299 -0.23819 C -0.20816 -0.30069 -0.12587 -0.55879 -0.13664 -0.52384 C -0.1474 -0.48889 -0.25521 -0.14004 -0.29723 -0.02917 C -0.33924 0.08171 -0.3599 0.11158 -0.38872 0.14144 C -0.41754 0.1713 -0.45018 0.15533 -0.47032 0.14977 C -0.49046 0.14421 -0.50261 0.11597 -0.50938 0.10741 C -0.51615 0.09884 -0.51077 0.10023 -0.51112 0.09838 " pathEditMode="relative" rAng="0" ptsTypes="aaaaaaaaaaaaaaaaa">
                                      <p:cBhvr>
                                        <p:cTn id="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09 0.10301 L -0.16459 -0.4291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64 -0.42199 C -0.14723 -0.45995 -0.14358 -0.45648 -0.13108 -0.46921 C -0.11858 -0.48194 -0.10087 -0.49514 -0.08698 -0.49907 C -0.07309 -0.50301 -0.05886 -0.50046 -0.04792 -0.49259 C -0.03698 -0.48472 -0.0257 -0.47106 -0.02136 -0.45139 C -0.01702 -0.43171 -0.01493 -0.41018 -0.02136 -0.375 C -0.02778 -0.33981 -0.04375 -0.27893 -0.06042 -0.24004 C -0.07709 -0.20116 -0.10261 -0.16319 -0.12136 -0.14236 C -0.14011 -0.12153 -0.15816 -0.11412 -0.17257 -0.11481 C -0.18698 -0.11551 -0.20053 -0.12616 -0.20799 -0.14722 C -0.21546 -0.16829 -0.225 -0.19606 -0.21771 -0.2419 C -0.21042 -0.28727 -0.17605 -0.38403 -0.16164 -0.42199 Z " pathEditMode="relative" rAng="0" ptsTypes="aaaaaaaaaaaa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13 -0.41157 L 0.00868 -0.0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тец\Рабочий стол\2012_02_09\IMG_2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8755943" cy="1512168"/>
          </a:xfrm>
          <a:prstGeom prst="rect">
            <a:avLst/>
          </a:prstGeom>
          <a:noFill/>
        </p:spPr>
      </p:pic>
      <p:pic>
        <p:nvPicPr>
          <p:cNvPr id="1027" name="Picture 3" descr="C:\Documents and Settings\Отец\Рабочий стол\2012_02_09\IMG_2941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712968" cy="1512168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</p:spPr>
      </p:pic>
      <p:pic>
        <p:nvPicPr>
          <p:cNvPr id="6" name="Picture 2" descr="Смайлик весёлы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948264" y="5301208"/>
            <a:ext cx="133508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94213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4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4211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/>
          <a:stretch>
            <a:fillRect/>
          </a:stretch>
        </p:blipFill>
        <p:spPr bwMode="auto">
          <a:xfrm>
            <a:off x="455613" y="1916113"/>
            <a:ext cx="829468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68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3"/>
          <p:cNvSpPr txBox="1">
            <a:spLocks noChangeArrowheads="1"/>
          </p:cNvSpPr>
          <p:nvPr/>
        </p:nvSpPr>
        <p:spPr bwMode="auto">
          <a:xfrm>
            <a:off x="2071688" y="3286125"/>
            <a:ext cx="3657600" cy="2200275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ru-RU" sz="4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x</a:t>
            </a: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+ </a:t>
            </a:r>
            <a:r>
              <a:rPr lang="ru-RU" alt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</a:t>
            </a: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=</a:t>
            </a:r>
            <a:r>
              <a:rPr lang="en-US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x</a:t>
            </a:r>
            <a:r>
              <a:rPr lang="en-US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= b – </a:t>
            </a:r>
            <a:r>
              <a:rPr lang="en-US" altLang="ru-RU" sz="24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</a:t>
            </a:r>
            <a:endParaRPr lang="ru-RU" altLang="ru-RU" sz="4400" b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5010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Эталон:</a:t>
            </a:r>
            <a:endParaRPr lang="ru-RU" sz="2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71688" y="1000125"/>
            <a:ext cx="1600200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i="1" u="sng" dirty="0" smtClean="0">
                <a:solidFill>
                  <a:srgbClr val="002060"/>
                </a:solidFill>
                <a:latin typeface="Times New Roman" pitchFamily="18" charset="0"/>
              </a:rPr>
              <a:t>x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+ </a:t>
            </a:r>
            <a:r>
              <a:rPr lang="ru-RU" altLang="ru-RU" sz="2400" b="1" i="1" u="sng" dirty="0" smtClean="0">
                <a:solidFill>
                  <a:srgbClr val="002060"/>
                </a:solidFill>
                <a:latin typeface="Times New Roman" pitchFamily="18" charset="0"/>
              </a:rPr>
              <a:t>а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=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i="1" u="sng" dirty="0" smtClean="0">
                <a:solidFill>
                  <a:srgbClr val="002060"/>
                </a:solidFill>
                <a:latin typeface="Times New Roman" pitchFamily="18" charset="0"/>
              </a:rPr>
              <a:t>x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= b – </a:t>
            </a:r>
            <a:r>
              <a:rPr lang="en-US" altLang="ru-RU" sz="2400" b="1" i="1" u="sng" dirty="0" smtClean="0">
                <a:solidFill>
                  <a:srgbClr val="002060"/>
                </a:solidFill>
                <a:latin typeface="Times New Roman" pitchFamily="18" charset="0"/>
              </a:rPr>
              <a:t>a</a:t>
            </a:r>
            <a:endParaRPr lang="ru-RU" altLang="ru-RU" sz="2400" b="1" i="1" u="sng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143250" y="10715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71688" y="2286000"/>
            <a:ext cx="5929312" cy="830263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Чтобы найти часть надо из целого</a:t>
            </a:r>
            <a:endParaRPr lang="en-US" alt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вычесть</a:t>
            </a:r>
            <a:r>
              <a:rPr lang="en-US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другую часть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2271713" y="3971925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3871913" y="38957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881313" y="39719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ru-RU" altLang="ru-RU" sz="20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252913" y="39719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ru-RU" altLang="ru-RU" sz="20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3643313" y="32861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000" b="1" i="1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ru-RU" altLang="ru-RU" sz="20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8" name="Oval 14"/>
          <p:cNvSpPr>
            <a:spLocks noChangeArrowheads="1"/>
          </p:cNvSpPr>
          <p:nvPr/>
        </p:nvSpPr>
        <p:spPr bwMode="auto">
          <a:xfrm>
            <a:off x="2544763" y="50323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09" name="AutoShape 15"/>
          <p:cNvSpPr>
            <a:spLocks/>
          </p:cNvSpPr>
          <p:nvPr/>
        </p:nvSpPr>
        <p:spPr bwMode="auto">
          <a:xfrm rot="5400000">
            <a:off x="3529013" y="2486025"/>
            <a:ext cx="228600" cy="2743200"/>
          </a:xfrm>
          <a:prstGeom prst="leftBracket">
            <a:avLst>
              <a:gd name="adj" fmla="val 1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1143000" y="1143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I.</a:t>
            </a:r>
            <a:endParaRPr lang="ru-RU" altLang="ru-RU" sz="24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1071563" y="2143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II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1071563" y="3214688"/>
            <a:ext cx="78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III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500188" y="5643563"/>
            <a:ext cx="6453187" cy="10160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F7FFEF"/>
              </a:gs>
            </a:gsLst>
            <a:lin ang="2700000" scaled="1"/>
          </a:gradFill>
          <a:ln w="127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Разная фиксация способа действия</a:t>
            </a:r>
            <a:endParaRPr lang="ru-RU" altLang="ru-RU" sz="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alt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слаг</a:t>
            </a: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</a:rPr>
              <a:t>. + 2 </a:t>
            </a:r>
            <a:r>
              <a:rPr lang="ru-RU" alt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слаг</a:t>
            </a: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</a:rPr>
              <a:t>. = сумма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alt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слаг</a:t>
            </a: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</a:rPr>
              <a:t>. = сумма – 2 </a:t>
            </a:r>
            <a:r>
              <a:rPr lang="ru-RU" altLang="ru-RU" sz="1800" b="1" dirty="0" err="1" smtClean="0">
                <a:solidFill>
                  <a:schemeClr val="accent6">
                    <a:lumMod val="75000"/>
                  </a:schemeClr>
                </a:solidFill>
              </a:rPr>
              <a:t>слаг</a:t>
            </a: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9715" name="Oval 5"/>
          <p:cNvSpPr>
            <a:spLocks noChangeArrowheads="1"/>
          </p:cNvSpPr>
          <p:nvPr/>
        </p:nvSpPr>
        <p:spPr bwMode="auto">
          <a:xfrm>
            <a:off x="2500313" y="15716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16" name="Oval 14"/>
          <p:cNvSpPr>
            <a:spLocks noChangeArrowheads="1"/>
          </p:cNvSpPr>
          <p:nvPr/>
        </p:nvSpPr>
        <p:spPr bwMode="auto">
          <a:xfrm>
            <a:off x="3143250" y="45005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4541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725863" y="2185988"/>
            <a:ext cx="3810000" cy="10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endParaRPr lang="ru-RU" altLang="ru-RU" sz="1800" b="1" dirty="0" smtClean="0">
              <a:solidFill>
                <a:srgbClr val="000000"/>
              </a:solidFill>
            </a:endParaRPr>
          </a:p>
          <a:p>
            <a:pPr fontAlgn="base"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alt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Решите уравнение:</a:t>
            </a:r>
          </a:p>
          <a:p>
            <a:pPr fontAlgn="base">
              <a:lnSpc>
                <a:spcPct val="45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 + 15 = 27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85875" y="2214563"/>
            <a:ext cx="1981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Пример: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428750" y="3500438"/>
            <a:ext cx="7231063" cy="2622550"/>
          </a:xfrm>
          <a:prstGeom prst="rect">
            <a:avLst/>
          </a:prstGeom>
          <a:solidFill>
            <a:srgbClr val="FFFFCC"/>
          </a:solidFill>
          <a:ln w="12700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2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Эталон для самопроверки на новый способ действия:</a:t>
            </a:r>
          </a:p>
          <a:p>
            <a:pPr marL="920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srgbClr val="000000"/>
              </a:solidFill>
            </a:endParaRPr>
          </a:p>
          <a:p>
            <a:pPr marL="92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= 27                     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x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+ </a:t>
            </a:r>
            <a:r>
              <a:rPr lang="ru-RU" sz="28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=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92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= 27 –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x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= b – 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9207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Х = 12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540587" y="332656"/>
            <a:ext cx="6357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Эталон для самопроверки:</a:t>
            </a:r>
          </a:p>
        </p:txBody>
      </p:sp>
      <p:sp>
        <p:nvSpPr>
          <p:cNvPr id="30726" name="Oval 7"/>
          <p:cNvSpPr>
            <a:spLocks noChangeArrowheads="1"/>
          </p:cNvSpPr>
          <p:nvPr/>
        </p:nvSpPr>
        <p:spPr bwMode="auto">
          <a:xfrm>
            <a:off x="5286375" y="4929188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0727" name="Picture 8" descr="BD073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785938"/>
            <a:ext cx="10080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6000750" y="4500563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29" name="Oval 7"/>
          <p:cNvSpPr>
            <a:spLocks noChangeArrowheads="1"/>
          </p:cNvSpPr>
          <p:nvPr/>
        </p:nvSpPr>
        <p:spPr bwMode="auto">
          <a:xfrm>
            <a:off x="2714625" y="4429125"/>
            <a:ext cx="428625" cy="500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30" name="Oval 7"/>
          <p:cNvSpPr>
            <a:spLocks noChangeArrowheads="1"/>
          </p:cNvSpPr>
          <p:nvPr/>
        </p:nvSpPr>
        <p:spPr bwMode="auto">
          <a:xfrm>
            <a:off x="2071688" y="4857750"/>
            <a:ext cx="428625" cy="500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575" y="546100"/>
            <a:ext cx="6292850" cy="414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Подробный эталон: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857250" y="3929063"/>
            <a:ext cx="6667500" cy="1171575"/>
          </a:xfrm>
          <a:prstGeom prst="rect">
            <a:avLst/>
          </a:prstGeom>
          <a:solidFill>
            <a:srgbClr val="FFFFCC"/>
          </a:solidFill>
          <a:ln w="127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</a:rPr>
              <a:t>Разная фиксация способа действия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1 </a:t>
            </a:r>
            <a:r>
              <a:rPr lang="ru-RU" b="1" dirty="0" err="1">
                <a:solidFill>
                  <a:srgbClr val="000000"/>
                </a:solidFill>
              </a:rPr>
              <a:t>слаг</a:t>
            </a:r>
            <a:r>
              <a:rPr lang="ru-RU" b="1" dirty="0">
                <a:solidFill>
                  <a:srgbClr val="000000"/>
                </a:solidFill>
              </a:rPr>
              <a:t>. + 2 </a:t>
            </a:r>
            <a:r>
              <a:rPr lang="ru-RU" b="1" dirty="0" err="1">
                <a:solidFill>
                  <a:srgbClr val="000000"/>
                </a:solidFill>
              </a:rPr>
              <a:t>слаг</a:t>
            </a:r>
            <a:r>
              <a:rPr lang="ru-RU" b="1" dirty="0">
                <a:solidFill>
                  <a:srgbClr val="000000"/>
                </a:solidFill>
              </a:rPr>
              <a:t>. = сумма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1 </a:t>
            </a:r>
            <a:r>
              <a:rPr lang="ru-RU" b="1" dirty="0" err="1">
                <a:solidFill>
                  <a:srgbClr val="000000"/>
                </a:solidFill>
              </a:rPr>
              <a:t>слаг</a:t>
            </a:r>
            <a:r>
              <a:rPr lang="ru-RU" b="1" dirty="0">
                <a:solidFill>
                  <a:srgbClr val="000000"/>
                </a:solidFill>
              </a:rPr>
              <a:t>. = сумма – 2 </a:t>
            </a:r>
            <a:r>
              <a:rPr lang="ru-RU" b="1" dirty="0" err="1">
                <a:solidFill>
                  <a:srgbClr val="000000"/>
                </a:solidFill>
              </a:rPr>
              <a:t>слаг</a:t>
            </a:r>
            <a:r>
              <a:rPr lang="ru-RU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1748" name="Picture 6" descr="MP0064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286375"/>
            <a:ext cx="11334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857250" y="5445125"/>
            <a:ext cx="6715125" cy="71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smtClean="0">
                <a:solidFill>
                  <a:srgbClr val="000000"/>
                </a:solidFill>
              </a:rPr>
              <a:t> </a:t>
            </a:r>
            <a:r>
              <a:rPr lang="ru-RU" altLang="ru-RU" sz="2000" b="1" smtClean="0">
                <a:solidFill>
                  <a:srgbClr val="000000"/>
                </a:solidFill>
              </a:rPr>
              <a:t>Чтобы найти часть надо из целого</a:t>
            </a:r>
            <a:endParaRPr lang="en-US" altLang="ru-RU" sz="20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</a:rPr>
              <a:t> вычесть</a:t>
            </a:r>
            <a:r>
              <a:rPr lang="en-US" altLang="ru-RU" sz="2000" b="1" smtClean="0">
                <a:solidFill>
                  <a:srgbClr val="000000"/>
                </a:solidFill>
              </a:rPr>
              <a:t> </a:t>
            </a:r>
            <a:r>
              <a:rPr lang="ru-RU" altLang="ru-RU" sz="2000" b="1" smtClean="0">
                <a:solidFill>
                  <a:srgbClr val="000000"/>
                </a:solidFill>
              </a:rPr>
              <a:t>другую часть</a:t>
            </a:r>
          </a:p>
        </p:txBody>
      </p:sp>
      <p:grpSp>
        <p:nvGrpSpPr>
          <p:cNvPr id="31750" name="Группа 9"/>
          <p:cNvGrpSpPr>
            <a:grpSpLocks/>
          </p:cNvGrpSpPr>
          <p:nvPr/>
        </p:nvGrpSpPr>
        <p:grpSpPr bwMode="auto">
          <a:xfrm>
            <a:off x="714375" y="1143000"/>
            <a:ext cx="8143875" cy="2443163"/>
            <a:chOff x="871771" y="1285860"/>
            <a:chExt cx="7591167" cy="2443746"/>
          </a:xfrm>
        </p:grpSpPr>
        <p:sp>
          <p:nvSpPr>
            <p:cNvPr id="31751" name="Text Box 3"/>
            <p:cNvSpPr txBox="1">
              <a:spLocks noChangeArrowheads="1"/>
            </p:cNvSpPr>
            <p:nvPr/>
          </p:nvSpPr>
          <p:spPr bwMode="auto">
            <a:xfrm>
              <a:off x="871771" y="1285860"/>
              <a:ext cx="7591167" cy="24437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CC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800" b="1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u="sng" smtClean="0">
                  <a:solidFill>
                    <a:srgbClr val="000000"/>
                  </a:solidFill>
                </a:rPr>
                <a:t>Х</a:t>
              </a:r>
              <a:r>
                <a:rPr lang="ru-RU" altLang="ru-RU" sz="2400" b="1" smtClean="0">
                  <a:solidFill>
                    <a:srgbClr val="000000"/>
                  </a:solidFill>
                </a:rPr>
                <a:t>+ </a:t>
              </a:r>
              <a:r>
                <a:rPr lang="ru-RU" altLang="ru-RU" sz="2400" b="1" u="sng" smtClean="0">
                  <a:solidFill>
                    <a:srgbClr val="000000"/>
                  </a:solidFill>
                </a:rPr>
                <a:t>15</a:t>
              </a:r>
              <a:r>
                <a:rPr lang="ru-RU" altLang="ru-RU" sz="2400" b="1" smtClean="0">
                  <a:solidFill>
                    <a:srgbClr val="000000"/>
                  </a:solidFill>
                </a:rPr>
                <a:t> = 27         1)  </a:t>
              </a:r>
              <a:r>
                <a:rPr lang="en-US" altLang="ru-RU" sz="2400" b="1" i="1" u="sng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ru-RU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+ </a:t>
              </a:r>
              <a:r>
                <a:rPr lang="ru-RU" altLang="ru-RU" sz="2400" b="1" i="1" u="sng" smtClean="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r>
                <a:rPr lang="ru-RU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=</a:t>
              </a:r>
              <a:r>
                <a:rPr lang="en-US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r>
                <a:rPr lang="ru-RU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ru-RU" altLang="ru-RU" sz="2400" b="1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u="sng" smtClean="0">
                  <a:solidFill>
                    <a:srgbClr val="000000"/>
                  </a:solidFill>
                </a:rPr>
                <a:t>Х</a:t>
              </a:r>
              <a:r>
                <a:rPr lang="ru-RU" altLang="ru-RU" sz="2400" b="1" smtClean="0">
                  <a:solidFill>
                    <a:srgbClr val="000000"/>
                  </a:solidFill>
                </a:rPr>
                <a:t> = 27 – </a:t>
              </a:r>
              <a:r>
                <a:rPr lang="ru-RU" altLang="ru-RU" sz="2400" b="1" u="sng" smtClean="0">
                  <a:solidFill>
                    <a:srgbClr val="000000"/>
                  </a:solidFill>
                </a:rPr>
                <a:t>15</a:t>
              </a:r>
              <a:r>
                <a:rPr lang="ru-RU" altLang="ru-RU" sz="2400" b="1" smtClean="0">
                  <a:solidFill>
                    <a:srgbClr val="000000"/>
                  </a:solidFill>
                </a:rPr>
                <a:t>             </a:t>
              </a:r>
              <a:r>
                <a:rPr lang="en-US" altLang="ru-RU" sz="2400" b="1" i="1" u="sng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= b </a:t>
              </a:r>
              <a:r>
                <a:rPr lang="ru-RU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r>
                <a:rPr lang="en-US" altLang="ru-RU" sz="2400" b="1" i="1" smtClean="0">
                  <a:solidFill>
                    <a:srgbClr val="000000"/>
                  </a:solidFill>
                  <a:latin typeface="Times New Roman" pitchFamily="18" charset="0"/>
                </a:rPr>
                <a:t>– </a:t>
              </a:r>
              <a:r>
                <a:rPr lang="en-US" altLang="ru-RU" sz="2400" b="1" i="1" u="sng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 altLang="ru-RU" sz="2400" b="1" u="sng" smtClean="0">
                <a:solidFill>
                  <a:srgbClr val="000000"/>
                </a:solidFill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u="sng" smtClean="0">
                  <a:solidFill>
                    <a:srgbClr val="000000"/>
                  </a:solidFill>
                </a:rPr>
                <a:t>Х = 12</a:t>
              </a:r>
              <a:endParaRPr lang="ru-RU" altLang="ru-RU" sz="2400" b="1" smtClean="0">
                <a:solidFill>
                  <a:srgbClr val="000000"/>
                </a:solidFill>
              </a:endParaRPr>
            </a:p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smtClean="0">
                  <a:solidFill>
                    <a:srgbClr val="000000"/>
                  </a:solidFill>
                </a:rPr>
                <a:t>                           2)  27 – 15 = (27 – 10) – 5 = 17 – 5 = 12.                            </a:t>
              </a:r>
              <a:endParaRPr lang="ru-RU" altLang="ru-RU" sz="2400" b="1" u="sng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31752" name="Oval 5"/>
            <p:cNvSpPr>
              <a:spLocks noChangeArrowheads="1"/>
            </p:cNvSpPr>
            <p:nvPr/>
          </p:nvSpPr>
          <p:spPr bwMode="auto">
            <a:xfrm>
              <a:off x="4334409" y="178603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1753" name="Oval 5"/>
            <p:cNvSpPr>
              <a:spLocks noChangeArrowheads="1"/>
            </p:cNvSpPr>
            <p:nvPr/>
          </p:nvSpPr>
          <p:spPr bwMode="auto">
            <a:xfrm>
              <a:off x="3801716" y="2143321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1754" name="Oval 5"/>
            <p:cNvSpPr>
              <a:spLocks noChangeArrowheads="1"/>
            </p:cNvSpPr>
            <p:nvPr/>
          </p:nvSpPr>
          <p:spPr bwMode="auto">
            <a:xfrm>
              <a:off x="1946099" y="1714602"/>
              <a:ext cx="466128" cy="4524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1755" name="Oval 5"/>
            <p:cNvSpPr>
              <a:spLocks noChangeArrowheads="1"/>
            </p:cNvSpPr>
            <p:nvPr/>
          </p:nvSpPr>
          <p:spPr bwMode="auto">
            <a:xfrm>
              <a:off x="1395628" y="2100457"/>
              <a:ext cx="466128" cy="4524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8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145412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91512" cy="22907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Коррекция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 случае расхождения с эталоном)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4864"/>
            <a:ext cx="7058025" cy="417646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17600" b="1" dirty="0" smtClean="0">
                <a:latin typeface="Times New Roman" pitchFamily="18" charset="0"/>
                <a:cs typeface="Times New Roman" pitchFamily="18" charset="0"/>
              </a:rPr>
              <a:t>внесение </a:t>
            </a:r>
          </a:p>
          <a:p>
            <a:pPr algn="ctr">
              <a:buNone/>
            </a:pPr>
            <a:r>
              <a:rPr lang="ru-RU" sz="17600" b="1" dirty="0" smtClean="0">
                <a:latin typeface="Times New Roman" pitchFamily="18" charset="0"/>
                <a:cs typeface="Times New Roman" pitchFamily="18" charset="0"/>
              </a:rPr>
              <a:t>необходимых дополнений        и корректив </a:t>
            </a:r>
          </a:p>
          <a:p>
            <a:pPr>
              <a:buNone/>
            </a:pPr>
            <a:endParaRPr lang="ru-RU" sz="17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7" indent="-342900">
              <a:buNone/>
            </a:pPr>
            <a:r>
              <a:rPr lang="ru-RU" sz="17600" b="1" dirty="0" smtClean="0">
                <a:latin typeface="Times New Roman" pitchFamily="18" charset="0"/>
                <a:cs typeface="Times New Roman" pitchFamily="18" charset="0"/>
              </a:rPr>
              <a:t>- в план</a:t>
            </a:r>
          </a:p>
          <a:p>
            <a:pPr>
              <a:buNone/>
            </a:pPr>
            <a:r>
              <a:rPr lang="ru-RU" sz="17600" b="1" dirty="0" smtClean="0">
                <a:latin typeface="Times New Roman" pitchFamily="18" charset="0"/>
                <a:cs typeface="Times New Roman" pitchFamily="18" charset="0"/>
              </a:rPr>
              <a:t>- в способ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1233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3965"/>
            <a:ext cx="4464496" cy="526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45224"/>
            <a:ext cx="44644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06195" y="10527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исправления ошибок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6349" y="2276872"/>
            <a:ext cx="3316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Определяю,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я знаю.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8452" y="3516072"/>
            <a:ext cx="293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Повторяю правило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5096" y="4365102"/>
            <a:ext cx="3538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Применяю это правило.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Смайлик весёлы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812360" y="5276833"/>
            <a:ext cx="1047141" cy="113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5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3"/>
          <p:cNvGrpSpPr>
            <a:grpSpLocks/>
          </p:cNvGrpSpPr>
          <p:nvPr/>
        </p:nvGrpSpPr>
        <p:grpSpPr bwMode="auto">
          <a:xfrm>
            <a:off x="34925" y="44450"/>
            <a:ext cx="9075738" cy="6861175"/>
            <a:chOff x="6" y="1"/>
            <a:chExt cx="5717" cy="4322"/>
          </a:xfrm>
        </p:grpSpPr>
        <p:sp>
          <p:nvSpPr>
            <p:cNvPr id="88069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070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04950"/>
            <a:ext cx="6480175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7920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Курс «Мир деятельности» 3 класс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Тема: </a:t>
            </a:r>
            <a:r>
              <a:rPr lang="ru-RU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«Как самому оценить свою работу</a:t>
            </a: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  <a:r>
              <a:rPr lang="ru-RU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»</a:t>
            </a:r>
            <a:endParaRPr lang="ru-RU" sz="2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93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самооценки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Какова была цель задания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Удалось получить результат?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или с ошибкой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или с  чьей-то помощью?</a:t>
            </a:r>
          </a:p>
          <a:p>
            <a:endParaRPr lang="ru-RU" dirty="0" smtClean="0"/>
          </a:p>
        </p:txBody>
      </p:sp>
      <p:pic>
        <p:nvPicPr>
          <p:cNvPr id="4" name="Picture 2" descr="Смайлик весёлы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444208" y="4437112"/>
            <a:ext cx="230425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Group 2"/>
          <p:cNvGraphicFramePr>
            <a:graphicFrameLocks noGrp="1"/>
          </p:cNvGraphicFramePr>
          <p:nvPr>
            <p:ph idx="4294967295"/>
          </p:nvPr>
        </p:nvGraphicFramePr>
        <p:xfrm>
          <a:off x="468313" y="115888"/>
          <a:ext cx="8464550" cy="6578601"/>
        </p:xfrm>
        <a:graphic>
          <a:graphicData uri="http://schemas.openxmlformats.org/drawingml/2006/table">
            <a:tbl>
              <a:tblPr/>
              <a:tblGrid>
                <a:gridCol w="5264077"/>
                <a:gridCol w="3200473"/>
              </a:tblGrid>
              <a:tr h="100592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Утверждения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«+» или «-»,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перечисление ошибок,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темы для доработки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6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1) У меня сегодня все получалось, я не допускал ошибок.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6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2) Я допустил ошибки в самостоятельной работе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1 (перечислить какие)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669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3) Я исправил допущенные ошибки в самостоятельной работе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1 самостоятельно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6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4) Я исправил допущенные ошибки с помощью эталона для самопроверки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6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5) Я без ошибок справился с самостоятельной работой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6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6) Я допустил ошибки в самостоятельной работе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2 (перечислить какие)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6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7) Я выполнил дополнительное задание (перечислить номера)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6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8) В дополнительном задании я допустил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ошибки (перечислить какие)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01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9) Мне необходимо поработать над …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E:\лесен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548680"/>
            <a:ext cx="8418513" cy="59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6091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2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9225" y="5497513"/>
            <a:ext cx="15113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Пока не уверен в своих знаниях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6" name="Picture 10" descr="img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2" t="5733" r="2722" b="58107"/>
          <a:stretch>
            <a:fillRect/>
          </a:stretch>
        </p:blipFill>
        <p:spPr bwMode="auto">
          <a:xfrm>
            <a:off x="3707904" y="3370700"/>
            <a:ext cx="21161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96604" y="3124201"/>
            <a:ext cx="1511300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Могу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77354" y="3933056"/>
            <a:ext cx="1511300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Понимаю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3900" y="4900613"/>
            <a:ext cx="1511300" cy="306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Знаю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06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4572000" y="783429"/>
            <a:ext cx="4529606" cy="1223963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72BD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A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Всё понял. Ошибок нет. Могу объяснить другому.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67A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3337603" y="2007392"/>
            <a:ext cx="4707868" cy="126684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Понял, но ошибка есть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339752" y="3285157"/>
            <a:ext cx="5032080" cy="12239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всё понял.  Есть ошибки.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866702" y="4509120"/>
            <a:ext cx="4769990" cy="1223963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72BD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67A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AB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 понял. Много ошибок.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67AB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69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95237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238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235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17638"/>
            <a:ext cx="8386763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477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97285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86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7283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8475"/>
            <a:ext cx="82915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145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99333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334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9331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773238"/>
            <a:ext cx="837406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24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100358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359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0355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088"/>
            <a:ext cx="56991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427413"/>
            <a:ext cx="580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38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10"/>
          <p:cNvGrpSpPr>
            <a:grpSpLocks/>
          </p:cNvGrpSpPr>
          <p:nvPr/>
        </p:nvGrpSpPr>
        <p:grpSpPr bwMode="auto">
          <a:xfrm>
            <a:off x="68263" y="-3175"/>
            <a:ext cx="9075737" cy="6861175"/>
            <a:chOff x="6" y="1"/>
            <a:chExt cx="5717" cy="4322"/>
          </a:xfrm>
        </p:grpSpPr>
        <p:sp>
          <p:nvSpPr>
            <p:cNvPr id="101381" name="Rectangle 11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382" name="Rectangle 12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1379" name="Заголовок 1"/>
          <p:cNvSpPr txBox="1">
            <a:spLocks/>
          </p:cNvSpPr>
          <p:nvPr/>
        </p:nvSpPr>
        <p:spPr bwMode="auto">
          <a:xfrm>
            <a:off x="457200" y="274638"/>
            <a:ext cx="8415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Атлас новых профессий: образование</a:t>
            </a:r>
            <a:b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(АСИ) </a:t>
            </a:r>
            <a:endParaRPr lang="ru-RU" altLang="ru-RU" sz="4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/>
          <a:stretch>
            <a:fillRect/>
          </a:stretch>
        </p:blipFill>
        <p:spPr bwMode="auto">
          <a:xfrm>
            <a:off x="463550" y="1924050"/>
            <a:ext cx="8291513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70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к уроку 10, М-2, часть 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1212</Words>
  <Application>Microsoft Office PowerPoint</Application>
  <PresentationFormat>Экран (4:3)</PresentationFormat>
  <Paragraphs>320</Paragraphs>
  <Slides>49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49</vt:i4>
      </vt:variant>
    </vt:vector>
  </HeadingPairs>
  <TitlesOfParts>
    <vt:vector size="69" baseType="lpstr">
      <vt:lpstr>Тема Office</vt:lpstr>
      <vt:lpstr>3_Тема Office</vt:lpstr>
      <vt:lpstr>4_Тема Office</vt:lpstr>
      <vt:lpstr>5_Тема Office</vt:lpstr>
      <vt:lpstr>7_Тема Office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1_Тема Office</vt:lpstr>
      <vt:lpstr>8_Оформление по умолчанию</vt:lpstr>
      <vt:lpstr>к уроку 10, М-2, часть 1</vt:lpstr>
      <vt:lpstr>9_Оформление по умолчанию</vt:lpstr>
      <vt:lpstr>10_Оформление по умолчанию</vt:lpstr>
      <vt:lpstr>11_Оформление по умолчанию</vt:lpstr>
      <vt:lpstr>2_Тема Office</vt:lpstr>
      <vt:lpstr>15_Оформление по умолчанию</vt:lpstr>
      <vt:lpstr>6_Тема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ПОСТРОЕНИЯ СИСТЕМЫ ЗНАНИЙ</vt:lpstr>
      <vt:lpstr>УРОК РАЗВИВАЮЩЕГО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  Тема:          «Имя собственное. Слова, которые произносятся одинаково, а пишутся по-разному»  </vt:lpstr>
      <vt:lpstr>Презентация PowerPoint</vt:lpstr>
      <vt:lpstr>Тема:  «Работа с бумагой и картоном»  </vt:lpstr>
      <vt:lpstr>Презентация PowerPoint</vt:lpstr>
      <vt:lpstr>Презентация PowerPoint</vt:lpstr>
      <vt:lpstr>План:</vt:lpstr>
      <vt:lpstr>«КОНСТРУКТОР»</vt:lpstr>
      <vt:lpstr> Контроль</vt:lpstr>
      <vt:lpstr>Презентация PowerPoint</vt:lpstr>
      <vt:lpstr>Презентация PowerPoint</vt:lpstr>
      <vt:lpstr>Презентация PowerPoint</vt:lpstr>
      <vt:lpstr>Эталон:</vt:lpstr>
      <vt:lpstr>Презентация PowerPoint</vt:lpstr>
      <vt:lpstr>Подробный эталон:</vt:lpstr>
      <vt:lpstr> Коррекция (в случае расхождения с эталоном)  </vt:lpstr>
      <vt:lpstr>Презентация PowerPoint</vt:lpstr>
      <vt:lpstr>Презентация PowerPoint</vt:lpstr>
      <vt:lpstr>Алгоритм самооценки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регулятивных УУД</dc:title>
  <dc:creator>HP</dc:creator>
  <cp:lastModifiedBy>HP</cp:lastModifiedBy>
  <cp:revision>334</cp:revision>
  <dcterms:modified xsi:type="dcterms:W3CDTF">2017-10-04T10:42:37Z</dcterms:modified>
</cp:coreProperties>
</file>