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44" r:id="rId3"/>
    <p:sldMasterId id="214748375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0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74" autoAdjust="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B34B16-8D3A-40E1-ADCF-EEE8185FC5B9}" type="datetimeFigureOut">
              <a:rPr lang="ru-RU" smtClean="0"/>
              <a:t>17.02.2015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1B781B0-2F6D-4E22-8935-591E118178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243408"/>
            <a:ext cx="7772400" cy="38164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Министерство образования </a:t>
            </a:r>
            <a:r>
              <a:rPr lang="ru-RU" dirty="0"/>
              <a:t> </a:t>
            </a:r>
            <a:r>
              <a:rPr lang="ru-RU" dirty="0" smtClean="0"/>
              <a:t>  Республики Кры</a:t>
            </a:r>
            <a:r>
              <a:rPr lang="ru-RU" dirty="0"/>
              <a:t>м</a:t>
            </a:r>
            <a:r>
              <a:rPr lang="ru-RU" dirty="0" smtClean="0"/>
              <a:t>                          </a:t>
            </a:r>
            <a:r>
              <a:rPr lang="en-US" dirty="0" smtClean="0"/>
              <a:t>   </a:t>
            </a:r>
            <a:r>
              <a:rPr lang="ru-RU" dirty="0" smtClean="0"/>
              <a:t>     Симеизкого УВК</a:t>
            </a:r>
            <a:r>
              <a:rPr lang="en-US" dirty="0" smtClean="0"/>
              <a:t>       </a:t>
            </a:r>
            <a:r>
              <a:rPr lang="ru-RU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ru-RU" dirty="0" smtClean="0"/>
              <a:t>          </a:t>
            </a:r>
            <a:r>
              <a:rPr lang="en-US" dirty="0" smtClean="0"/>
              <a:t> </a:t>
            </a:r>
            <a:r>
              <a:rPr lang="ru-RU" dirty="0" smtClean="0"/>
              <a:t>Презентация </a:t>
            </a:r>
            <a:r>
              <a:rPr lang="ru-RU" dirty="0" smtClean="0"/>
              <a:t>на тему: Эвклид и его </a:t>
            </a:r>
            <a:r>
              <a:rPr lang="en-US" dirty="0" smtClean="0"/>
              <a:t>,,</a:t>
            </a:r>
            <a:r>
              <a:rPr lang="ru-RU" dirty="0" smtClean="0"/>
              <a:t>Начала</a:t>
            </a:r>
            <a:r>
              <a:rPr lang="en-US" dirty="0" smtClean="0"/>
              <a:t>”</a:t>
            </a:r>
            <a:r>
              <a:rPr lang="ru-RU" dirty="0" smtClean="0"/>
              <a:t>							         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852936"/>
            <a:ext cx="4160113" cy="646331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Ученик </a:t>
            </a:r>
            <a:r>
              <a:rPr lang="ru-RU" sz="3600" dirty="0" smtClean="0">
                <a:solidFill>
                  <a:schemeClr val="bg1"/>
                </a:solidFill>
              </a:rPr>
              <a:t>7-А 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класса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3499267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Кузьмика Алексея</a:t>
            </a:r>
            <a:endParaRPr lang="ru-RU" sz="36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627322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г</a:t>
            </a:r>
            <a:r>
              <a:rPr lang="en-US" sz="3200" dirty="0" smtClean="0"/>
              <a:t>.</a:t>
            </a:r>
            <a:r>
              <a:rPr lang="ru-RU" sz="3200" dirty="0" smtClean="0"/>
              <a:t>Ялта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181161"/>
            <a:ext cx="3223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Учитель: Титова В.Н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165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74136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Печатные издания «Начал» Евклида каталогизированы </a:t>
            </a:r>
            <a:r>
              <a:rPr lang="ru-RU" dirty="0" smtClean="0"/>
              <a:t>Томасом-Стэнфордом. </a:t>
            </a:r>
            <a:r>
              <a:rPr lang="ru-RU" dirty="0"/>
              <a:t>Первое печатное издание «Начал</a:t>
            </a:r>
            <a:r>
              <a:rPr lang="ru-RU" dirty="0" smtClean="0"/>
              <a:t>» </a:t>
            </a:r>
            <a:r>
              <a:rPr lang="ru-RU" dirty="0"/>
              <a:t>было осуществлено Эрхардом Ратдольтом (Erhard Ratdolt) в Венеции в 1482 и оно воспроизводило «Начала» в обработке Кампано. Следующее издание, которое не копируют первое, было осуществлено Бартоломео Замберти 1505. Из предисловия известно, что Замберти переводил греческий манускрипт, передающий «Начала» в обработке Теона, однако, Гейбергу не удалось его идентифицировать.</a:t>
            </a:r>
          </a:p>
          <a:p>
            <a:endParaRPr lang="ru-RU" dirty="0"/>
          </a:p>
          <a:p>
            <a:r>
              <a:rPr lang="ru-RU" dirty="0"/>
              <a:t>В XVI веке считалось, что Евклиду принадлежат лишь формулировки теорем, доказательства же были придуманы позже; были распространены издания «Начал» без доказательств и издания, сравнивающие доказательства Кампана и </a:t>
            </a:r>
            <a:r>
              <a:rPr lang="ru-RU" dirty="0" smtClean="0"/>
              <a:t>Замберти. </a:t>
            </a:r>
            <a:r>
              <a:rPr lang="ru-RU" dirty="0"/>
              <a:t>Этот взгляд имел вполне твердую основу: в начале XVI века была издана геометрия </a:t>
            </a:r>
            <a:r>
              <a:rPr lang="ru-RU" dirty="0" smtClean="0"/>
              <a:t>Боэция, </a:t>
            </a:r>
            <a:r>
              <a:rPr lang="ru-RU" dirty="0"/>
              <a:t>которая тоже являлась переводом «Начал» Евклида, но доказательств в этом издании не содержалось. Считалось также, что использование в доказательствах буквенных обозначений подразумевает знакомство с буквенной алгеброй. Это мнение было отвергнуто в XVII веке.</a:t>
            </a:r>
          </a:p>
        </p:txBody>
      </p:sp>
    </p:spTree>
    <p:extLst>
      <p:ext uri="{BB962C8B-B14F-4D97-AF65-F5344CB8AC3E}">
        <p14:creationId xmlns:p14="http://schemas.microsoft.com/office/powerpoint/2010/main" val="339674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686800" cy="838200"/>
          </a:xfrm>
        </p:spPr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РУСКИЕ ПЕРЕВОДЫ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252520" cy="6408712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Первое издание «Начал» на русском языке произошло в 1739 году; книга вышла в Петербурге под названием «Евклидовы элементы из двенадцати нефтоновых книг выбранныя и в осьмь книг через профессора мафематики Андрея Фархварсона сокращенныя, с латинского на российский язык хирургусом </a:t>
            </a:r>
            <a:r>
              <a:rPr lang="ru-RU" dirty="0" smtClean="0">
                <a:solidFill>
                  <a:srgbClr val="FF0000"/>
                </a:solidFill>
              </a:rPr>
              <a:t>Иваном </a:t>
            </a:r>
            <a:r>
              <a:rPr lang="ru-RU" dirty="0">
                <a:solidFill>
                  <a:srgbClr val="FF0000"/>
                </a:solidFill>
              </a:rPr>
              <a:t>Сатаровым преложенныя</a:t>
            </a:r>
            <a:r>
              <a:rPr lang="ru-RU" dirty="0" smtClean="0">
                <a:solidFill>
                  <a:srgbClr val="FF0000"/>
                </a:solidFill>
              </a:rPr>
              <a:t>». </a:t>
            </a:r>
            <a:r>
              <a:rPr lang="ru-RU" dirty="0">
                <a:solidFill>
                  <a:srgbClr val="FF0000"/>
                </a:solidFill>
              </a:rPr>
              <a:t>Перевод выполнил И. П. Сатаров под руководством шотландского математика Генри Фарварсона (Henry Fargwarson</a:t>
            </a:r>
            <a:r>
              <a:rPr lang="ru-RU" dirty="0" smtClean="0">
                <a:solidFill>
                  <a:srgbClr val="FF0000"/>
                </a:solidFill>
              </a:rPr>
              <a:t>). </a:t>
            </a:r>
            <a:r>
              <a:rPr lang="ru-RU" dirty="0">
                <a:solidFill>
                  <a:srgbClr val="FF0000"/>
                </a:solidFill>
              </a:rPr>
              <a:t>Имя Ньютона («Нефтона») в названии упомянуто, возможно, в рекламных целях, к содержанию книги он никакого отношения не имеет. Перевод был сделан с сокращённого французского издания «Начал» А. Такэ (A. Tacquet</a:t>
            </a:r>
            <a:r>
              <a:rPr lang="ru-RU" dirty="0" smtClean="0">
                <a:solidFill>
                  <a:srgbClr val="FF0000"/>
                </a:solidFill>
              </a:rPr>
              <a:t>). Немного </a:t>
            </a:r>
            <a:r>
              <a:rPr lang="ru-RU" dirty="0">
                <a:solidFill>
                  <a:srgbClr val="FF0000"/>
                </a:solidFill>
              </a:rPr>
              <a:t>позднее вышли ещё 2 перевода, также сокращённые до 8 книг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00B050"/>
                </a:solidFill>
              </a:rPr>
              <a:t>1769 год: перевод Н. Г. Курганова «Евклидовы Елементы Геометрии, то есть первыя основания науки о измерении протяжения».</a:t>
            </a:r>
          </a:p>
          <a:p>
            <a:r>
              <a:rPr lang="ru-RU" dirty="0">
                <a:solidFill>
                  <a:srgbClr val="002060"/>
                </a:solidFill>
              </a:rPr>
              <a:t>1784 год: перевод П. И. Суворова и В. Н. Никитина «Евклидовых стихий осьмь книг, а именно: первая, вторая, третья, четвёртая, пятая, шестая, одиннадцатая и двенадцатая; к сим прилагаются книги тринадцатая и четырнадцатая. Переведены с греческого и поправлены. В Санкт-Петербурге, в типографии Морского шляхетного Кадетского Корпуса» (переизданы в 1789 году). Перевели преподаватели указанного корпуса, магистры Оксфордского университета В. Н. </a:t>
            </a:r>
            <a:r>
              <a:rPr lang="ru-RU" dirty="0" smtClean="0">
                <a:solidFill>
                  <a:srgbClr val="002060"/>
                </a:solidFill>
              </a:rPr>
              <a:t>Никитин </a:t>
            </a:r>
            <a:r>
              <a:rPr lang="ru-RU" dirty="0">
                <a:solidFill>
                  <a:srgbClr val="002060"/>
                </a:solidFill>
              </a:rPr>
              <a:t>и П. И. </a:t>
            </a:r>
            <a:r>
              <a:rPr lang="ru-RU" dirty="0" smtClean="0">
                <a:solidFill>
                  <a:srgbClr val="002060"/>
                </a:solidFill>
              </a:rPr>
              <a:t>Суворов.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Всемирное распространение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780" y="1196752"/>
            <a:ext cx="8686800" cy="4525963"/>
          </a:xfrm>
        </p:spPr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На китайском языке первые 6 книг «Начал» издал Маттео Риччи во время своей миссии в Китае (1583—1610). Полный перевод, выполненный А.Вайли, вышел с хвалебным предисловием Цзэн Гофаня, написанным в 1865 году.</a:t>
            </a:r>
          </a:p>
        </p:txBody>
      </p:sp>
    </p:spTree>
    <p:extLst>
      <p:ext uri="{BB962C8B-B14F-4D97-AF65-F5344CB8AC3E}">
        <p14:creationId xmlns:p14="http://schemas.microsoft.com/office/powerpoint/2010/main" val="156567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" y="32079"/>
            <a:ext cx="898069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5805263"/>
            <a:ext cx="56786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Папирус из Оксиринха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65420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203" y="0"/>
            <a:ext cx="5057404" cy="731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18864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Манускрипт из Люнебурга,  1200 года, передающий геометрию Боэция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7526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2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106310"/>
            <a:ext cx="32058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Постулаты Евклида</a:t>
            </a:r>
            <a:endParaRPr lang="ru-RU" sz="4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91" y="-1222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02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772" cy="545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5733256"/>
            <a:ext cx="69904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Ватиканский манускрипт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59353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" y="1916832"/>
            <a:ext cx="9252520" cy="1219200"/>
          </a:xfrm>
        </p:spPr>
        <p:txBody>
          <a:bodyPr>
            <a:noAutofit/>
          </a:bodyPr>
          <a:lstStyle/>
          <a:p>
            <a:r>
              <a:rPr lang="ru-RU" sz="7200" dirty="0" smtClean="0"/>
              <a:t>Спасибо за просмотр</a:t>
            </a:r>
            <a:r>
              <a:rPr lang="en-US" sz="7200" dirty="0" smtClean="0"/>
              <a:t>.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49611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Эвклид и его  </a:t>
            </a:r>
            <a:r>
              <a:rPr lang="en-US" dirty="0" smtClean="0">
                <a:latin typeface="Comic Sans MS" panose="030F0702030302020204" pitchFamily="66" charset="0"/>
              </a:rPr>
              <a:t>“</a:t>
            </a:r>
            <a:r>
              <a:rPr lang="ru-RU" dirty="0" smtClean="0">
                <a:latin typeface="Comic Sans MS" panose="030F0702030302020204" pitchFamily="66" charset="0"/>
              </a:rPr>
              <a:t>начала</a:t>
            </a:r>
            <a:r>
              <a:rPr lang="en-US" dirty="0" smtClean="0">
                <a:latin typeface="Comic Sans MS" panose="030F0702030302020204" pitchFamily="66" charset="0"/>
              </a:rPr>
              <a:t>”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«Начала» (греч. Στοιχεῖα, лат. Elementa) — главный труд Евклида, написанный около 300 г. до н. э. и посвящённый систематическому построению геометрии. «Начала» — вершина античной геометрии и античной математики вообще, итог её 300-летнего развития и основа для последующих исследований. «Начала», наряду с двумя трудами Автолика из Питаны — древнейшее из дошедших до нас античных математических сочинений; все труды предшественников Евклида известны нам только по упоминаниям и цитатам позднейших комментаторов.</a:t>
            </a:r>
          </a:p>
          <a:p>
            <a:endParaRPr lang="ru-RU" dirty="0"/>
          </a:p>
          <a:p>
            <a:r>
              <a:rPr lang="ru-RU" dirty="0"/>
              <a:t>Прокл сообщает (ссылаясь на Евдема), что подобные сочинения создавались и до Евклида: «Начала» были написаны Гиппократом Хиосским, а также платониками Леонтом и Февдием. Но эти сочинения, по-видимому, были утрачены ещё в античности.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2787075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640960" cy="6408711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r>
              <a:rPr lang="ru-RU" dirty="0"/>
              <a:t>Текст «</a:t>
            </a:r>
            <a:r>
              <a:rPr lang="ru-RU" dirty="0" smtClean="0"/>
              <a:t>Начал</a:t>
            </a:r>
            <a:r>
              <a:rPr lang="ru-RU" dirty="0"/>
              <a:t>а</a:t>
            </a:r>
            <a:r>
              <a:rPr lang="ru-RU" dirty="0" smtClean="0"/>
              <a:t>» </a:t>
            </a:r>
            <a:r>
              <a:rPr lang="ru-RU" dirty="0"/>
              <a:t>на протяжении веков были предметом дискуссий, к ним написаны многочисленные комментарии. Из античных комментариев до нас дошёл комментарий, написанный </a:t>
            </a:r>
            <a:r>
              <a:rPr lang="ru-RU" dirty="0" smtClean="0"/>
              <a:t>Проклом. </a:t>
            </a:r>
            <a:r>
              <a:rPr lang="ru-RU" dirty="0"/>
              <a:t>Этот текст является важнейшим источником по истории и методологии греческой математики. Прокл дает краткое изложение истории греческой математики (т. н. Евдемов каталог геометров), обсуждает взаимосвязь метода Евклида и логики Аристотеля, роль воображения в доказательствах.</a:t>
            </a:r>
          </a:p>
          <a:p>
            <a:endParaRPr lang="ru-RU" dirty="0"/>
          </a:p>
          <a:p>
            <a:r>
              <a:rPr lang="ru-RU" dirty="0"/>
              <a:t>Из древних комментаторов следует упомянуть Паппа, из новых — Пьера </a:t>
            </a:r>
            <a:r>
              <a:rPr lang="ru-RU" dirty="0" smtClean="0"/>
              <a:t>Рамуса, </a:t>
            </a:r>
            <a:r>
              <a:rPr lang="ru-RU" dirty="0"/>
              <a:t>Федериго </a:t>
            </a:r>
            <a:r>
              <a:rPr lang="ru-RU" dirty="0" smtClean="0"/>
              <a:t>Коммандино, </a:t>
            </a:r>
            <a:r>
              <a:rPr lang="ru-RU" dirty="0"/>
              <a:t>Христофа Шлюсселя (Клавиуса</a:t>
            </a:r>
            <a:r>
              <a:rPr lang="ru-RU" dirty="0" smtClean="0"/>
              <a:t>) </a:t>
            </a:r>
            <a:r>
              <a:rPr lang="ru-RU" dirty="0"/>
              <a:t>и Савилия.</a:t>
            </a:r>
          </a:p>
          <a:p>
            <a:endParaRPr lang="ru-RU" dirty="0"/>
          </a:p>
          <a:p>
            <a:r>
              <a:rPr lang="ru-RU" dirty="0"/>
              <a:t>«Начала» оказали огромное влияние на развитие математики вплоть до Новейшего времени. Книга переведена на множество языков мира. По количеству переизданий «Начала» не имеют себе равных среди светских книг.</a:t>
            </a:r>
          </a:p>
          <a:p>
            <a:endParaRPr lang="ru-RU" dirty="0"/>
          </a:p>
          <a:p>
            <a:r>
              <a:rPr lang="ru-RU" dirty="0"/>
              <a:t>Альберт Эйнштейн так оценивал «Начала»: «Это удивительнейшее произведение мысли дало человеческому разуму ту уверенность в себе, которая была необходима для его последующей деятельности. Тот не рождён для теоретических исследований, кто в молодости не восхищался этим творением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847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34" y="0"/>
            <a:ext cx="9295393" cy="980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Краткий </a:t>
            </a:r>
            <a:r>
              <a:rPr lang="ru-RU" dirty="0">
                <a:latin typeface="Comic Sans MS" panose="030F0702030302020204" pitchFamily="66" charset="0"/>
              </a:rPr>
              <a:t>обзор </a:t>
            </a:r>
            <a:r>
              <a:rPr lang="ru-RU" dirty="0" smtClean="0">
                <a:latin typeface="Comic Sans MS" panose="030F0702030302020204" pitchFamily="66" charset="0"/>
              </a:rPr>
              <a:t>содержания </a:t>
            </a:r>
            <a:r>
              <a:rPr lang="en-US" dirty="0" smtClean="0">
                <a:latin typeface="Comic Sans MS" panose="030F0702030302020204" pitchFamily="66" charset="0"/>
              </a:rPr>
              <a:t>“</a:t>
            </a:r>
            <a:r>
              <a:rPr lang="ru-RU" dirty="0" smtClean="0">
                <a:latin typeface="Comic Sans MS" panose="030F0702030302020204" pitchFamily="66" charset="0"/>
              </a:rPr>
              <a:t>Начала</a:t>
            </a:r>
            <a:r>
              <a:rPr lang="en-US" dirty="0" smtClean="0">
                <a:latin typeface="Comic Sans MS" panose="030F0702030302020204" pitchFamily="66" charset="0"/>
              </a:rPr>
              <a:t>”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 «Началах» излагаются планиметрия, стереометрия, арифметика, отношения по Евдоксу. В классической реконструкции Гейберга весь труд состоит из 13 книг. К ним традиционно присоединяют две книги о пяти правильных многогранниках, приписываемые Гипсиклу Александрийскому и школе Исидора Милетского.</a:t>
            </a:r>
          </a:p>
          <a:p>
            <a:endParaRPr lang="ru-RU" dirty="0"/>
          </a:p>
          <a:p>
            <a:r>
              <a:rPr lang="ru-RU" dirty="0"/>
              <a:t>Изложение в «Началах» ведётся строго дедуктивно. Каждая книга начинается с определений. В первой книге за определениями идут аксиомы и постулаты. Затем следуют предложения, которые делятся на задачи (в которых нужно что-то построить) и теоремы (в которых нужно что-то доказать). Определения, аксиомы, постулаты и предложения пронумерованы, например, I def. 2 — второе определение первой книги.</a:t>
            </a:r>
          </a:p>
        </p:txBody>
      </p:sp>
    </p:spTree>
    <p:extLst>
      <p:ext uri="{BB962C8B-B14F-4D97-AF65-F5344CB8AC3E}">
        <p14:creationId xmlns:p14="http://schemas.microsoft.com/office/powerpoint/2010/main" val="41918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Первая книга Эвклида</a:t>
            </a:r>
            <a:endParaRPr lang="ru-RU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554461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Первая книга начинается определениями, из которых первые семь (I def. 1-7) гласят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1)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Точка </a:t>
            </a:r>
            <a:r>
              <a:rPr lang="ru-RU" dirty="0">
                <a:solidFill>
                  <a:srgbClr val="00B050"/>
                </a:solidFill>
              </a:rPr>
              <a:t>есть то, что не имеет частей. (Σημεῖόν ἐστιν, οὗ μέρος οὐθέν — букв. «Точка есть то, часть чего ничто»)</a:t>
            </a:r>
          </a:p>
          <a:p>
            <a:r>
              <a:rPr lang="ru-RU" dirty="0" smtClean="0"/>
              <a:t>2) </a:t>
            </a:r>
            <a:r>
              <a:rPr lang="ru-RU" dirty="0" smtClean="0">
                <a:solidFill>
                  <a:srgbClr val="FF0000"/>
                </a:solidFill>
              </a:rPr>
              <a:t>Линия </a:t>
            </a:r>
            <a:r>
              <a:rPr lang="ru-RU" dirty="0">
                <a:solidFill>
                  <a:srgbClr val="FF0000"/>
                </a:solidFill>
              </a:rPr>
              <a:t>— длина без ширины.</a:t>
            </a:r>
          </a:p>
          <a:p>
            <a:r>
              <a:rPr lang="ru-RU" dirty="0" smtClean="0"/>
              <a:t>3) </a:t>
            </a:r>
            <a:r>
              <a:rPr lang="ru-RU" dirty="0" smtClean="0">
                <a:solidFill>
                  <a:srgbClr val="0070C0"/>
                </a:solidFill>
              </a:rPr>
              <a:t>Края </a:t>
            </a:r>
            <a:r>
              <a:rPr lang="ru-RU" dirty="0">
                <a:solidFill>
                  <a:srgbClr val="0070C0"/>
                </a:solidFill>
              </a:rPr>
              <a:t>же линии — точки.</a:t>
            </a:r>
          </a:p>
          <a:p>
            <a:r>
              <a:rPr lang="ru-RU" dirty="0" smtClean="0"/>
              <a:t>4) </a:t>
            </a:r>
            <a:r>
              <a:rPr lang="ru-RU" dirty="0" smtClean="0">
                <a:solidFill>
                  <a:srgbClr val="7030A0"/>
                </a:solidFill>
              </a:rPr>
              <a:t>Прямая </a:t>
            </a:r>
            <a:r>
              <a:rPr lang="ru-RU" dirty="0">
                <a:solidFill>
                  <a:srgbClr val="7030A0"/>
                </a:solidFill>
              </a:rPr>
              <a:t>линия есть та, которая равно лежит на всех своих точках. (Εὐθεῖα γραμμή ἐστιν, ἥτις ἐξ ἴσου τοῖς ἐφ' ἑαυτῆς σημείοις κεῖται)</a:t>
            </a:r>
          </a:p>
          <a:p>
            <a:r>
              <a:rPr lang="ru-RU" dirty="0" smtClean="0"/>
              <a:t>5)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Поверхность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есть то, что имеет только длину и ширину.</a:t>
            </a:r>
          </a:p>
          <a:p>
            <a:r>
              <a:rPr lang="ru-RU" dirty="0" smtClean="0"/>
              <a:t>6) </a:t>
            </a:r>
            <a:r>
              <a:rPr lang="ru-RU" dirty="0" smtClean="0">
                <a:solidFill>
                  <a:srgbClr val="770767"/>
                </a:solidFill>
              </a:rPr>
              <a:t>Края </a:t>
            </a:r>
            <a:r>
              <a:rPr lang="ru-RU" dirty="0">
                <a:solidFill>
                  <a:srgbClr val="770767"/>
                </a:solidFill>
              </a:rPr>
              <a:t>же поверхности — линии.</a:t>
            </a:r>
          </a:p>
          <a:p>
            <a:r>
              <a:rPr lang="ru-RU" dirty="0" smtClean="0"/>
              <a:t>7</a:t>
            </a:r>
            <a:r>
              <a:rPr lang="ru-RU" dirty="0" smtClean="0">
                <a:solidFill>
                  <a:schemeClr val="tx1"/>
                </a:solidFill>
              </a:rPr>
              <a:t>) Плоская </a:t>
            </a:r>
            <a:r>
              <a:rPr lang="ru-RU" dirty="0">
                <a:solidFill>
                  <a:schemeClr val="tx1"/>
                </a:solidFill>
              </a:rPr>
              <a:t>поверхность есть та, которая равно лежит на всех своих линиях.</a:t>
            </a:r>
          </a:p>
        </p:txBody>
      </p:sp>
    </p:spTree>
    <p:extLst>
      <p:ext uri="{BB962C8B-B14F-4D97-AF65-F5344CB8AC3E}">
        <p14:creationId xmlns:p14="http://schemas.microsoft.com/office/powerpoint/2010/main" val="234424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0" y="-248375"/>
            <a:ext cx="8991600" cy="7101408"/>
          </a:xfrm>
        </p:spPr>
        <p:txBody>
          <a:bodyPr>
            <a:normAutofit/>
          </a:bodyPr>
          <a:lstStyle/>
          <a:p>
            <a:r>
              <a:rPr lang="ru-RU" dirty="0" smtClean="0"/>
              <a:t>		</a:t>
            </a:r>
            <a:r>
              <a:rPr lang="ru-RU" sz="5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Постулаты</a:t>
            </a:r>
            <a:r>
              <a:rPr lang="ru-RU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ru-RU" sz="5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Евклида</a:t>
            </a:r>
            <a:endParaRPr lang="ru-RU" sz="56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32321"/>
            <a:ext cx="5292080" cy="6325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За определениями Евклид приводит постулаты (I post. 1-5):</a:t>
            </a:r>
          </a:p>
          <a:p>
            <a:r>
              <a:rPr lang="ru-RU" sz="2400" dirty="0">
                <a:solidFill>
                  <a:srgbClr val="FF0000"/>
                </a:solidFill>
              </a:rPr>
              <a:t>1) </a:t>
            </a:r>
            <a:r>
              <a:rPr lang="ru-RU" sz="2400" dirty="0">
                <a:solidFill>
                  <a:srgbClr val="0070C0"/>
                </a:solidFill>
              </a:rPr>
              <a:t>От всякой точки до всякой точки можно провести прямую.</a:t>
            </a:r>
          </a:p>
          <a:p>
            <a:r>
              <a:rPr lang="ru-RU" sz="2400" dirty="0">
                <a:solidFill>
                  <a:srgbClr val="FF0000"/>
                </a:solidFill>
              </a:rPr>
              <a:t>2</a:t>
            </a:r>
            <a:r>
              <a:rPr lang="ru-RU" sz="2400" dirty="0">
                <a:solidFill>
                  <a:srgbClr val="00B050"/>
                </a:solidFill>
              </a:rPr>
              <a:t>) Ограниченную прямую можно непрерывно продолжать по прямой.</a:t>
            </a:r>
          </a:p>
          <a:p>
            <a:r>
              <a:rPr lang="ru-RU" sz="2400" dirty="0">
                <a:solidFill>
                  <a:srgbClr val="FF0000"/>
                </a:solidFill>
              </a:rPr>
              <a:t>3) </a:t>
            </a:r>
            <a:r>
              <a:rPr lang="ru-RU" sz="2400" dirty="0">
                <a:solidFill>
                  <a:srgbClr val="00B0F0"/>
                </a:solidFill>
              </a:rPr>
              <a:t>Из всякого центра всяким раствором может быть описан круг.</a:t>
            </a:r>
          </a:p>
          <a:p>
            <a:r>
              <a:rPr lang="ru-RU" sz="2400" dirty="0">
                <a:solidFill>
                  <a:srgbClr val="FF0000"/>
                </a:solidFill>
              </a:rPr>
              <a:t>4) </a:t>
            </a:r>
            <a:r>
              <a:rPr lang="ru-RU" sz="2400" dirty="0">
                <a:solidFill>
                  <a:srgbClr val="7030A0"/>
                </a:solidFill>
              </a:rPr>
              <a:t>Все прямые углы равны между собой.</a:t>
            </a:r>
          </a:p>
          <a:p>
            <a:r>
              <a:rPr lang="ru-RU" sz="2400" dirty="0">
                <a:solidFill>
                  <a:srgbClr val="FF0000"/>
                </a:solidFill>
              </a:rPr>
              <a:t>5) </a:t>
            </a:r>
            <a:r>
              <a:rPr lang="ru-RU" sz="2400" dirty="0">
                <a:solidFill>
                  <a:srgbClr val="002060"/>
                </a:solidFill>
              </a:rPr>
              <a:t>Если прямая, пересекающая две прямые, образует внутренние односторонние углы, меньшие двух прямых, то, продолженные неограниченно, эти две прямые встретятся с той стороны, где углы меньше двух прямых.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780" y="908720"/>
            <a:ext cx="3960220" cy="594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44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-63656" y="302076"/>
            <a:ext cx="9396536" cy="647167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sz="11200" dirty="0"/>
              <a:t>За постулатами следуют аксиомы (I ax. 1-9), которые имеют характер общих утверждений, относящихся в равной мере как к числам, так и к непрерывным величинам</a:t>
            </a:r>
            <a:r>
              <a:rPr lang="ru-RU" sz="11200" dirty="0" smtClean="0"/>
              <a:t>:</a:t>
            </a:r>
            <a:endParaRPr lang="ru-RU" sz="11200" dirty="0"/>
          </a:p>
          <a:p>
            <a:r>
              <a:rPr lang="en-US" sz="11200" dirty="0" smtClean="0"/>
              <a:t>1) </a:t>
            </a:r>
            <a:r>
              <a:rPr lang="ru-RU" sz="11200" dirty="0" smtClean="0"/>
              <a:t> </a:t>
            </a:r>
            <a:r>
              <a:rPr lang="ru-RU" sz="11200" dirty="0" smtClean="0">
                <a:solidFill>
                  <a:srgbClr val="92D050"/>
                </a:solidFill>
              </a:rPr>
              <a:t>Равные </a:t>
            </a:r>
            <a:r>
              <a:rPr lang="ru-RU" sz="11200" dirty="0">
                <a:solidFill>
                  <a:srgbClr val="92D050"/>
                </a:solidFill>
              </a:rPr>
              <a:t>одному и тому же равны и между собой.</a:t>
            </a:r>
          </a:p>
          <a:p>
            <a:r>
              <a:rPr lang="en-US" sz="11200" dirty="0" smtClean="0"/>
              <a:t>2) </a:t>
            </a:r>
            <a:r>
              <a:rPr lang="ru-RU" sz="11200" dirty="0" smtClean="0"/>
              <a:t> </a:t>
            </a:r>
            <a:r>
              <a:rPr lang="ru-RU" sz="11200" dirty="0">
                <a:solidFill>
                  <a:srgbClr val="00B0F0"/>
                </a:solidFill>
              </a:rPr>
              <a:t>Е</a:t>
            </a:r>
            <a:r>
              <a:rPr lang="ru-RU" sz="11200" dirty="0" smtClean="0">
                <a:solidFill>
                  <a:srgbClr val="00B0F0"/>
                </a:solidFill>
              </a:rPr>
              <a:t>сли </a:t>
            </a:r>
            <a:r>
              <a:rPr lang="ru-RU" sz="11200" dirty="0">
                <a:solidFill>
                  <a:srgbClr val="00B0F0"/>
                </a:solidFill>
              </a:rPr>
              <a:t>к равным прибавляются равные, то и целые будут равны.</a:t>
            </a:r>
          </a:p>
          <a:p>
            <a:r>
              <a:rPr lang="en-US" sz="11200" dirty="0" smtClean="0"/>
              <a:t>3) </a:t>
            </a:r>
            <a:r>
              <a:rPr lang="ru-RU" sz="11200" dirty="0" smtClean="0"/>
              <a:t> </a:t>
            </a:r>
            <a:r>
              <a:rPr lang="ru-RU" sz="11200" dirty="0" smtClean="0">
                <a:solidFill>
                  <a:srgbClr val="7030A0"/>
                </a:solidFill>
              </a:rPr>
              <a:t>Если </a:t>
            </a:r>
            <a:r>
              <a:rPr lang="ru-RU" sz="11200" dirty="0">
                <a:solidFill>
                  <a:srgbClr val="7030A0"/>
                </a:solidFill>
              </a:rPr>
              <a:t>от равных отнимаются равные, то остатки будут равны.</a:t>
            </a:r>
          </a:p>
          <a:p>
            <a:r>
              <a:rPr lang="en-US" sz="11200" dirty="0" smtClean="0"/>
              <a:t>4)</a:t>
            </a:r>
            <a:r>
              <a:rPr lang="ru-RU" sz="11200" dirty="0" smtClean="0"/>
              <a:t>  </a:t>
            </a:r>
            <a:r>
              <a:rPr lang="ru-RU" sz="11200" dirty="0" smtClean="0">
                <a:solidFill>
                  <a:srgbClr val="FF0000"/>
                </a:solidFill>
              </a:rPr>
              <a:t>Если </a:t>
            </a:r>
            <a:r>
              <a:rPr lang="ru-RU" sz="11200" dirty="0">
                <a:solidFill>
                  <a:srgbClr val="FF0000"/>
                </a:solidFill>
              </a:rPr>
              <a:t>к неравным прибавляются равные, то целые будут не равны</a:t>
            </a:r>
            <a:r>
              <a:rPr lang="ru-RU" sz="11200" dirty="0" smtClean="0">
                <a:solidFill>
                  <a:srgbClr val="FF0000"/>
                </a:solidFill>
              </a:rPr>
              <a:t>.</a:t>
            </a:r>
            <a:endParaRPr lang="ru-RU" sz="11200" dirty="0">
              <a:solidFill>
                <a:srgbClr val="FF0000"/>
              </a:solidFill>
            </a:endParaRPr>
          </a:p>
          <a:p>
            <a:r>
              <a:rPr lang="en-US" sz="11200" dirty="0" smtClean="0"/>
              <a:t>5) </a:t>
            </a:r>
            <a:r>
              <a:rPr lang="ru-RU" sz="11200" dirty="0" smtClean="0"/>
              <a:t> </a:t>
            </a:r>
            <a:r>
              <a:rPr lang="ru-RU" sz="11200" dirty="0" smtClean="0">
                <a:solidFill>
                  <a:srgbClr val="00B050"/>
                </a:solidFill>
              </a:rPr>
              <a:t>Удвоенные </a:t>
            </a:r>
            <a:r>
              <a:rPr lang="ru-RU" sz="11200" dirty="0">
                <a:solidFill>
                  <a:srgbClr val="00B050"/>
                </a:solidFill>
              </a:rPr>
              <a:t>одного и того же равны между собой</a:t>
            </a:r>
            <a:r>
              <a:rPr lang="ru-RU" sz="11200" dirty="0" smtClean="0">
                <a:solidFill>
                  <a:srgbClr val="00B050"/>
                </a:solidFill>
              </a:rPr>
              <a:t>.</a:t>
            </a:r>
            <a:endParaRPr lang="ru-RU" sz="11200" dirty="0">
              <a:solidFill>
                <a:srgbClr val="00B050"/>
              </a:solidFill>
            </a:endParaRPr>
          </a:p>
          <a:p>
            <a:r>
              <a:rPr lang="en-US" sz="11200" dirty="0" smtClean="0"/>
              <a:t>6</a:t>
            </a:r>
            <a:r>
              <a:rPr lang="en-US" sz="11200" dirty="0" smtClean="0">
                <a:solidFill>
                  <a:srgbClr val="770767"/>
                </a:solidFill>
              </a:rPr>
              <a:t>)</a:t>
            </a:r>
            <a:r>
              <a:rPr lang="ru-RU" sz="11200" dirty="0">
                <a:solidFill>
                  <a:srgbClr val="770767"/>
                </a:solidFill>
              </a:rPr>
              <a:t> </a:t>
            </a:r>
            <a:r>
              <a:rPr lang="ru-RU" sz="11200" dirty="0" smtClean="0">
                <a:solidFill>
                  <a:srgbClr val="770767"/>
                </a:solidFill>
              </a:rPr>
              <a:t> Половины </a:t>
            </a:r>
            <a:r>
              <a:rPr lang="ru-RU" sz="11200" dirty="0">
                <a:solidFill>
                  <a:srgbClr val="770767"/>
                </a:solidFill>
              </a:rPr>
              <a:t>одного и того же равны между собой</a:t>
            </a:r>
            <a:r>
              <a:rPr lang="ru-RU" sz="11200" dirty="0" smtClean="0">
                <a:solidFill>
                  <a:srgbClr val="770767"/>
                </a:solidFill>
              </a:rPr>
              <a:t>.</a:t>
            </a:r>
            <a:endParaRPr lang="ru-RU" sz="11200" dirty="0">
              <a:solidFill>
                <a:srgbClr val="770767"/>
              </a:solidFill>
            </a:endParaRPr>
          </a:p>
          <a:p>
            <a:r>
              <a:rPr lang="en-US" sz="11200" dirty="0" smtClean="0"/>
              <a:t>7) </a:t>
            </a:r>
            <a:r>
              <a:rPr lang="ru-RU" sz="11200" dirty="0" smtClean="0"/>
              <a:t> </a:t>
            </a:r>
            <a:r>
              <a:rPr lang="ru-RU" sz="11200" dirty="0" smtClean="0">
                <a:solidFill>
                  <a:srgbClr val="FFFF00"/>
                </a:solidFill>
              </a:rPr>
              <a:t>Совмещающиеся </a:t>
            </a:r>
            <a:r>
              <a:rPr lang="ru-RU" sz="11200" dirty="0">
                <a:solidFill>
                  <a:srgbClr val="FFFF00"/>
                </a:solidFill>
              </a:rPr>
              <a:t>друг с другом равны между собой</a:t>
            </a:r>
            <a:r>
              <a:rPr lang="ru-RU" sz="11200" dirty="0"/>
              <a:t>.</a:t>
            </a:r>
          </a:p>
          <a:p>
            <a:r>
              <a:rPr lang="ru-RU" sz="11200" dirty="0" smtClean="0"/>
              <a:t>8)  </a:t>
            </a:r>
            <a:r>
              <a:rPr lang="ru-RU" sz="11200" dirty="0" smtClean="0">
                <a:solidFill>
                  <a:schemeClr val="accent1">
                    <a:lumMod val="75000"/>
                  </a:schemeClr>
                </a:solidFill>
              </a:rPr>
              <a:t>Целое </a:t>
            </a:r>
            <a:r>
              <a:rPr lang="ru-RU" sz="11200" dirty="0">
                <a:solidFill>
                  <a:schemeClr val="accent1">
                    <a:lumMod val="75000"/>
                  </a:schemeClr>
                </a:solidFill>
              </a:rPr>
              <a:t>больше части</a:t>
            </a:r>
            <a:r>
              <a:rPr lang="ru-RU" sz="11200" dirty="0"/>
              <a:t>. </a:t>
            </a:r>
            <a:r>
              <a:rPr lang="ru-RU" sz="11200" dirty="0" smtClean="0"/>
              <a:t>                                                                                                    9)  </a:t>
            </a:r>
            <a:r>
              <a:rPr lang="ru-RU" sz="11200" dirty="0" smtClean="0">
                <a:solidFill>
                  <a:schemeClr val="accent5">
                    <a:lumMod val="75000"/>
                  </a:schemeClr>
                </a:solidFill>
              </a:rPr>
              <a:t>Две прямые не содержат пространства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28129" y="-238488"/>
            <a:ext cx="5412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Аксиомы </a:t>
            </a:r>
            <a:r>
              <a:rPr lang="ru-RU" sz="48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Эвклида</a:t>
            </a:r>
            <a:endParaRPr lang="ru-RU" sz="40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2600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608512" cy="553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39952" y="0"/>
            <a:ext cx="5412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Аксиомы </a:t>
            </a:r>
            <a:r>
              <a:rPr lang="ru-RU" sz="48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Эвклида</a:t>
            </a:r>
            <a:endParaRPr lang="ru-RU" sz="40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76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838200"/>
          </a:xfrm>
        </p:spPr>
        <p:txBody>
          <a:bodyPr/>
          <a:lstStyle/>
          <a:p>
            <a:r>
              <a:rPr lang="ru-RU" dirty="0">
                <a:latin typeface="Comic Sans MS" panose="030F0702030302020204" pitchFamily="66" charset="0"/>
              </a:rPr>
              <a:t>Латинский текст «Начал»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235396" cy="331236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В Европе «Начала» Евклида на латинском языке были хорошо известны и в Средние века, и в эпоху Возрождения, однако далеко не в привычном теперь виде. Средневековые латинские трактаты, содержащие фрагменты «Начал» Евклида, каталогизированы мюнхенским учёным М.  </a:t>
            </a:r>
            <a:r>
              <a:rPr lang="ru-RU" dirty="0" smtClean="0">
                <a:solidFill>
                  <a:srgbClr val="FF0000"/>
                </a:solidFill>
              </a:rPr>
              <a:t>Фолькертсом. </a:t>
            </a:r>
            <a:r>
              <a:rPr lang="ru-RU" dirty="0">
                <a:solidFill>
                  <a:srgbClr val="FF0000"/>
                </a:solidFill>
              </a:rPr>
              <a:t>В этом каталоге манускрипты разделены на след. группы: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95939"/>
            <a:ext cx="5508104" cy="329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90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1333</Words>
  <Application>Microsoft Office PowerPoint</Application>
  <PresentationFormat>Экран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Трек</vt:lpstr>
      <vt:lpstr>Городская</vt:lpstr>
      <vt:lpstr>Бумажная</vt:lpstr>
      <vt:lpstr>1_Бумажная</vt:lpstr>
      <vt:lpstr>Министерство образования    Республики Крым                                  Симеизкого УВК                     Презентация на тему: Эвклид и его ,,Начала”                     </vt:lpstr>
      <vt:lpstr>Эвклид и его  “начала”</vt:lpstr>
      <vt:lpstr>Презентация PowerPoint</vt:lpstr>
      <vt:lpstr>Краткий обзор содержания “Начала”</vt:lpstr>
      <vt:lpstr>Первая книга Эвклида</vt:lpstr>
      <vt:lpstr>Презентация PowerPoint</vt:lpstr>
      <vt:lpstr>Презентация PowerPoint</vt:lpstr>
      <vt:lpstr>Презентация PowerPoint</vt:lpstr>
      <vt:lpstr>Латинский текст «Начал»</vt:lpstr>
      <vt:lpstr>Презентация PowerPoint</vt:lpstr>
      <vt:lpstr>РУСКИЕ ПЕРЕВОДЫ</vt:lpstr>
      <vt:lpstr>Всемирное распространение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просмотр.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    Республики Крым                           Симеизкого УВК        Реферат на тему: Эвклид и его ,,Начала»”</dc:title>
  <dc:creator>Вано</dc:creator>
  <cp:lastModifiedBy>Вано</cp:lastModifiedBy>
  <cp:revision>16</cp:revision>
  <dcterms:created xsi:type="dcterms:W3CDTF">2015-02-16T17:23:37Z</dcterms:created>
  <dcterms:modified xsi:type="dcterms:W3CDTF">2015-02-17T17:47:27Z</dcterms:modified>
</cp:coreProperties>
</file>