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76" r:id="rId15"/>
    <p:sldId id="270" r:id="rId16"/>
    <p:sldId id="271" r:id="rId17"/>
    <p:sldId id="275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762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FF5D28-87FE-4E6A-9F1C-A3518B161768}" type="datetimeFigureOut">
              <a:rPr lang="ru-RU"/>
              <a:pPr>
                <a:defRPr/>
              </a:pPr>
              <a:t>20.11.2014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AE94A2-20BB-4A99-87BA-D9CC4744E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ED2F7C-3859-4098-8152-970D625742A8}" type="datetimeFigureOut">
              <a:rPr lang="ru-RU"/>
              <a:pPr>
                <a:defRPr/>
              </a:pPr>
              <a:t>20.11.2014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12284F-86AA-4A94-B98A-623531E82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7E3E5-8137-40F4-9830-04D1224C8249}" type="datetimeFigureOut">
              <a:rPr lang="ru-RU"/>
              <a:pPr>
                <a:defRPr/>
              </a:pPr>
              <a:t>20.11.2014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164BA-9DF0-477C-B04C-15A520E46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571750" y="928688"/>
            <a:ext cx="6286500" cy="321468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PaladinPCRus"/>
              </a:rPr>
              <a:t>Развитие </a:t>
            </a:r>
            <a:br>
              <a:rPr lang="ru-RU" b="1" dirty="0" smtClean="0">
                <a:solidFill>
                  <a:srgbClr val="FF0000"/>
                </a:solidFill>
                <a:latin typeface="PaladinPCRus"/>
              </a:rPr>
            </a:br>
            <a:r>
              <a:rPr lang="ru-RU" b="1" dirty="0" smtClean="0">
                <a:solidFill>
                  <a:srgbClr val="FF0000"/>
                </a:solidFill>
                <a:latin typeface="PaladinPCRus"/>
              </a:rPr>
              <a:t>творческих способностей </a:t>
            </a:r>
            <a:br>
              <a:rPr lang="ru-RU" b="1" dirty="0" smtClean="0">
                <a:solidFill>
                  <a:srgbClr val="FF0000"/>
                </a:solidFill>
                <a:latin typeface="PaladinPCRus"/>
              </a:rPr>
            </a:br>
            <a:r>
              <a:rPr lang="ru-RU" b="1" dirty="0" smtClean="0">
                <a:solidFill>
                  <a:srgbClr val="FF0000"/>
                </a:solidFill>
                <a:latin typeface="PaladinPCRus"/>
              </a:rPr>
              <a:t>младших школьников.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75" y="4572000"/>
            <a:ext cx="5000625" cy="7858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ruthCYR Bold" pitchFamily="50" charset="-52"/>
              </a:rPr>
              <a:t>Исследования учителя  начальных классов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ruthCYR Bold" pitchFamily="50" charset="-52"/>
              </a:rPr>
              <a:t>МОБУ Бурейской СОШ №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  <a:latin typeface="TruthCYR Bold" pitchFamily="50" charset="-52"/>
              </a:rPr>
              <a:t>Серковой</a:t>
            </a:r>
            <a:r>
              <a:rPr lang="ru-RU" dirty="0" smtClean="0">
                <a:solidFill>
                  <a:schemeClr val="tx1"/>
                </a:solidFill>
                <a:latin typeface="TruthCYR Bold" pitchFamily="50" charset="-52"/>
              </a:rPr>
              <a:t> 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14688" y="2143125"/>
            <a:ext cx="3786187" cy="328612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GPresquire"/>
              </a:rPr>
              <a:t>Задание: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Найдите простой орнамент,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сосчитайте сколько 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в нем окружностей,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где их центры.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Раскрасьте орнаменты.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Составьте орнаменты самостоятельно.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85750"/>
            <a:ext cx="3714750" cy="7143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Математика</a:t>
            </a:r>
          </a:p>
        </p:txBody>
      </p:sp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4000500" y="357188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latin typeface="AGPresquire"/>
              </a:rPr>
              <a:t>Окружность и ее элементы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643063"/>
            <a:ext cx="219868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313"/>
            <a:ext cx="30924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1500" y="2000250"/>
            <a:ext cx="5286375" cy="185737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GPresquire"/>
              </a:rPr>
              <a:t>Задание: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«Жил был воздушный шарик .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>Ему надоело висеть в магазине , он отвязался и полетел….»</a:t>
            </a:r>
            <a:br>
              <a:rPr lang="ru-RU" sz="2400" b="1" smtClean="0">
                <a:latin typeface="AGPresquire"/>
              </a:rPr>
            </a:br>
            <a:r>
              <a:rPr lang="ru-RU" sz="2400" b="1" smtClean="0">
                <a:latin typeface="AGPresquire"/>
              </a:rPr>
              <a:t/>
            </a:r>
            <a:br>
              <a:rPr lang="ru-RU" sz="2400" b="1" smtClean="0">
                <a:latin typeface="AGPresquire"/>
              </a:rPr>
            </a:br>
            <a:endParaRPr lang="ru-RU" sz="2400" b="1" smtClean="0">
              <a:latin typeface="AGPresquir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85750"/>
            <a:ext cx="3714750" cy="7143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Русский язык</a:t>
            </a: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071813" y="214313"/>
            <a:ext cx="3929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AGPresquire"/>
              </a:rPr>
              <a:t>Сочинение</a:t>
            </a:r>
          </a:p>
          <a:p>
            <a:pPr algn="ctr"/>
            <a:r>
              <a:rPr lang="ru-RU" sz="2400" b="1" u="sng">
                <a:latin typeface="AGPresquire"/>
              </a:rPr>
              <a:t>«Приключения воздушного шарика</a:t>
            </a:r>
          </a:p>
        </p:txBody>
      </p: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571500" y="328612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GPresquire"/>
              </a:rPr>
              <a:t>Задание:</a:t>
            </a:r>
            <a:br>
              <a:rPr lang="ru-RU" sz="2400" b="1">
                <a:latin typeface="AGPresquire"/>
              </a:rPr>
            </a:br>
            <a:r>
              <a:rPr lang="ru-RU" sz="2400" b="1">
                <a:latin typeface="AGPresquire"/>
              </a:rPr>
              <a:t>Составь слова из букв слова</a:t>
            </a:r>
          </a:p>
          <a:p>
            <a:r>
              <a:rPr lang="ru-RU" sz="2400" b="1">
                <a:latin typeface="AGPresquire"/>
              </a:rPr>
              <a:t>«Сообразительность»</a:t>
            </a:r>
            <a:endParaRPr lang="ru-RU">
              <a:latin typeface="Calibri" pitchFamily="34" charset="0"/>
            </a:endParaRPr>
          </a:p>
        </p:txBody>
      </p:sp>
      <p:pic>
        <p:nvPicPr>
          <p:cNvPr id="20486" name="Picture 3" descr="I:\фото\отрисовочки\146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571500"/>
            <a:ext cx="2178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3500438" cy="571500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Окружающий мир</a:t>
            </a:r>
          </a:p>
        </p:txBody>
      </p:sp>
      <p:sp>
        <p:nvSpPr>
          <p:cNvPr id="21507" name="Прямоугольник 7"/>
          <p:cNvSpPr>
            <a:spLocks noChangeArrowheads="1"/>
          </p:cNvSpPr>
          <p:nvPr/>
        </p:nvSpPr>
        <p:spPr bwMode="auto">
          <a:xfrm>
            <a:off x="3286125" y="0"/>
            <a:ext cx="4286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latin typeface="AGPresquire"/>
              </a:rPr>
              <a:t>Тема:</a:t>
            </a:r>
          </a:p>
          <a:p>
            <a:pPr algn="ctr"/>
            <a:r>
              <a:rPr lang="ru-RU" sz="3200" b="1" u="sng">
                <a:latin typeface="AGPresquire"/>
              </a:rPr>
              <a:t>«Дорожные знаки»</a:t>
            </a:r>
            <a:endParaRPr lang="ru-RU" sz="2400" b="1" u="sng">
              <a:latin typeface="AGPresquire"/>
            </a:endParaRPr>
          </a:p>
        </p:txBody>
      </p:sp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1643063" y="1071563"/>
            <a:ext cx="614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AGPresquire"/>
              </a:rPr>
              <a:t>групповая  исследовательская работа</a:t>
            </a:r>
            <a:endParaRPr lang="ru-RU" sz="1400" b="1" i="1">
              <a:latin typeface="AGPresquire"/>
            </a:endParaRPr>
          </a:p>
        </p:txBody>
      </p:sp>
      <p:pic>
        <p:nvPicPr>
          <p:cNvPr id="21509" name="Picture 2" descr="C:\Documents and Settings\Admin\Рабочий стол\SAM_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98650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G:\DCIM\100PHOTO\SAM_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571750"/>
            <a:ext cx="412115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3500438" cy="571500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Технология</a:t>
            </a:r>
          </a:p>
        </p:txBody>
      </p:sp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 rot="10800000" flipV="1">
            <a:off x="2714625" y="731838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GPresquire"/>
              </a:rPr>
              <a:t>Развиваем творчество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643063"/>
            <a:ext cx="384175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" descr="C:\Documents and Settings\Administrator\My Documents\учитель года\100PHOTO\SAM_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643063"/>
            <a:ext cx="41433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3500438" cy="571500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Технология</a:t>
            </a:r>
          </a:p>
        </p:txBody>
      </p:sp>
      <p:pic>
        <p:nvPicPr>
          <p:cNvPr id="23555" name="Picture 2" descr="I:\фото\2010\блащук\SAM_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000250"/>
            <a:ext cx="20716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 descr="C:\Documents and Settings\Administrator\My Documents\100PHOTO\SAM_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28625"/>
            <a:ext cx="59293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572500" cy="5667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PaladinPCRus"/>
              </a:rPr>
              <a:t>Учебная деятельность</a:t>
            </a:r>
            <a:r>
              <a:rPr lang="ru-RU" sz="3200" b="1" smtClean="0">
                <a:latin typeface="AGPresquire"/>
              </a:rPr>
              <a:t/>
            </a:r>
            <a:br>
              <a:rPr lang="ru-RU" sz="3200" b="1" smtClean="0">
                <a:latin typeface="AGPresquire"/>
              </a:rPr>
            </a:br>
            <a:endParaRPr lang="ru-RU" sz="3200" b="1" smtClean="0">
              <a:latin typeface="AGPresquire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1428750"/>
          <a:ext cx="9182100" cy="4714875"/>
        </p:xfrm>
        <a:graphic>
          <a:graphicData uri="http://schemas.openxmlformats.org/presentationml/2006/ole">
            <p:oleObj spid="_x0000_s1026" name="Диаграмма" r:id="rId3" imgW="6153221" imgH="1866839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72500" cy="5667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PaladinPCRus"/>
              </a:rPr>
              <a:t>Внеклассная деятельность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1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71625"/>
            <a:ext cx="7429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785813"/>
            <a:ext cx="8572500" cy="5667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PaladinPCRus"/>
              </a:rPr>
              <a:t>Внеклассная деятельность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5" name="Диаграм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28750"/>
            <a:ext cx="7000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72500" cy="9239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00"/>
                </a:solidFill>
                <a:latin typeface="PaladinPCRus"/>
              </a:rPr>
              <a:t>Кукольный театр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928688"/>
            <a:ext cx="308610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Documents and Settings\Administrator\My Documents\100PHOTO\SAM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214563"/>
            <a:ext cx="20288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Documents and Settings\Administrator\My Documents\100PHOTO\SAM_0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875" y="928688"/>
            <a:ext cx="52562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72500" cy="9239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00"/>
                </a:solidFill>
                <a:latin typeface="PaladinPCRus"/>
              </a:rPr>
              <a:t>Кукольный театр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3" name="Picture 3" descr="C:\Documents and Settings\Admin\Мои документы\My Pictures\Feb0528иииииии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43063"/>
            <a:ext cx="3987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 rot="10800000" flipV="1">
            <a:off x="0" y="4071938"/>
            <a:ext cx="2214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latin typeface="AGPresquire"/>
              </a:rPr>
              <a:t>Хвастливо , с усмешкой»</a:t>
            </a:r>
            <a:endParaRPr lang="ru-RU" sz="1400" b="1" u="sng">
              <a:latin typeface="AGPresquire"/>
            </a:endParaRPr>
          </a:p>
        </p:txBody>
      </p:sp>
      <p:pic>
        <p:nvPicPr>
          <p:cNvPr id="27655" name="Picture 4" descr="C:\Documents and Settings\Administrator\My Documents\100PHOTO\SAM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214438"/>
            <a:ext cx="43307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7000875" cy="5500687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 </a:t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>Цель исследования:</a:t>
            </a: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Определить и проверить на практике педагогические условия, способствующие  развитию   творческих   способностей   младшего   школьника .</a:t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 </a:t>
            </a:r>
            <a:r>
              <a:rPr lang="ru-RU" sz="2400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>Объект исследования: </a:t>
            </a: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 </a:t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 Развитие творческих  способностей  детей школьного возраста. </a:t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 </a:t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>Предмет исследования:</a:t>
            </a:r>
            <a:r>
              <a:rPr lang="ru-RU" sz="2400" b="1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GPresquire"/>
                <a:ea typeface="MV Boli" pitchFamily="2"/>
                <a:cs typeface="MV Boli" pitchFamily="2"/>
              </a:rPr>
              <a:t> </a:t>
            </a: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/>
            </a:r>
            <a:b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</a:br>
            <a:r>
              <a:rPr lang="ru-RU" sz="2400" b="1" dirty="0" smtClean="0">
                <a:latin typeface="AGPresquire"/>
                <a:ea typeface="MV Boli" pitchFamily="2"/>
                <a:cs typeface="MV Boli" pitchFamily="2"/>
              </a:rPr>
              <a:t>                   Процесс  развития   творческих   способностей   младшего   школьника </a:t>
            </a:r>
            <a:r>
              <a:rPr lang="ru-RU" b="1" dirty="0" smtClean="0">
                <a:latin typeface="AGPresquire"/>
                <a:ea typeface="MV Boli" pitchFamily="2"/>
                <a:cs typeface="MV Boli" pitchFamily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ruthCYR Bold" pitchFamily="50" charset="-52"/>
              </a:rPr>
              <a:t>Спасибо за внимание.</a:t>
            </a:r>
            <a:endParaRPr lang="ru-RU" dirty="0">
              <a:latin typeface="TruthCYR Bold" pitchFamily="50" charset="-52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42938" y="1500188"/>
            <a:ext cx="7715250" cy="4286250"/>
          </a:xfrm>
        </p:spPr>
        <p:txBody>
          <a:bodyPr/>
          <a:lstStyle/>
          <a:p>
            <a:pPr algn="l" eaLnBrk="1" hangingPunct="1"/>
            <a:r>
              <a:rPr lang="ru-RU" sz="2700" dirty="0" smtClean="0">
                <a:latin typeface="AGPresquire"/>
              </a:rPr>
              <a:t>   </a:t>
            </a:r>
            <a:r>
              <a:rPr lang="ru-RU" sz="2700" b="1" dirty="0" smtClean="0">
                <a:latin typeface="AGPresquire"/>
              </a:rPr>
              <a:t>Процесс развития творческих способностей младшего школьника будет более эффективным, если :</a:t>
            </a:r>
            <a:r>
              <a:rPr lang="ru-RU" sz="2700" dirty="0" smtClean="0">
                <a:latin typeface="AGPresquire"/>
              </a:rPr>
              <a:t/>
            </a:r>
            <a:br>
              <a:rPr lang="ru-RU" sz="2700" dirty="0" smtClean="0">
                <a:latin typeface="AGPresquire"/>
              </a:rPr>
            </a:br>
            <a:r>
              <a:rPr lang="ru-RU" sz="2700" dirty="0" smtClean="0">
                <a:latin typeface="AGPresquire"/>
              </a:rPr>
              <a:t>   созданы условия, способствующие  развитию   творческих   способностей , как в учебной, так и во внеурочной деятельности ученика;</a:t>
            </a:r>
            <a:br>
              <a:rPr lang="ru-RU" sz="2700" dirty="0" smtClean="0">
                <a:latin typeface="AGPresquire"/>
              </a:rPr>
            </a:br>
            <a:r>
              <a:rPr lang="ru-RU" sz="2700" dirty="0" smtClean="0">
                <a:latin typeface="AGPresquire"/>
              </a:rPr>
              <a:t>   развивающая работа с детьми строится</a:t>
            </a:r>
            <a:br>
              <a:rPr lang="ru-RU" sz="2700" dirty="0" smtClean="0">
                <a:latin typeface="AGPresquire"/>
              </a:rPr>
            </a:br>
            <a:r>
              <a:rPr lang="ru-RU" sz="2700" dirty="0" smtClean="0">
                <a:latin typeface="AGPresquire"/>
              </a:rPr>
              <a:t> на диагностической основе;</a:t>
            </a:r>
            <a:r>
              <a:rPr lang="ru-RU" sz="2700" dirty="0" smtClean="0">
                <a:latin typeface="Impact" pitchFamily="34" charset="0"/>
              </a:rPr>
              <a:t/>
            </a:r>
            <a:br>
              <a:rPr lang="ru-RU" sz="2700" dirty="0" smtClean="0">
                <a:latin typeface="Impact" pitchFamily="34" charset="0"/>
              </a:rPr>
            </a:br>
            <a:r>
              <a:rPr lang="ru-RU" sz="2700" dirty="0" smtClean="0">
                <a:latin typeface="Impact" pitchFamily="34" charset="0"/>
              </a:rPr>
              <a:t> 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1285875" y="1000125"/>
            <a:ext cx="721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u="sng" dirty="0">
                <a:solidFill>
                  <a:srgbClr val="FF0000"/>
                </a:solidFill>
                <a:latin typeface="Impact" pitchFamily="34" charset="0"/>
              </a:rPr>
              <a:t>Гипотеза  исследования</a:t>
            </a:r>
            <a:r>
              <a:rPr lang="ru-RU" sz="3200" dirty="0">
                <a:solidFill>
                  <a:srgbClr val="FF0000"/>
                </a:solidFill>
                <a:latin typeface="Impact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072438" cy="4857750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latin typeface="AGPresquire"/>
              </a:rPr>
              <a:t>1. Изучить и проанализировать научно-методическую литературу и практический опыт по проблеме.</a:t>
            </a:r>
            <a:br>
              <a:rPr lang="ru-RU" sz="2800" dirty="0" smtClean="0">
                <a:latin typeface="AGPresquire"/>
              </a:rPr>
            </a:br>
            <a:r>
              <a:rPr lang="ru-RU" sz="2800" dirty="0" smtClean="0">
                <a:latin typeface="AGPresquire"/>
              </a:rPr>
              <a:t>2. Определить формы и содержание работы по  развитию   творческих   способностей   младших   </a:t>
            </a:r>
            <a:r>
              <a:rPr lang="ru-RU" sz="2800" dirty="0" smtClean="0">
                <a:latin typeface="AGPresquire"/>
              </a:rPr>
              <a:t>школьников,  </a:t>
            </a:r>
            <a:r>
              <a:rPr lang="ru-RU" sz="2800" dirty="0" smtClean="0">
                <a:latin typeface="AGPresquire"/>
              </a:rPr>
              <a:t>как в урочной, так и во внеурочной деятельности.</a:t>
            </a:r>
            <a:br>
              <a:rPr lang="ru-RU" sz="2800" dirty="0" smtClean="0">
                <a:latin typeface="AGPresquire"/>
              </a:rPr>
            </a:br>
            <a:r>
              <a:rPr lang="ru-RU" sz="2800" dirty="0" smtClean="0">
                <a:latin typeface="AGPresquire"/>
              </a:rPr>
              <a:t>3. Обеспечить диагностику  развития   творческих   способностей .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1285875" y="1000125"/>
            <a:ext cx="721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Impact" pitchFamily="34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7643812" cy="457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atin typeface="AGPresquire" pitchFamily="2" charset="0"/>
              </a:rPr>
              <a:t>“Способность– </a:t>
            </a:r>
            <a:br>
              <a:rPr lang="ru-RU" sz="4800" b="1" dirty="0" smtClean="0">
                <a:latin typeface="AGPresquire" pitchFamily="2" charset="0"/>
              </a:rPr>
            </a:br>
            <a:r>
              <a:rPr lang="ru-RU" sz="4800" b="1" dirty="0" smtClean="0">
                <a:latin typeface="AGPresquire" pitchFamily="2" charset="0"/>
              </a:rPr>
              <a:t>природная одаренность, талантливость.” </a:t>
            </a:r>
            <a:br>
              <a:rPr lang="ru-RU" sz="4800" b="1" dirty="0" smtClean="0">
                <a:latin typeface="AGPresquire" pitchFamily="2" charset="0"/>
              </a:rPr>
            </a:br>
            <a:r>
              <a:rPr lang="en-US" sz="4800" b="1" i="1" dirty="0" smtClean="0">
                <a:latin typeface="AGPresquire" pitchFamily="2" charset="0"/>
              </a:rPr>
              <a:t>/</a:t>
            </a:r>
            <a:r>
              <a:rPr lang="ru-RU" sz="4800" b="1" i="1" dirty="0" smtClean="0">
                <a:latin typeface="AGPresquire" pitchFamily="2" charset="0"/>
              </a:rPr>
              <a:t> толковый словарь русского языка” С.И. Ожегова</a:t>
            </a:r>
            <a:r>
              <a:rPr lang="en-US" sz="4800" b="1" i="1" dirty="0" smtClean="0">
                <a:latin typeface="AGPresquire" pitchFamily="2" charset="0"/>
              </a:rPr>
              <a:t>/</a:t>
            </a:r>
            <a:r>
              <a:rPr lang="ru-RU" sz="6600" b="1" i="1" dirty="0" smtClean="0">
                <a:latin typeface="AGPresquire" pitchFamily="2" charset="0"/>
              </a:rPr>
              <a:t> </a:t>
            </a:r>
            <a:endParaRPr lang="ru-RU" sz="4800" b="1" i="1" dirty="0">
              <a:latin typeface="AGPresqui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1500" y="1071563"/>
            <a:ext cx="7858125" cy="4500562"/>
          </a:xfrm>
        </p:spPr>
        <p:txBody>
          <a:bodyPr/>
          <a:lstStyle/>
          <a:p>
            <a:pPr algn="l">
              <a:buFont typeface="Wingdings" pitchFamily="2" charset="2"/>
              <a:buChar char="ü"/>
              <a:defRPr/>
            </a:pPr>
            <a:r>
              <a:rPr sz="2400" b="1">
                <a:latin typeface="AGPresquire" pitchFamily="2" charset="0"/>
              </a:rPr>
              <a:t>новизна 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sz="2400" b="1">
                <a:latin typeface="AGPresquire" pitchFamily="2" charset="0"/>
              </a:rPr>
              <a:t>копирование объекта ( ситуации, явление)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sz="2400" b="1">
                <a:latin typeface="AGPresquire" pitchFamily="2" charset="0"/>
              </a:rPr>
              <a:t>незначительные изменение прототипа, 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sz="2400" b="1">
                <a:latin typeface="AGPresquire" pitchFamily="2" charset="0"/>
              </a:rPr>
              <a:t>получение принципиально нового объекта (ситуации, явления));</a:t>
            </a:r>
          </a:p>
          <a:p>
            <a:pPr algn="l">
              <a:buFont typeface="Wingdings" pitchFamily="2" charset="2"/>
              <a:buChar char="ü"/>
              <a:defRPr/>
            </a:pPr>
            <a:r>
              <a:rPr sz="2400" b="1">
                <a:latin typeface="AGPresquire" pitchFamily="2" charset="0"/>
              </a:rPr>
              <a:t>убедительность (убедительной считается обоснованная идея, описанная ребенком с достаточной достоверностью).</a:t>
            </a:r>
          </a:p>
        </p:txBody>
      </p:sp>
      <p:sp>
        <p:nvSpPr>
          <p:cNvPr id="15363" name="Прямоугольник 9"/>
          <p:cNvSpPr>
            <a:spLocks noChangeArrowheads="1"/>
          </p:cNvSpPr>
          <p:nvPr/>
        </p:nvSpPr>
        <p:spPr bwMode="auto">
          <a:xfrm>
            <a:off x="2143125" y="500063"/>
            <a:ext cx="578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AGPresquire"/>
              </a:rPr>
              <a:t>Критерии исследования  </a:t>
            </a:r>
          </a:p>
        </p:txBody>
      </p:sp>
      <p:sp>
        <p:nvSpPr>
          <p:cNvPr id="15364" name="Прямоугольник 10"/>
          <p:cNvSpPr>
            <a:spLocks noChangeArrowheads="1"/>
          </p:cNvSpPr>
          <p:nvPr/>
        </p:nvSpPr>
        <p:spPr bwMode="auto">
          <a:xfrm>
            <a:off x="428625" y="1428750"/>
            <a:ext cx="821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GPresquire"/>
              </a:rPr>
              <a:t>Шкала “Фантазия” включает пять показателей: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57750" y="1428750"/>
            <a:ext cx="3857625" cy="357187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GPresquire"/>
              </a:rPr>
              <a:t>Попробуй нарисовать </a:t>
            </a:r>
            <a:br>
              <a:rPr lang="ru-RU" sz="2800" b="1" smtClean="0">
                <a:latin typeface="AGPresquire"/>
              </a:rPr>
            </a:br>
            <a:r>
              <a:rPr lang="ru-RU" sz="2800" b="1" smtClean="0">
                <a:latin typeface="AGPresquire"/>
              </a:rPr>
              <a:t>вокруг этих точек-звезд:</a:t>
            </a:r>
            <a:br>
              <a:rPr lang="ru-RU" sz="2800" b="1" smtClean="0">
                <a:latin typeface="AGPresquire"/>
              </a:rPr>
            </a:br>
            <a:r>
              <a:rPr lang="ru-RU" sz="2800" b="1" smtClean="0">
                <a:latin typeface="AGPresquire"/>
              </a:rPr>
              <a:t>Лебедя, Рака, Рыбу. </a:t>
            </a:r>
            <a:br>
              <a:rPr lang="ru-RU" sz="2800" b="1" smtClean="0">
                <a:latin typeface="AGPresquire"/>
              </a:rPr>
            </a:br>
            <a:r>
              <a:rPr lang="ru-RU" sz="2800" b="1" smtClean="0">
                <a:latin typeface="AGPresquire"/>
              </a:rPr>
              <a:t>Назови басню, кто ее автор?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88" y="285750"/>
            <a:ext cx="4171950" cy="7143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Чтение</a:t>
            </a:r>
          </a:p>
        </p:txBody>
      </p:sp>
      <p:pic>
        <p:nvPicPr>
          <p:cNvPr id="16388" name="Picture 2" descr="C:\Documents and Settings\Admin\Мои документы\My Pictures\Feb05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210050" cy="344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2857500" y="0"/>
            <a:ext cx="2865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PaladinPCRus"/>
              </a:rPr>
              <a:t>Чтение</a:t>
            </a:r>
          </a:p>
        </p:txBody>
      </p:sp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3143250" y="642938"/>
            <a:ext cx="26431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7030A0"/>
                </a:solidFill>
                <a:latin typeface="AGPresquire"/>
              </a:rPr>
              <a:t>Первый снег!</a:t>
            </a:r>
          </a:p>
          <a:p>
            <a:pPr algn="ctr"/>
            <a:r>
              <a:rPr lang="ru-RU" b="1" i="1">
                <a:latin typeface="AGPresquire"/>
              </a:rPr>
              <a:t>В октябре пошел</a:t>
            </a:r>
          </a:p>
          <a:p>
            <a:pPr algn="ctr"/>
            <a:r>
              <a:rPr lang="ru-RU" b="1" i="1">
                <a:latin typeface="AGPresquire"/>
              </a:rPr>
              <a:t>Первый снег!</a:t>
            </a:r>
          </a:p>
          <a:p>
            <a:pPr algn="ctr"/>
            <a:r>
              <a:rPr lang="ru-RU" b="1" i="1">
                <a:latin typeface="AGPresquire"/>
              </a:rPr>
              <a:t>В воздухе кружится </a:t>
            </a:r>
          </a:p>
          <a:p>
            <a:pPr algn="ctr"/>
            <a:r>
              <a:rPr lang="ru-RU" b="1" i="1">
                <a:latin typeface="AGPresquire"/>
              </a:rPr>
              <a:t>Первый снег!</a:t>
            </a:r>
          </a:p>
          <a:p>
            <a:pPr algn="ctr"/>
            <a:r>
              <a:rPr lang="ru-RU" b="1" i="1">
                <a:latin typeface="AGPresquire"/>
              </a:rPr>
              <a:t>На ладони тает</a:t>
            </a:r>
          </a:p>
          <a:p>
            <a:pPr algn="ctr"/>
            <a:r>
              <a:rPr lang="ru-RU" b="1" i="1">
                <a:latin typeface="AGPresquire"/>
              </a:rPr>
              <a:t>Первый снег!</a:t>
            </a:r>
          </a:p>
          <a:p>
            <a:pPr algn="ctr"/>
            <a:r>
              <a:rPr lang="ru-RU" b="1" i="1">
                <a:latin typeface="AGPresquire"/>
              </a:rPr>
              <a:t>Землю укрывает </a:t>
            </a:r>
          </a:p>
          <a:p>
            <a:pPr algn="ctr"/>
            <a:r>
              <a:rPr lang="ru-RU" b="1" i="1">
                <a:latin typeface="AGPresquire"/>
              </a:rPr>
              <a:t>Первый Снег!</a:t>
            </a:r>
            <a:endParaRPr lang="ru-RU" i="1">
              <a:latin typeface="Calibri" pitchFamily="34" charset="0"/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4000500" y="3214688"/>
            <a:ext cx="46434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AGPresquire"/>
            </a:endParaRPr>
          </a:p>
          <a:p>
            <a:pPr algn="ctr"/>
            <a:endParaRPr lang="ru-RU" b="1">
              <a:latin typeface="AGPresquire"/>
            </a:endParaRPr>
          </a:p>
          <a:p>
            <a:pPr algn="ctr"/>
            <a:r>
              <a:rPr lang="ru-RU" b="1">
                <a:latin typeface="AGPresquire"/>
              </a:rPr>
              <a:t>Утром заря заливается солнцем.</a:t>
            </a:r>
          </a:p>
          <a:p>
            <a:pPr algn="ctr"/>
            <a:r>
              <a:rPr lang="ru-RU" b="1">
                <a:latin typeface="AGPresquire"/>
              </a:rPr>
              <a:t>Лучики света проникли в оконце</a:t>
            </a:r>
            <a:r>
              <a:rPr lang="ru-RU">
                <a:latin typeface="Calibri" pitchFamily="34" charset="0"/>
              </a:rPr>
              <a:t>,</a:t>
            </a:r>
          </a:p>
          <a:p>
            <a:pPr algn="ctr"/>
            <a:r>
              <a:rPr lang="ru-RU" b="1">
                <a:latin typeface="AGPresquire"/>
              </a:rPr>
              <a:t>Всем   хорошо ,  уютно  на  свете.</a:t>
            </a:r>
          </a:p>
          <a:p>
            <a:pPr algn="ctr"/>
            <a:r>
              <a:rPr lang="ru-RU" b="1">
                <a:latin typeface="AGPresquire"/>
              </a:rPr>
              <a:t>Солнце тепло дарит взрослым и детям</a:t>
            </a:r>
          </a:p>
        </p:txBody>
      </p:sp>
      <p:pic>
        <p:nvPicPr>
          <p:cNvPr id="17413" name="Picture 1" descr="C:\Documents and Settings\Administrator\My Documents\100PHOTO\SAM_0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1500188"/>
            <a:ext cx="3571875" cy="128587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latin typeface="AGPresquire"/>
              </a:rPr>
              <a:t>У березы – 27</a:t>
            </a:r>
            <a:br>
              <a:rPr lang="ru-RU" sz="2800" b="1" smtClean="0">
                <a:latin typeface="AGPresquire"/>
              </a:rPr>
            </a:br>
            <a:r>
              <a:rPr lang="ru-RU" sz="2800" b="1" smtClean="0">
                <a:latin typeface="AGPresquire"/>
              </a:rPr>
              <a:t>У клена – 8</a:t>
            </a:r>
            <a:br>
              <a:rPr lang="ru-RU" sz="2800" b="1" smtClean="0">
                <a:latin typeface="AGPresquire"/>
              </a:rPr>
            </a:br>
            <a:r>
              <a:rPr lang="ru-RU" sz="2800" b="1" smtClean="0">
                <a:latin typeface="AGPresquire"/>
              </a:rPr>
              <a:t>У ели - 32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88" y="285750"/>
            <a:ext cx="4171950" cy="7143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PaladinPCRus" pitchFamily="18" charset="0"/>
                <a:ea typeface="+mj-ea"/>
                <a:cs typeface="+mj-cs"/>
              </a:rPr>
              <a:t>Математика</a:t>
            </a:r>
          </a:p>
        </p:txBody>
      </p:sp>
      <p:pic>
        <p:nvPicPr>
          <p:cNvPr id="3074" name="Picture 2" descr="C:\Documents and Settings\Admin\Рабочий стол\c60468567b9b86d2ac9e110c6bb5897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643313"/>
            <a:ext cx="3500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Рабочий стол\post-13689-1161357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785813"/>
            <a:ext cx="3014662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3357563" y="1500188"/>
            <a:ext cx="2571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8 + 15 = 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5 · 6 – 4 = </a:t>
            </a:r>
            <a:br>
              <a:rPr lang="ru-RU" sz="2800" b="1">
                <a:latin typeface="Calibri" pitchFamily="34" charset="0"/>
              </a:rPr>
            </a:br>
            <a:r>
              <a:rPr lang="ru-RU" sz="2800" b="1">
                <a:latin typeface="Calibri" pitchFamily="34" charset="0"/>
              </a:rPr>
              <a:t>35 : 5+ 5 ·  5 =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14938" y="1571625"/>
            <a:ext cx="428625" cy="3571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357813" y="2000250"/>
            <a:ext cx="428625" cy="3571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715000" y="2428875"/>
            <a:ext cx="428625" cy="3571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коль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Школьный фотоальбом</Template>
  <TotalTime>330</TotalTime>
  <Words>206</Words>
  <Application>Microsoft Office PowerPoint</Application>
  <PresentationFormat>Экран (4:3)</PresentationFormat>
  <Paragraphs>61</Paragraphs>
  <Slides>20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Школьный фотоальбом</vt:lpstr>
      <vt:lpstr>Диаграмма</vt:lpstr>
      <vt:lpstr>Развитие  творческих способностей  младших школьников.</vt:lpstr>
      <vt:lpstr>                    Цель исследования: Определить и проверить на практике педагогические условия, способствующие  развитию   творческих   способностей   младшего   школьника .   Объект исследования:     Развитие творческих  способностей  детей школьного возраста.    Предмет исследования:                      Процесс  развития   творческих   способностей   младшего   школьника .</vt:lpstr>
      <vt:lpstr>   Процесс развития творческих способностей младшего школьника будет более эффективным, если :    созданы условия, способствующие  развитию   творческих   способностей , как в учебной, так и во внеурочной деятельности ученика;    развивающая работа с детьми строится  на диагностической основе;  </vt:lpstr>
      <vt:lpstr>1. Изучить и проанализировать научно-методическую литературу и практический опыт по проблеме. 2. Определить формы и содержание работы по  развитию   творческих   способностей   младших   школьников,  как в урочной, так и во внеурочной деятельности. 3. Обеспечить диагностику  развития   творческих   способностей .</vt:lpstr>
      <vt:lpstr>“Способность–  природная одаренность, талантливость.”  / толковый словарь русского языка” С.И. Ожегова/ </vt:lpstr>
      <vt:lpstr>Слайд 6</vt:lpstr>
      <vt:lpstr>Попробуй нарисовать  вокруг этих точек-звезд: Лебедя, Рака, Рыбу.  Назови басню, кто ее автор?</vt:lpstr>
      <vt:lpstr>Слайд 8</vt:lpstr>
      <vt:lpstr>У березы – 27 У клена – 8 У ели - 32</vt:lpstr>
      <vt:lpstr>Задание: Найдите простой орнамент, сосчитайте сколько  в нем окружностей, где их центры. Раскрасьте орнаменты. Составьте орнаменты самостоятельно.</vt:lpstr>
      <vt:lpstr>Задание: «Жил был воздушный шарик . Ему надоело висеть в магазине , он отвязался и полетел….»  </vt:lpstr>
      <vt:lpstr>Слайд 12</vt:lpstr>
      <vt:lpstr>Слайд 13</vt:lpstr>
      <vt:lpstr>Слайд 14</vt:lpstr>
      <vt:lpstr>Учебная деятельность </vt:lpstr>
      <vt:lpstr>Внеклассная деятельность</vt:lpstr>
      <vt:lpstr>Внеклассная деятельность</vt:lpstr>
      <vt:lpstr>Кукольный театр</vt:lpstr>
      <vt:lpstr>Кукольный театр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subject>Фотоальбом</dc:subject>
  <dc:creator>мамочка</dc:creator>
  <cp:keywords>Фотоальбом</cp:keywords>
  <dc:description>Корпорация Майкрософт</dc:description>
  <cp:lastModifiedBy>Татьяна</cp:lastModifiedBy>
  <cp:revision>48</cp:revision>
  <dcterms:created xsi:type="dcterms:W3CDTF">2010-06-04T11:58:30Z</dcterms:created>
  <dcterms:modified xsi:type="dcterms:W3CDTF">2014-11-19T15:27:39Z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