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72" r:id="rId4"/>
    <p:sldId id="27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99"/>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57F0E7-4D1D-47E7-BD7D-BF996B1367C5}" type="datetimeFigureOut">
              <a:rPr lang="ru-RU" smtClean="0"/>
              <a:pPr/>
              <a:t>02.12.2017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54D8494-C8A6-4322-9EE1-9E69B840DF7B}"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F0E7-4D1D-47E7-BD7D-BF996B1367C5}" type="datetimeFigureOut">
              <a:rPr lang="ru-RU" smtClean="0"/>
              <a:pPr/>
              <a:t>02.12.2017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D8494-C8A6-4322-9EE1-9E69B840DF7B}"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642918"/>
            <a:ext cx="7772400" cy="1470025"/>
          </a:xfrm>
        </p:spPr>
        <p:txBody>
          <a:bodyPr>
            <a:normAutofit fontScale="90000"/>
          </a:bodyPr>
          <a:lstStyle/>
          <a:p>
            <a:r>
              <a:rPr lang="ru-RU" sz="4900" b="1" dirty="0" smtClean="0">
                <a:solidFill>
                  <a:srgbClr val="FF0000"/>
                </a:solidFill>
              </a:rPr>
              <a:t/>
            </a:r>
            <a:br>
              <a:rPr lang="ru-RU" sz="4900" b="1" dirty="0" smtClean="0">
                <a:solidFill>
                  <a:srgbClr val="FF0000"/>
                </a:solidFill>
              </a:rPr>
            </a:br>
            <a:r>
              <a:rPr lang="ru-RU" sz="4900" b="1" dirty="0" smtClean="0">
                <a:solidFill>
                  <a:srgbClr val="FF0000"/>
                </a:solidFill>
              </a:rPr>
              <a:t/>
            </a:r>
            <a:br>
              <a:rPr lang="ru-RU" sz="4900" b="1" dirty="0" smtClean="0">
                <a:solidFill>
                  <a:srgbClr val="FF0000"/>
                </a:solidFill>
              </a:rPr>
            </a:br>
            <a:r>
              <a:rPr lang="ru-RU" sz="4900" b="1" dirty="0" smtClean="0">
                <a:solidFill>
                  <a:srgbClr val="FF0000"/>
                </a:solidFill>
              </a:rPr>
              <a:t>Влияние электромагнитных излучений на человека.</a:t>
            </a:r>
            <a:br>
              <a:rPr lang="ru-RU" sz="4900" b="1" dirty="0" smtClean="0">
                <a:solidFill>
                  <a:srgbClr val="FF0000"/>
                </a:solidFill>
              </a:rPr>
            </a:br>
            <a:r>
              <a:rPr lang="ru-RU" u="sng" dirty="0" smtClean="0">
                <a:solidFill>
                  <a:srgbClr val="FF0000"/>
                </a:solidFill>
              </a:rPr>
              <a:t/>
            </a:r>
            <a:br>
              <a:rPr lang="ru-RU" u="sng" dirty="0" smtClean="0">
                <a:solidFill>
                  <a:srgbClr val="FF0000"/>
                </a:solidFill>
              </a:rPr>
            </a:br>
            <a:r>
              <a:rPr lang="ru-RU" sz="3600" dirty="0" smtClean="0"/>
              <a:t>Бытовая техника</a:t>
            </a:r>
            <a:endParaRPr lang="ru-RU" dirty="0"/>
          </a:p>
        </p:txBody>
      </p:sp>
      <p:sp>
        <p:nvSpPr>
          <p:cNvPr id="5" name="Подзаголовок 4"/>
          <p:cNvSpPr>
            <a:spLocks noGrp="1"/>
          </p:cNvSpPr>
          <p:nvPr>
            <p:ph type="subTitle" idx="1"/>
          </p:nvPr>
        </p:nvSpPr>
        <p:spPr>
          <a:xfrm>
            <a:off x="3428992" y="4357694"/>
            <a:ext cx="5715008" cy="1571636"/>
          </a:xfrm>
        </p:spPr>
        <p:txBody>
          <a:bodyPr>
            <a:normAutofit/>
          </a:bodyPr>
          <a:lstStyle/>
          <a:p>
            <a:pPr algn="just"/>
            <a:r>
              <a:rPr lang="ru-RU" sz="2400" b="1" dirty="0" smtClean="0">
                <a:solidFill>
                  <a:schemeClr val="tx1"/>
                </a:solidFill>
              </a:rPr>
              <a:t>Автор: </a:t>
            </a:r>
            <a:endParaRPr lang="ru-RU" sz="2400" b="1" dirty="0" smtClean="0">
              <a:solidFill>
                <a:schemeClr val="tx1"/>
              </a:solidFill>
            </a:endParaRPr>
          </a:p>
          <a:p>
            <a:pPr algn="just"/>
            <a:r>
              <a:rPr lang="ru-RU" sz="2400" b="1" smtClean="0">
                <a:solidFill>
                  <a:schemeClr val="tx1"/>
                </a:solidFill>
              </a:rPr>
              <a:t>Семенова </a:t>
            </a:r>
            <a:r>
              <a:rPr lang="ru-RU" sz="2400" b="1" smtClean="0">
                <a:solidFill>
                  <a:schemeClr val="tx1"/>
                </a:solidFill>
              </a:rPr>
              <a:t>Екатерина</a:t>
            </a:r>
            <a:endParaRPr lang="ru-RU" sz="2400" b="1" dirty="0" smtClean="0">
              <a:solidFill>
                <a:schemeClr val="tx1"/>
              </a:solidFill>
            </a:endParaRPr>
          </a:p>
          <a:p>
            <a:pPr algn="just"/>
            <a:r>
              <a:rPr lang="ru-RU" sz="2400" b="1" dirty="0" smtClean="0">
                <a:solidFill>
                  <a:schemeClr val="tx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400" dirty="0" smtClean="0">
                <a:solidFill>
                  <a:srgbClr val="00FF00"/>
                </a:solidFill>
              </a:rPr>
              <a:t>Кондиционер</a:t>
            </a:r>
            <a:r>
              <a:rPr lang="ru-RU" dirty="0" smtClean="0"/>
              <a:t/>
            </a:r>
            <a:br>
              <a:rPr lang="ru-RU" dirty="0" smtClean="0"/>
            </a:br>
            <a:endParaRPr lang="ru-RU" dirty="0"/>
          </a:p>
        </p:txBody>
      </p:sp>
      <p:pic>
        <p:nvPicPr>
          <p:cNvPr id="7" name="Содержимое 6" descr="0cd28b0716924cf676e044280a9d17fe.jpg"/>
          <p:cNvPicPr>
            <a:picLocks noGrp="1" noChangeAspect="1"/>
          </p:cNvPicPr>
          <p:nvPr>
            <p:ph idx="1"/>
          </p:nvPr>
        </p:nvPicPr>
        <p:blipFill>
          <a:blip r:embed="rId2"/>
          <a:stretch>
            <a:fillRect/>
          </a:stretch>
        </p:blipFill>
        <p:spPr>
          <a:xfrm>
            <a:off x="3744119" y="1643051"/>
            <a:ext cx="4206162" cy="3000396"/>
          </a:xfrm>
          <a:ln w="38100">
            <a:solidFill>
              <a:schemeClr val="tx1"/>
            </a:solidFill>
          </a:ln>
        </p:spPr>
      </p:pic>
      <p:sp>
        <p:nvSpPr>
          <p:cNvPr id="6" name="Текст 5"/>
          <p:cNvSpPr>
            <a:spLocks noGrp="1"/>
          </p:cNvSpPr>
          <p:nvPr>
            <p:ph type="body" sz="half" idx="2"/>
          </p:nvPr>
        </p:nvSpPr>
        <p:spPr/>
        <p:txBody>
          <a:bodyPr/>
          <a:lstStyle/>
          <a:p>
            <a:pPr algn="just"/>
            <a:r>
              <a:rPr lang="ru-RU" sz="2800" dirty="0" smtClean="0"/>
              <a:t>Этот прибор также является одним из самых опасных, поэтому не стоит подходить к кондиционеру ближе, чем на 1,5 м.</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14290"/>
            <a:ext cx="3465513" cy="941372"/>
          </a:xfrm>
        </p:spPr>
        <p:txBody>
          <a:bodyPr>
            <a:normAutofit fontScale="90000"/>
          </a:bodyPr>
          <a:lstStyle/>
          <a:p>
            <a:r>
              <a:rPr lang="ru-RU" sz="2800" dirty="0" smtClean="0">
                <a:solidFill>
                  <a:srgbClr val="FF0000"/>
                </a:solidFill>
              </a:rPr>
              <a:t>Микроволновая печь</a:t>
            </a:r>
            <a:r>
              <a:rPr lang="ru-RU" dirty="0" smtClean="0"/>
              <a:t/>
            </a:r>
            <a:br>
              <a:rPr lang="ru-RU" dirty="0" smtClean="0"/>
            </a:br>
            <a:endParaRPr lang="ru-RU" dirty="0"/>
          </a:p>
        </p:txBody>
      </p:sp>
      <p:pic>
        <p:nvPicPr>
          <p:cNvPr id="7" name="Содержимое 6" descr="Samsung_M187DMR_1.jpg"/>
          <p:cNvPicPr>
            <a:picLocks noGrp="1" noChangeAspect="1"/>
          </p:cNvPicPr>
          <p:nvPr>
            <p:ph idx="1"/>
          </p:nvPr>
        </p:nvPicPr>
        <p:blipFill>
          <a:blip r:embed="rId2"/>
          <a:stretch>
            <a:fillRect/>
          </a:stretch>
        </p:blipFill>
        <p:spPr>
          <a:xfrm>
            <a:off x="3718437" y="1500174"/>
            <a:ext cx="4286280" cy="3214710"/>
          </a:xfrm>
          <a:ln w="38100">
            <a:solidFill>
              <a:schemeClr val="tx1"/>
            </a:solidFill>
          </a:ln>
        </p:spPr>
      </p:pic>
      <p:sp>
        <p:nvSpPr>
          <p:cNvPr id="6" name="Текст 5"/>
          <p:cNvSpPr>
            <a:spLocks noGrp="1"/>
          </p:cNvSpPr>
          <p:nvPr>
            <p:ph type="body" sz="half" idx="2"/>
          </p:nvPr>
        </p:nvSpPr>
        <p:spPr>
          <a:xfrm>
            <a:off x="0" y="1928802"/>
            <a:ext cx="3571868" cy="4929198"/>
          </a:xfrm>
        </p:spPr>
        <p:txBody>
          <a:bodyPr>
            <a:noAutofit/>
          </a:bodyPr>
          <a:lstStyle/>
          <a:p>
            <a:pPr algn="just"/>
            <a:r>
              <a:rPr lang="ru-RU" sz="2000" dirty="0" smtClean="0"/>
              <a:t>Микроволновке принадлежит пальма первенства среди самых опасных бытовых приборов, так как она уже на расстоянии 30 см может создавать электромагнитное поле до 8мкТл.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3465513" cy="1857364"/>
          </a:xfrm>
        </p:spPr>
        <p:txBody>
          <a:bodyPr>
            <a:noAutofit/>
          </a:bodyPr>
          <a:lstStyle/>
          <a:p>
            <a:pPr algn="ctr"/>
            <a:r>
              <a:rPr lang="ru-RU" sz="2800" u="sng" dirty="0" smtClean="0">
                <a:solidFill>
                  <a:srgbClr val="00B0F0"/>
                </a:solidFill>
              </a:rPr>
              <a:t>Мобильный и радиотелефон</a:t>
            </a:r>
            <a:r>
              <a:rPr lang="ru-RU" sz="2800" dirty="0" smtClean="0">
                <a:solidFill>
                  <a:srgbClr val="00B0F0"/>
                </a:solidFill>
              </a:rPr>
              <a:t/>
            </a:r>
            <a:br>
              <a:rPr lang="ru-RU" sz="2800" dirty="0" smtClean="0">
                <a:solidFill>
                  <a:srgbClr val="00B0F0"/>
                </a:solidFill>
              </a:rPr>
            </a:br>
            <a:endParaRPr lang="ru-RU" sz="2800" dirty="0">
              <a:solidFill>
                <a:srgbClr val="00B0F0"/>
              </a:solidFill>
            </a:endParaRPr>
          </a:p>
        </p:txBody>
      </p:sp>
      <p:pic>
        <p:nvPicPr>
          <p:cNvPr id="7" name="Содержимое 6" descr="01.jpg"/>
          <p:cNvPicPr>
            <a:picLocks noGrp="1" noChangeAspect="1"/>
          </p:cNvPicPr>
          <p:nvPr>
            <p:ph idx="1"/>
          </p:nvPr>
        </p:nvPicPr>
        <p:blipFill>
          <a:blip r:embed="rId2"/>
          <a:stretch>
            <a:fillRect/>
          </a:stretch>
        </p:blipFill>
        <p:spPr>
          <a:xfrm>
            <a:off x="3571868" y="357166"/>
            <a:ext cx="1963006" cy="3786214"/>
          </a:xfrm>
          <a:ln w="38100">
            <a:solidFill>
              <a:schemeClr val="tx1"/>
            </a:solidFill>
          </a:ln>
        </p:spPr>
      </p:pic>
      <p:sp>
        <p:nvSpPr>
          <p:cNvPr id="6" name="Текст 5"/>
          <p:cNvSpPr>
            <a:spLocks noGrp="1"/>
          </p:cNvSpPr>
          <p:nvPr>
            <p:ph type="body" sz="half" idx="2"/>
          </p:nvPr>
        </p:nvSpPr>
        <p:spPr>
          <a:xfrm>
            <a:off x="0" y="1928802"/>
            <a:ext cx="3465513" cy="4197361"/>
          </a:xfrm>
        </p:spPr>
        <p:txBody>
          <a:bodyPr>
            <a:normAutofit/>
          </a:bodyPr>
          <a:lstStyle/>
          <a:p>
            <a:pPr algn="just"/>
            <a:r>
              <a:rPr lang="ru-RU" sz="1800" dirty="0" smtClean="0"/>
              <a:t>. Радиотелефон должен стоять как можно дальше от диванов, кроватей, кресел и тех мест, где Вы проводите много времени.</a:t>
            </a:r>
          </a:p>
          <a:p>
            <a:endParaRPr lang="ru-RU" dirty="0"/>
          </a:p>
        </p:txBody>
      </p:sp>
      <p:pic>
        <p:nvPicPr>
          <p:cNvPr id="2050" name="Picture 2" descr="C:\Users\Константа\Desktop\Новая папка (2)\radiotelefon_dect_philips_se1751b_51.jpg"/>
          <p:cNvPicPr>
            <a:picLocks noChangeAspect="1" noChangeArrowheads="1"/>
          </p:cNvPicPr>
          <p:nvPr/>
        </p:nvPicPr>
        <p:blipFill>
          <a:blip r:embed="rId3"/>
          <a:srcRect/>
          <a:stretch>
            <a:fillRect/>
          </a:stretch>
        </p:blipFill>
        <p:spPr bwMode="auto">
          <a:xfrm>
            <a:off x="5857884" y="1500174"/>
            <a:ext cx="2183183" cy="5143536"/>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800" u="sng" dirty="0" smtClean="0">
                <a:solidFill>
                  <a:srgbClr val="FF0000"/>
                </a:solidFill>
              </a:rPr>
              <a:t>Компьютер</a:t>
            </a:r>
            <a:r>
              <a:rPr lang="ru-RU" u="sng" dirty="0" smtClean="0"/>
              <a:t/>
            </a:r>
            <a:br>
              <a:rPr lang="ru-RU" u="sng" dirty="0" smtClean="0"/>
            </a:br>
            <a:endParaRPr lang="ru-RU" u="sng" dirty="0"/>
          </a:p>
        </p:txBody>
      </p:sp>
      <p:pic>
        <p:nvPicPr>
          <p:cNvPr id="7" name="Содержимое 6" descr="nout.jpg"/>
          <p:cNvPicPr>
            <a:picLocks noGrp="1" noChangeAspect="1"/>
          </p:cNvPicPr>
          <p:nvPr>
            <p:ph idx="1"/>
          </p:nvPr>
        </p:nvPicPr>
        <p:blipFill>
          <a:blip r:embed="rId2" cstate="print"/>
          <a:stretch>
            <a:fillRect/>
          </a:stretch>
        </p:blipFill>
        <p:spPr>
          <a:xfrm>
            <a:off x="4500562" y="4429132"/>
            <a:ext cx="2614602" cy="2068514"/>
          </a:xfrm>
          <a:ln w="38100">
            <a:solidFill>
              <a:schemeClr val="tx1"/>
            </a:solidFill>
          </a:ln>
        </p:spPr>
      </p:pic>
      <p:sp>
        <p:nvSpPr>
          <p:cNvPr id="6" name="Текст 5"/>
          <p:cNvSpPr>
            <a:spLocks noGrp="1"/>
          </p:cNvSpPr>
          <p:nvPr>
            <p:ph type="body" sz="half" idx="2"/>
          </p:nvPr>
        </p:nvSpPr>
        <p:spPr>
          <a:xfrm>
            <a:off x="1" y="1214422"/>
            <a:ext cx="2928926" cy="5643578"/>
          </a:xfrm>
        </p:spPr>
        <p:txBody>
          <a:bodyPr/>
          <a:lstStyle/>
          <a:p>
            <a:pPr algn="just"/>
            <a:r>
              <a:rPr lang="ru-RU" sz="2400" dirty="0" smtClean="0"/>
              <a:t>Персональный компьютер – очень опасный прибор, так как распространяет излучение вокруг себя на расстояние не меньше 70 см. Максимально безопасным считается расстоянием 1,5-2 м от монитора.</a:t>
            </a:r>
          </a:p>
          <a:p>
            <a:endParaRPr lang="ru-RU" dirty="0"/>
          </a:p>
        </p:txBody>
      </p:sp>
      <p:pic>
        <p:nvPicPr>
          <p:cNvPr id="3074" name="Picture 2" descr="C:\Users\Константа\Desktop\Новая папка (2)\ukrcomp.jpg"/>
          <p:cNvPicPr>
            <a:picLocks noChangeAspect="1" noChangeArrowheads="1"/>
          </p:cNvPicPr>
          <p:nvPr/>
        </p:nvPicPr>
        <p:blipFill>
          <a:blip r:embed="rId3"/>
          <a:srcRect/>
          <a:stretch>
            <a:fillRect/>
          </a:stretch>
        </p:blipFill>
        <p:spPr bwMode="auto">
          <a:xfrm>
            <a:off x="3071802" y="428604"/>
            <a:ext cx="4786314" cy="3494009"/>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онстанта\Desktop\Новая папка (2)\ablmp.jpg"/>
          <p:cNvPicPr>
            <a:picLocks noChangeAspect="1" noChangeArrowheads="1"/>
          </p:cNvPicPr>
          <p:nvPr/>
        </p:nvPicPr>
        <p:blipFill>
          <a:blip r:embed="rId2"/>
          <a:srcRect/>
          <a:stretch>
            <a:fillRect/>
          </a:stretch>
        </p:blipFill>
        <p:spPr bwMode="auto">
          <a:xfrm>
            <a:off x="4214810" y="3786190"/>
            <a:ext cx="2746396" cy="2746396"/>
          </a:xfrm>
          <a:prstGeom prst="rect">
            <a:avLst/>
          </a:prstGeom>
          <a:noFill/>
          <a:ln w="38100">
            <a:solidFill>
              <a:schemeClr val="tx1"/>
            </a:solidFill>
          </a:ln>
        </p:spPr>
      </p:pic>
      <p:sp>
        <p:nvSpPr>
          <p:cNvPr id="4" name="Заголовок 3"/>
          <p:cNvSpPr>
            <a:spLocks noGrp="1"/>
          </p:cNvSpPr>
          <p:nvPr>
            <p:ph type="title"/>
          </p:nvPr>
        </p:nvSpPr>
        <p:spPr>
          <a:xfrm>
            <a:off x="142844" y="0"/>
            <a:ext cx="3286149" cy="928670"/>
          </a:xfrm>
        </p:spPr>
        <p:txBody>
          <a:bodyPr>
            <a:normAutofit/>
          </a:bodyPr>
          <a:lstStyle/>
          <a:p>
            <a:r>
              <a:rPr lang="ru-RU" sz="2400" u="sng" dirty="0" smtClean="0">
                <a:solidFill>
                  <a:srgbClr val="990099"/>
                </a:solidFill>
              </a:rPr>
              <a:t>Настольная лампа</a:t>
            </a:r>
            <a:r>
              <a:rPr lang="ru-RU" dirty="0" smtClean="0"/>
              <a:t/>
            </a:r>
            <a:br>
              <a:rPr lang="ru-RU" dirty="0" smtClean="0"/>
            </a:br>
            <a:endParaRPr lang="ru-RU" dirty="0"/>
          </a:p>
        </p:txBody>
      </p:sp>
      <p:pic>
        <p:nvPicPr>
          <p:cNvPr id="7" name="Содержимое 6" descr="67203-30-10-nastolnaya-lampa-massive-mick-1-plafon-chernyi_8985_1000_1.jpg"/>
          <p:cNvPicPr>
            <a:picLocks noGrp="1" noChangeAspect="1"/>
          </p:cNvPicPr>
          <p:nvPr>
            <p:ph idx="1"/>
          </p:nvPr>
        </p:nvPicPr>
        <p:blipFill>
          <a:blip r:embed="rId3" cstate="print"/>
          <a:stretch>
            <a:fillRect/>
          </a:stretch>
        </p:blipFill>
        <p:spPr>
          <a:xfrm>
            <a:off x="4714876" y="214290"/>
            <a:ext cx="1714512" cy="2815290"/>
          </a:xfrm>
          <a:ln w="38100">
            <a:solidFill>
              <a:schemeClr val="tx1"/>
            </a:solidFill>
          </a:ln>
        </p:spPr>
      </p:pic>
      <p:sp>
        <p:nvSpPr>
          <p:cNvPr id="6" name="Текст 5"/>
          <p:cNvSpPr>
            <a:spLocks noGrp="1"/>
          </p:cNvSpPr>
          <p:nvPr>
            <p:ph type="body" sz="half" idx="2"/>
          </p:nvPr>
        </p:nvSpPr>
        <p:spPr>
          <a:xfrm>
            <a:off x="0" y="785794"/>
            <a:ext cx="3465513" cy="5340369"/>
          </a:xfrm>
        </p:spPr>
        <p:txBody>
          <a:bodyPr>
            <a:normAutofit/>
          </a:bodyPr>
          <a:lstStyle/>
          <a:p>
            <a:pPr algn="just"/>
            <a:r>
              <a:rPr lang="ru-RU" sz="2400" dirty="0" smtClean="0"/>
              <a:t>Кто бы мог подумать, что столь безопасный бытовой прибор может таить в себе угрозу? Оказывается излучение от настольной лампы сравнимо с излучением от телевизора. Поэтому стоит задуматься о том, насколько она необходима на Вашем рабочем столе.</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229600" cy="928670"/>
          </a:xfrm>
        </p:spPr>
        <p:txBody>
          <a:bodyPr>
            <a:normAutofit fontScale="90000"/>
          </a:bodyPr>
          <a:lstStyle/>
          <a:p>
            <a:r>
              <a:rPr lang="ru-RU" sz="3100" dirty="0" smtClean="0">
                <a:solidFill>
                  <a:srgbClr val="FF0000"/>
                </a:solidFill>
              </a:rPr>
              <a:t>Как минимизировать вред электромагнитного излучения?</a:t>
            </a:r>
            <a:r>
              <a:rPr lang="ru-RU" dirty="0" smtClean="0"/>
              <a:t/>
            </a:r>
            <a:br>
              <a:rPr lang="ru-RU" dirty="0" smtClean="0"/>
            </a:br>
            <a:endParaRPr lang="ru-RU" dirty="0"/>
          </a:p>
        </p:txBody>
      </p:sp>
      <p:sp>
        <p:nvSpPr>
          <p:cNvPr id="3" name="Содержимое 2"/>
          <p:cNvSpPr>
            <a:spLocks noGrp="1"/>
          </p:cNvSpPr>
          <p:nvPr>
            <p:ph idx="1"/>
          </p:nvPr>
        </p:nvSpPr>
        <p:spPr>
          <a:xfrm>
            <a:off x="0" y="1000108"/>
            <a:ext cx="8072462" cy="5126055"/>
          </a:xfrm>
        </p:spPr>
        <p:txBody>
          <a:bodyPr>
            <a:normAutofit fontScale="40000" lnSpcReduction="20000"/>
          </a:bodyPr>
          <a:lstStyle/>
          <a:p>
            <a:pPr algn="just">
              <a:buFont typeface="Wingdings" pitchFamily="2" charset="2"/>
              <a:buChar char="v"/>
            </a:pPr>
            <a:r>
              <a:rPr lang="ru-RU" sz="4500" dirty="0" smtClean="0"/>
              <a:t>Во-первых, не поленитесь и проделайте тест с радиоприемником, чтобы знать, какие из Ваших бытовых приборов наиболее опасны. И старайтесь свести к минимуму контакты с «вредной» техникой.</a:t>
            </a:r>
          </a:p>
          <a:p>
            <a:pPr algn="just">
              <a:buFont typeface="Wingdings" pitchFamily="2" charset="2"/>
              <a:buChar char="v"/>
            </a:pPr>
            <a:r>
              <a:rPr lang="ru-RU" sz="4500" dirty="0" smtClean="0"/>
              <a:t>Помните и о том, что стены не являются препятствием для электромагнитных волн, от него может спасти только расстояние.</a:t>
            </a:r>
          </a:p>
          <a:p>
            <a:pPr algn="just">
              <a:buFont typeface="Wingdings" pitchFamily="2" charset="2"/>
              <a:buChar char="v"/>
            </a:pPr>
            <a:r>
              <a:rPr lang="ru-RU" sz="4500" dirty="0" smtClean="0"/>
              <a:t>Второе, постарайтесь без действительной необходимости не приобретать мощные электроприборы, ведь чем ниже мощность бытовой техники, тем слабее от нее излучение и она менее опасна.</a:t>
            </a:r>
          </a:p>
          <a:p>
            <a:pPr algn="just">
              <a:buFont typeface="Wingdings" pitchFamily="2" charset="2"/>
              <a:buChar char="v"/>
            </a:pPr>
            <a:r>
              <a:rPr lang="ru-RU" sz="4500" dirty="0" smtClean="0"/>
              <a:t>Старайтесь одновременно не включать несколько мощных электроприборов. Пусть закончится цикл стирки, и только после этого используйте микроволновую печь или пылесос. Избавьтесь от привычки создавать фон из работающего телевизора, так как и Вы и Ваши дети рискуете постоянно попадать в зону действия вредного излучения. Нужно стараться избегать использования удлинителей при подключении электроприборов, так как это способствует увеличению площади электромагнитного излучения. Следите и за тем, чтобы шнуры от бытовой техники и удлинителей не сворачивались в кольца или петли.</a:t>
            </a:r>
          </a:p>
          <a:p>
            <a:pPr algn="just">
              <a:buFont typeface="Wingdings" pitchFamily="2" charset="2"/>
              <a:buChar char="v"/>
            </a:pPr>
            <a:r>
              <a:rPr lang="ru-RU" sz="4500" dirty="0" smtClean="0"/>
              <a:t>Интересно, что грамотно проведенная электропроводка не представляет опасности для жильцов дома.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285728"/>
            <a:ext cx="8229600" cy="1143000"/>
          </a:xfrm>
        </p:spPr>
        <p:txBody>
          <a:bodyPr>
            <a:normAutofit fontScale="90000"/>
          </a:bodyPr>
          <a:lstStyle/>
          <a:p>
            <a:r>
              <a:rPr lang="ru-RU" sz="3600" dirty="0" smtClean="0">
                <a:solidFill>
                  <a:srgbClr val="00B0F0"/>
                </a:solidFill>
              </a:rPr>
              <a:t>Как измерить излучение от бытовой техники</a:t>
            </a:r>
            <a:r>
              <a:rPr lang="ru-RU" dirty="0" smtClean="0"/>
              <a:t/>
            </a:r>
            <a:br>
              <a:rPr lang="ru-RU" dirty="0" smtClean="0"/>
            </a:br>
            <a:endParaRPr lang="ru-RU" dirty="0"/>
          </a:p>
        </p:txBody>
      </p:sp>
      <p:sp>
        <p:nvSpPr>
          <p:cNvPr id="8" name="Содержимое 7"/>
          <p:cNvSpPr>
            <a:spLocks noGrp="1"/>
          </p:cNvSpPr>
          <p:nvPr>
            <p:ph idx="1"/>
          </p:nvPr>
        </p:nvSpPr>
        <p:spPr>
          <a:xfrm>
            <a:off x="0" y="1357298"/>
            <a:ext cx="8001024" cy="5214974"/>
          </a:xfrm>
        </p:spPr>
        <p:txBody>
          <a:bodyPr>
            <a:normAutofit fontScale="40000" lnSpcReduction="20000"/>
          </a:bodyPr>
          <a:lstStyle/>
          <a:p>
            <a:pPr algn="just">
              <a:buFont typeface="Wingdings" pitchFamily="2" charset="2"/>
              <a:buChar char="ü"/>
            </a:pPr>
            <a:r>
              <a:rPr lang="ru-RU" sz="4500" dirty="0" smtClean="0"/>
              <a:t>Конечно, точных цифр с помощью домашнего теста определить не удастся, но наличие и силу электромагнитного и Источником электромагнитного поля в жилых помещениях является разнообразная электротехника - холодильники, утюги, пылесосы, электропечи, телевизоры, компьютеры и др., а также электропроводка квартиры. На электромагнитную обстановку квартиры влияют электротехническое оборудование здания, трансформаторы, кабельные линии. Электрическое поле в жилых домах находится в пределах 1-10 В/м. Однако могут встретиться точки повышенного уровня, например, незаземленный монитор компьютера </a:t>
            </a:r>
          </a:p>
          <a:p>
            <a:pPr algn="just">
              <a:buFont typeface="Wingdings" pitchFamily="2" charset="2"/>
              <a:buChar char="ü"/>
            </a:pPr>
            <a:r>
              <a:rPr lang="ru-RU" sz="4500" dirty="0" smtClean="0"/>
              <a:t>       Замеры напряженности магнитных полей от бытовых электроприборов показали, что их кратковременное воздействие может оказаться даже более сильным, чем долговременное пребывание человека рядом с линией электропередачи. Если отечественные нормы допустимых значений напряженности магнитного поля для населения от воздействия линии электропередачи составляют 1000 мГс, то бытовые электроприборы существенно превосходят эту величину. </a:t>
            </a:r>
          </a:p>
          <a:p>
            <a:pPr algn="just">
              <a:buFont typeface="Wingdings" pitchFamily="2" charset="2"/>
              <a:buChar char="ü"/>
            </a:pPr>
            <a:r>
              <a:rPr lang="ru-RU" sz="4500" dirty="0" smtClean="0"/>
              <a:t>       Индукция магнитного поля от электроплит типа "Электра" на расстоянии 20-30 см от передней панели - там, где стоит хозяйка, - составляет 1-3 мкТл. У конфорок, оно, естественно, больше. А на расстоянии 50 см уже неотличимо от общего поля в кухне, которое составляет около 0,1-0,15 мкТл.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725470"/>
          </a:xfrm>
        </p:spPr>
        <p:txBody>
          <a:bodyPr>
            <a:normAutofit fontScale="90000"/>
          </a:bodyPr>
          <a:lstStyle/>
          <a:p>
            <a:r>
              <a:rPr lang="ru-RU" sz="3100" dirty="0" smtClean="0"/>
              <a:t>Влияние бытовой техники на организм человека</a:t>
            </a:r>
            <a:r>
              <a:rPr lang="ru-RU" dirty="0" smtClean="0"/>
              <a:t/>
            </a:r>
            <a:br>
              <a:rPr lang="ru-RU" dirty="0" smtClean="0"/>
            </a:br>
            <a:endParaRPr lang="ru-RU" dirty="0"/>
          </a:p>
        </p:txBody>
      </p:sp>
      <p:sp>
        <p:nvSpPr>
          <p:cNvPr id="3" name="Содержимое 2"/>
          <p:cNvSpPr>
            <a:spLocks noGrp="1"/>
          </p:cNvSpPr>
          <p:nvPr>
            <p:ph idx="1"/>
          </p:nvPr>
        </p:nvSpPr>
        <p:spPr>
          <a:xfrm>
            <a:off x="0" y="928670"/>
            <a:ext cx="8143900" cy="5929330"/>
          </a:xfrm>
        </p:spPr>
        <p:txBody>
          <a:bodyPr>
            <a:normAutofit fontScale="70000" lnSpcReduction="20000"/>
          </a:bodyPr>
          <a:lstStyle/>
          <a:p>
            <a:pPr algn="just">
              <a:buNone/>
            </a:pPr>
            <a:r>
              <a:rPr lang="ru-RU" sz="2900" dirty="0" smtClean="0"/>
              <a:t>Исследования влияний электромагнитных излучений на человеческий организм ведутся специалистами разных стран мира. Например, ученые Италии выяснили, что регулярное нахождение человека в электромагнитном поле может вызвать бесплодие. Американские ученые установили негативное влияние излучения бытовых приборов на человеческий мозг. Специалисты из Швеции смогли установить безопасный уровень силы электромагнитного поля, который равняется 0,2 микротеслы (мкТл).</a:t>
            </a:r>
          </a:p>
          <a:p>
            <a:pPr algn="just">
              <a:buNone/>
            </a:pPr>
            <a:r>
              <a:rPr lang="ru-RU" sz="2900" dirty="0" smtClean="0"/>
              <a:t>Но независимо от страны, всеми учеными признано, что электромагнитные излучения негативно воздействуют на сердечно - сосудистую, центральную нервную систему, на гормональный фон человека и репродуктивную функцию.  В результате тесного и регулярного «общения» с бытовой техникой мы можем приобрести множество проблем, в числе которых головные боли, усталость, упадок сил, бессонница и др.</a:t>
            </a:r>
          </a:p>
          <a:p>
            <a:pPr algn="just">
              <a:buNone/>
            </a:pPr>
            <a:r>
              <a:rPr lang="ru-RU" sz="2900" dirty="0" smtClean="0"/>
              <a:t>Важно понимать, что даже электромагнитные излучения низкой интенсивности несут в себе огромную опасность. Часто действие излучения от бытовых приборов может оказаться более мощным, чем длительное нахождение в месте, где расположены линии электропередач. Таким образом, получатся, что мы часто даже не задумываясь об этом, ежедневно нарушаем биоэнергетический баланс собственного организма.</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500034" y="723900"/>
            <a:ext cx="8429684" cy="1490654"/>
          </a:xfrm>
          <a:prstGeom prst="rect">
            <a:avLst/>
          </a:prstGeom>
        </p:spPr>
        <p:txBody>
          <a:bodyPr wrap="none" fromWordArt="1">
            <a:prstTxWarp prst="textWave4">
              <a:avLst>
                <a:gd name="adj1" fmla="val 6500"/>
                <a:gd name="adj2" fmla="val 0"/>
              </a:avLst>
            </a:prstTxWarp>
          </a:bodyPr>
          <a:lstStyle/>
          <a:p>
            <a:pPr algn="ctr" rtl="0"/>
            <a:r>
              <a:rPr lang="ru-RU" sz="3600" kern="10" spc="0" dirty="0" smtClean="0">
                <a:ln w="9525">
                  <a:solidFill>
                    <a:srgbClr val="00B0F0"/>
                  </a:solidFill>
                  <a:round/>
                  <a:headEnd/>
                  <a:tailEnd/>
                </a:ln>
                <a:solidFill>
                  <a:srgbClr val="FF0000"/>
                </a:solidFill>
                <a:effectLst>
                  <a:outerShdw dist="53882" dir="2700000" algn="ctr" rotWithShape="0">
                    <a:srgbClr val="C0C0C0">
                      <a:alpha val="80000"/>
                    </a:srgbClr>
                  </a:outerShdw>
                </a:effectLst>
                <a:latin typeface="Times New Roman"/>
                <a:cs typeface="Times New Roman"/>
              </a:rPr>
              <a:t>Спасибо за внимание!!!!!!</a:t>
            </a:r>
            <a:endParaRPr lang="ru-RU" sz="3600" kern="10" spc="0" dirty="0">
              <a:ln w="9525">
                <a:solidFill>
                  <a:srgbClr val="00B0F0"/>
                </a:solid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pic>
        <p:nvPicPr>
          <p:cNvPr id="5124" name="Picture 4" descr="D:\картинки\Картинки\Личное\Цветочки\04ed27ee68e8202f7d02d0d5d24cff0b.gif"/>
          <p:cNvPicPr>
            <a:picLocks noChangeAspect="1" noChangeArrowheads="1" noCrop="1"/>
          </p:cNvPicPr>
          <p:nvPr/>
        </p:nvPicPr>
        <p:blipFill>
          <a:blip r:embed="rId2"/>
          <a:srcRect/>
          <a:stretch>
            <a:fillRect/>
          </a:stretch>
        </p:blipFill>
        <p:spPr bwMode="auto">
          <a:xfrm>
            <a:off x="2643174" y="2643182"/>
            <a:ext cx="3000632" cy="34909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43042" y="0"/>
            <a:ext cx="5500726" cy="733446"/>
          </a:xfrm>
        </p:spPr>
        <p:txBody>
          <a:bodyPr>
            <a:normAutofit/>
          </a:bodyPr>
          <a:lstStyle/>
          <a:p>
            <a:r>
              <a:rPr lang="ru-RU" sz="3600" dirty="0" smtClean="0">
                <a:solidFill>
                  <a:srgbClr val="00B0F0"/>
                </a:solidFill>
              </a:rPr>
              <a:t>Бытовая техника</a:t>
            </a:r>
            <a:endParaRPr lang="ru-RU" sz="3600" dirty="0">
              <a:solidFill>
                <a:srgbClr val="00B0F0"/>
              </a:solidFill>
            </a:endParaRPr>
          </a:p>
        </p:txBody>
      </p:sp>
      <p:pic>
        <p:nvPicPr>
          <p:cNvPr id="9" name="Содержимое 6" descr="bytovaya-tehnika-ecos.jpg"/>
          <p:cNvPicPr>
            <a:picLocks noGrp="1" noChangeAspect="1"/>
          </p:cNvPicPr>
          <p:nvPr>
            <p:ph idx="1"/>
          </p:nvPr>
        </p:nvPicPr>
        <p:blipFill>
          <a:blip r:embed="rId2"/>
          <a:stretch>
            <a:fillRect/>
          </a:stretch>
        </p:blipFill>
        <p:spPr>
          <a:xfrm>
            <a:off x="714348" y="928670"/>
            <a:ext cx="7171877" cy="57654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0"/>
            <a:ext cx="7000924" cy="935034"/>
          </a:xfrm>
        </p:spPr>
        <p:txBody>
          <a:bodyPr>
            <a:normAutofit/>
          </a:bodyPr>
          <a:lstStyle/>
          <a:p>
            <a:pPr algn="ctr"/>
            <a:r>
              <a:rPr lang="ru-RU" sz="3200" dirty="0" smtClean="0">
                <a:solidFill>
                  <a:srgbClr val="C00000"/>
                </a:solidFill>
              </a:rPr>
              <a:t>Опасная бытовая техника</a:t>
            </a:r>
            <a:r>
              <a:rPr lang="ru-RU" dirty="0" smtClean="0">
                <a:solidFill>
                  <a:srgbClr val="FFC000"/>
                </a:solidFill>
              </a:rPr>
              <a:t/>
            </a:r>
            <a:br>
              <a:rPr lang="ru-RU" dirty="0" smtClean="0">
                <a:solidFill>
                  <a:srgbClr val="FFC000"/>
                </a:solidFill>
              </a:rPr>
            </a:br>
            <a:endParaRPr lang="ru-RU" dirty="0"/>
          </a:p>
        </p:txBody>
      </p:sp>
      <p:pic>
        <p:nvPicPr>
          <p:cNvPr id="7" name="Содержимое 6" descr="holodilnik-uhod.jpg"/>
          <p:cNvPicPr>
            <a:picLocks noGrp="1" noChangeAspect="1"/>
          </p:cNvPicPr>
          <p:nvPr>
            <p:ph idx="1"/>
          </p:nvPr>
        </p:nvPicPr>
        <p:blipFill>
          <a:blip r:embed="rId2"/>
          <a:stretch>
            <a:fillRect/>
          </a:stretch>
        </p:blipFill>
        <p:spPr>
          <a:xfrm>
            <a:off x="4572000" y="1142984"/>
            <a:ext cx="2904959" cy="4868865"/>
          </a:xfrm>
          <a:ln w="28575">
            <a:solidFill>
              <a:schemeClr val="tx1"/>
            </a:solidFill>
          </a:ln>
        </p:spPr>
      </p:pic>
      <p:sp>
        <p:nvSpPr>
          <p:cNvPr id="6" name="Текст 5"/>
          <p:cNvSpPr>
            <a:spLocks noGrp="1"/>
          </p:cNvSpPr>
          <p:nvPr>
            <p:ph type="body" sz="half" idx="2"/>
          </p:nvPr>
        </p:nvSpPr>
        <p:spPr>
          <a:xfrm>
            <a:off x="0" y="1000108"/>
            <a:ext cx="3929058" cy="5126055"/>
          </a:xfrm>
        </p:spPr>
        <p:txBody>
          <a:bodyPr>
            <a:normAutofit/>
          </a:bodyPr>
          <a:lstStyle/>
          <a:p>
            <a:r>
              <a:rPr lang="ru-RU" sz="3000" u="sng" dirty="0" smtClean="0">
                <a:solidFill>
                  <a:srgbClr val="FF3399"/>
                </a:solidFill>
              </a:rPr>
              <a:t>Холодильник</a:t>
            </a:r>
          </a:p>
          <a:p>
            <a:pPr algn="just"/>
            <a:r>
              <a:rPr lang="ru-RU" sz="2400" dirty="0" smtClean="0"/>
              <a:t>Старые модели холодильников практически безопасны с точки зрения излучения, а вот современные само размораживающиеся модели даже на расстоянии одного метра от дверцы показывают превышение допустимых норм электромагнитного излучения.</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elektricheskaya_plita_electrolux_ekc_513516_w.jpg"/>
          <p:cNvPicPr>
            <a:picLocks noGrp="1" noChangeAspect="1"/>
          </p:cNvPicPr>
          <p:nvPr>
            <p:ph idx="1"/>
          </p:nvPr>
        </p:nvPicPr>
        <p:blipFill>
          <a:blip r:embed="rId2" cstate="print"/>
          <a:stretch>
            <a:fillRect/>
          </a:stretch>
        </p:blipFill>
        <p:spPr>
          <a:xfrm>
            <a:off x="3786182" y="1643050"/>
            <a:ext cx="4082012" cy="3786213"/>
          </a:xfrm>
          <a:ln w="38100">
            <a:solidFill>
              <a:srgbClr val="002060"/>
            </a:solidFill>
          </a:ln>
        </p:spPr>
      </p:pic>
      <p:sp>
        <p:nvSpPr>
          <p:cNvPr id="2" name="Заголовок 1"/>
          <p:cNvSpPr>
            <a:spLocks noGrp="1"/>
          </p:cNvSpPr>
          <p:nvPr>
            <p:ph type="title"/>
          </p:nvPr>
        </p:nvSpPr>
        <p:spPr>
          <a:xfrm>
            <a:off x="457200" y="273050"/>
            <a:ext cx="3114668" cy="1162050"/>
          </a:xfrm>
        </p:spPr>
        <p:txBody>
          <a:bodyPr/>
          <a:lstStyle/>
          <a:p>
            <a:pPr algn="ctr"/>
            <a:r>
              <a:rPr lang="ru-RU" sz="2400" dirty="0" smtClean="0">
                <a:solidFill>
                  <a:srgbClr val="C00000"/>
                </a:solidFill>
              </a:rPr>
              <a:t>Электрическая плита</a:t>
            </a:r>
            <a:r>
              <a:rPr lang="ru-RU" dirty="0" smtClean="0"/>
              <a:t/>
            </a:r>
            <a:br>
              <a:rPr lang="ru-RU" dirty="0" smtClean="0"/>
            </a:br>
            <a:endParaRPr lang="ru-RU" dirty="0"/>
          </a:p>
        </p:txBody>
      </p:sp>
      <p:sp>
        <p:nvSpPr>
          <p:cNvPr id="4" name="Текст 3"/>
          <p:cNvSpPr>
            <a:spLocks noGrp="1"/>
          </p:cNvSpPr>
          <p:nvPr>
            <p:ph type="body" sz="half" idx="2"/>
          </p:nvPr>
        </p:nvSpPr>
        <p:spPr/>
        <p:txBody>
          <a:bodyPr>
            <a:normAutofit lnSpcReduction="10000"/>
          </a:bodyPr>
          <a:lstStyle/>
          <a:p>
            <a:pPr algn="just"/>
            <a:r>
              <a:rPr lang="ru-RU" sz="2000" b="1" dirty="0" smtClean="0"/>
              <a:t>Передняя панель электроплиты обладает интенсивностью магнитного поля в 1-3мкТл, соответственно у самих конфорок оно еще выше. Безопасное расстояние – 50 см, где излучение, как во всей кухне составляет примерно 0,1-0,15мкТл. Об этом стоит помнить, стоя у работающей плиты и по возможности не подходить к ней слишком близко.</a:t>
            </a:r>
          </a:p>
          <a:p>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sz="3200" dirty="0" smtClean="0">
                <a:solidFill>
                  <a:srgbClr val="C00000"/>
                </a:solidFill>
              </a:rPr>
              <a:t>Электрический чайник</a:t>
            </a:r>
            <a:r>
              <a:rPr lang="ru-RU" dirty="0" smtClean="0"/>
              <a:t/>
            </a:r>
            <a:br>
              <a:rPr lang="ru-RU" dirty="0" smtClean="0"/>
            </a:br>
            <a:endParaRPr lang="ru-RU" dirty="0"/>
          </a:p>
        </p:txBody>
      </p:sp>
      <p:pic>
        <p:nvPicPr>
          <p:cNvPr id="7" name="Содержимое 6" descr="2072_vs-135_elektricheskiy_chaynik_1.jpeg"/>
          <p:cNvPicPr>
            <a:picLocks noGrp="1" noChangeAspect="1"/>
          </p:cNvPicPr>
          <p:nvPr>
            <p:ph idx="1"/>
          </p:nvPr>
        </p:nvPicPr>
        <p:blipFill>
          <a:blip r:embed="rId2"/>
          <a:stretch>
            <a:fillRect/>
          </a:stretch>
        </p:blipFill>
        <p:spPr>
          <a:xfrm>
            <a:off x="3786182" y="1714488"/>
            <a:ext cx="3764850" cy="3810577"/>
          </a:xfrm>
          <a:ln w="38100">
            <a:solidFill>
              <a:srgbClr val="002060"/>
            </a:solidFill>
          </a:ln>
        </p:spPr>
      </p:pic>
      <p:sp>
        <p:nvSpPr>
          <p:cNvPr id="6" name="Текст 5"/>
          <p:cNvSpPr>
            <a:spLocks noGrp="1"/>
          </p:cNvSpPr>
          <p:nvPr>
            <p:ph type="body" sz="half" idx="2"/>
          </p:nvPr>
        </p:nvSpPr>
        <p:spPr>
          <a:xfrm>
            <a:off x="285719" y="1643050"/>
            <a:ext cx="3071835" cy="4000528"/>
          </a:xfrm>
        </p:spPr>
        <p:txBody>
          <a:bodyPr>
            <a:normAutofit/>
          </a:bodyPr>
          <a:lstStyle/>
          <a:p>
            <a:pPr algn="just"/>
            <a:r>
              <a:rPr lang="ru-RU" sz="2800" b="1" dirty="0" smtClean="0"/>
              <a:t>Лучше всего, включив электрочайник, сразу же от него отойти, так как на расстоянии уже 20 см он становится опасным.</a:t>
            </a:r>
          </a:p>
          <a:p>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80314.jpeg"/>
          <p:cNvPicPr>
            <a:picLocks noGrp="1" noChangeAspect="1"/>
          </p:cNvPicPr>
          <p:nvPr>
            <p:ph idx="1"/>
          </p:nvPr>
        </p:nvPicPr>
        <p:blipFill>
          <a:blip r:embed="rId2"/>
          <a:stretch>
            <a:fillRect/>
          </a:stretch>
        </p:blipFill>
        <p:spPr>
          <a:xfrm>
            <a:off x="3841116" y="1000108"/>
            <a:ext cx="2170731" cy="2821951"/>
          </a:xfrm>
          <a:ln w="38100">
            <a:solidFill>
              <a:schemeClr val="tx1"/>
            </a:solidFill>
          </a:ln>
        </p:spPr>
      </p:pic>
      <p:pic>
        <p:nvPicPr>
          <p:cNvPr id="1026" name="Picture 2" descr="C:\Users\Константа\Desktop\Новая папка (2)\posuda-008.jpg"/>
          <p:cNvPicPr>
            <a:picLocks noChangeAspect="1" noChangeArrowheads="1"/>
          </p:cNvPicPr>
          <p:nvPr/>
        </p:nvPicPr>
        <p:blipFill>
          <a:blip r:embed="rId3"/>
          <a:srcRect/>
          <a:stretch>
            <a:fillRect/>
          </a:stretch>
        </p:blipFill>
        <p:spPr bwMode="auto">
          <a:xfrm>
            <a:off x="5429256" y="3786190"/>
            <a:ext cx="2423465" cy="2857520"/>
          </a:xfrm>
          <a:prstGeom prst="rect">
            <a:avLst/>
          </a:prstGeom>
          <a:noFill/>
          <a:ln w="38100">
            <a:solidFill>
              <a:schemeClr val="tx1"/>
            </a:solidFill>
          </a:ln>
        </p:spPr>
      </p:pic>
      <p:sp>
        <p:nvSpPr>
          <p:cNvPr id="4" name="Заголовок 3"/>
          <p:cNvSpPr>
            <a:spLocks noGrp="1"/>
          </p:cNvSpPr>
          <p:nvPr>
            <p:ph type="title"/>
          </p:nvPr>
        </p:nvSpPr>
        <p:spPr/>
        <p:txBody>
          <a:bodyPr>
            <a:normAutofit fontScale="90000"/>
          </a:bodyPr>
          <a:lstStyle/>
          <a:p>
            <a:pPr algn="ctr"/>
            <a:r>
              <a:rPr lang="ru-RU" sz="2700" u="sng" dirty="0" smtClean="0">
                <a:solidFill>
                  <a:srgbClr val="7030A0"/>
                </a:solidFill>
              </a:rPr>
              <a:t>Стиральная и посудомоечная машина</a:t>
            </a:r>
            <a:r>
              <a:rPr lang="ru-RU" dirty="0" smtClean="0"/>
              <a:t/>
            </a:r>
            <a:br>
              <a:rPr lang="ru-RU" dirty="0" smtClean="0"/>
            </a:br>
            <a:endParaRPr lang="ru-RU" dirty="0"/>
          </a:p>
        </p:txBody>
      </p:sp>
      <p:sp>
        <p:nvSpPr>
          <p:cNvPr id="6" name="Текст 5"/>
          <p:cNvSpPr>
            <a:spLocks noGrp="1"/>
          </p:cNvSpPr>
          <p:nvPr>
            <p:ph type="body" sz="half" idx="2"/>
          </p:nvPr>
        </p:nvSpPr>
        <p:spPr>
          <a:xfrm>
            <a:off x="214282" y="1142984"/>
            <a:ext cx="3251231" cy="4983179"/>
          </a:xfrm>
        </p:spPr>
        <p:txBody>
          <a:bodyPr/>
          <a:lstStyle/>
          <a:p>
            <a:r>
              <a:rPr lang="ru-RU" dirty="0" smtClean="0"/>
              <a:t> </a:t>
            </a:r>
          </a:p>
          <a:p>
            <a:pPr algn="just"/>
            <a:r>
              <a:rPr lang="ru-RU" sz="2000" b="1" dirty="0" smtClean="0">
                <a:solidFill>
                  <a:srgbClr val="002060"/>
                </a:solidFill>
              </a:rPr>
              <a:t>Любителям наблюдать за процессом стирки важно знать, что у панели управления современная стиральная машина излучает больше, чем 10мкТл. Безопасно отойти от машины не менее чем на метр. Посудомоечная машина будет безопасна на расстоянии полуметра.</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3200" dirty="0" smtClean="0">
                <a:solidFill>
                  <a:srgbClr val="FF0000"/>
                </a:solidFill>
              </a:rPr>
              <a:t>Пылесос</a:t>
            </a:r>
            <a:r>
              <a:rPr lang="ru-RU" dirty="0" smtClean="0"/>
              <a:t/>
            </a:r>
            <a:br>
              <a:rPr lang="ru-RU" dirty="0" smtClean="0"/>
            </a:br>
            <a:endParaRPr lang="ru-RU" dirty="0"/>
          </a:p>
        </p:txBody>
      </p:sp>
      <p:pic>
        <p:nvPicPr>
          <p:cNvPr id="7" name="Содержимое 6" descr="vacuum_img2.jpg"/>
          <p:cNvPicPr>
            <a:picLocks noGrp="1" noChangeAspect="1"/>
          </p:cNvPicPr>
          <p:nvPr>
            <p:ph idx="1"/>
          </p:nvPr>
        </p:nvPicPr>
        <p:blipFill>
          <a:blip r:embed="rId2"/>
          <a:stretch>
            <a:fillRect/>
          </a:stretch>
        </p:blipFill>
        <p:spPr>
          <a:xfrm>
            <a:off x="3786182" y="428604"/>
            <a:ext cx="4191000" cy="5715000"/>
          </a:xfrm>
        </p:spPr>
      </p:pic>
      <p:sp>
        <p:nvSpPr>
          <p:cNvPr id="6" name="Текст 5"/>
          <p:cNvSpPr>
            <a:spLocks noGrp="1"/>
          </p:cNvSpPr>
          <p:nvPr>
            <p:ph type="body" sz="half" idx="2"/>
          </p:nvPr>
        </p:nvSpPr>
        <p:spPr>
          <a:xfrm>
            <a:off x="285720" y="1357298"/>
            <a:ext cx="3465513" cy="4691063"/>
          </a:xfrm>
        </p:spPr>
        <p:txBody>
          <a:bodyPr>
            <a:normAutofit lnSpcReduction="10000"/>
          </a:bodyPr>
          <a:lstStyle/>
          <a:p>
            <a:pPr algn="just"/>
            <a:r>
              <a:rPr lang="ru-RU" sz="2800" dirty="0" smtClean="0"/>
              <a:t>Очень высокое излучение пылесоса (100мкТл!) компенсируется длиной шланга. Поэтому, включив пылесос, сразу же беритесь за дело и не стойте близко к работающему аппарату.</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steam_iron.jpg"/>
          <p:cNvPicPr>
            <a:picLocks noGrp="1" noChangeAspect="1"/>
          </p:cNvPicPr>
          <p:nvPr>
            <p:ph idx="1"/>
          </p:nvPr>
        </p:nvPicPr>
        <p:blipFill>
          <a:blip r:embed="rId2"/>
          <a:stretch>
            <a:fillRect/>
          </a:stretch>
        </p:blipFill>
        <p:spPr>
          <a:xfrm>
            <a:off x="3571868" y="1857365"/>
            <a:ext cx="4369848" cy="3857652"/>
          </a:xfrm>
          <a:ln w="38100">
            <a:solidFill>
              <a:schemeClr val="tx1"/>
            </a:solidFill>
          </a:ln>
        </p:spPr>
      </p:pic>
      <p:sp>
        <p:nvSpPr>
          <p:cNvPr id="4" name="Заголовок 3"/>
          <p:cNvSpPr>
            <a:spLocks noGrp="1"/>
          </p:cNvSpPr>
          <p:nvPr>
            <p:ph type="title"/>
          </p:nvPr>
        </p:nvSpPr>
        <p:spPr/>
        <p:txBody>
          <a:bodyPr/>
          <a:lstStyle/>
          <a:p>
            <a:pPr algn="ctr"/>
            <a:r>
              <a:rPr lang="ru-RU" sz="3600" u="sng" dirty="0" smtClean="0">
                <a:solidFill>
                  <a:srgbClr val="00B0F0"/>
                </a:solidFill>
              </a:rPr>
              <a:t>Утюг</a:t>
            </a:r>
            <a:r>
              <a:rPr lang="ru-RU" u="sng" dirty="0" smtClean="0"/>
              <a:t/>
            </a:r>
            <a:br>
              <a:rPr lang="ru-RU" u="sng" dirty="0" smtClean="0"/>
            </a:br>
            <a:endParaRPr lang="ru-RU" u="sng" dirty="0"/>
          </a:p>
        </p:txBody>
      </p:sp>
      <p:sp>
        <p:nvSpPr>
          <p:cNvPr id="6" name="Текст 5"/>
          <p:cNvSpPr>
            <a:spLocks noGrp="1"/>
          </p:cNvSpPr>
          <p:nvPr>
            <p:ph type="body" sz="half" idx="2"/>
          </p:nvPr>
        </p:nvSpPr>
        <p:spPr/>
        <p:txBody>
          <a:bodyPr/>
          <a:lstStyle/>
          <a:p>
            <a:pPr algn="just"/>
            <a:r>
              <a:rPr lang="ru-RU" sz="1800" dirty="0" smtClean="0"/>
              <a:t>Утюг опасен только в момент нагрева, а безопасное расстояние – 25 см от ручки утюга, где электромагнитное излучение составляет около 0,2мкТл. Конечно, невозможно гладить белье, не касаясь утюга, поэтому можно потренироваться в момент нагрева (когда включается лампочка) отставлять утюг в сторону. Безусловно, это очень неудобно, но другого пути избежать излучения нет. </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800" u="sng" dirty="0" smtClean="0">
                <a:solidFill>
                  <a:srgbClr val="7030A0"/>
                </a:solidFill>
              </a:rPr>
              <a:t>Телевизор</a:t>
            </a:r>
            <a:endParaRPr lang="ru-RU" sz="2800" u="sng" dirty="0">
              <a:solidFill>
                <a:srgbClr val="7030A0"/>
              </a:solidFill>
            </a:endParaRPr>
          </a:p>
        </p:txBody>
      </p:sp>
      <p:pic>
        <p:nvPicPr>
          <p:cNvPr id="7" name="Содержимое 6" descr="12107390-132-297714.jpg"/>
          <p:cNvPicPr>
            <a:picLocks noGrp="1" noChangeAspect="1"/>
          </p:cNvPicPr>
          <p:nvPr>
            <p:ph idx="1"/>
          </p:nvPr>
        </p:nvPicPr>
        <p:blipFill>
          <a:blip r:embed="rId2"/>
          <a:stretch>
            <a:fillRect/>
          </a:stretch>
        </p:blipFill>
        <p:spPr>
          <a:xfrm>
            <a:off x="3643306" y="1214422"/>
            <a:ext cx="4071966" cy="4071966"/>
          </a:xfrm>
          <a:ln w="38100">
            <a:solidFill>
              <a:schemeClr val="tx1"/>
            </a:solidFill>
          </a:ln>
        </p:spPr>
      </p:pic>
      <p:sp>
        <p:nvSpPr>
          <p:cNvPr id="6" name="Текст 5"/>
          <p:cNvSpPr>
            <a:spLocks noGrp="1"/>
          </p:cNvSpPr>
          <p:nvPr>
            <p:ph type="body" sz="half" idx="2"/>
          </p:nvPr>
        </p:nvSpPr>
        <p:spPr/>
        <p:txBody>
          <a:bodyPr>
            <a:normAutofit lnSpcReduction="10000"/>
          </a:bodyPr>
          <a:lstStyle/>
          <a:p>
            <a:r>
              <a:rPr lang="ru-RU" sz="2400" dirty="0" smtClean="0"/>
              <a:t>Очень опасным и часто нами используемым бытовым прибором является, конечно, телевизор. Безопасное расстояние зависит от модели телевизора и его диагонали, обычно оно не может быть меньше 1,5 м.</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982</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Влияние электромагнитных излучений на человека.  Бытовая техника</vt:lpstr>
      <vt:lpstr>Бытовая техника</vt:lpstr>
      <vt:lpstr>Опасная бытовая техника </vt:lpstr>
      <vt:lpstr>Электрическая плита </vt:lpstr>
      <vt:lpstr>Электрический чайник </vt:lpstr>
      <vt:lpstr>Стиральная и посудомоечная машина </vt:lpstr>
      <vt:lpstr>Пылесос </vt:lpstr>
      <vt:lpstr>Утюг </vt:lpstr>
      <vt:lpstr>Телевизор</vt:lpstr>
      <vt:lpstr>Кондиционер </vt:lpstr>
      <vt:lpstr>Микроволновая печь </vt:lpstr>
      <vt:lpstr>Мобильный и радиотелефон </vt:lpstr>
      <vt:lpstr>Компьютер </vt:lpstr>
      <vt:lpstr>Настольная лампа </vt:lpstr>
      <vt:lpstr>Как минимизировать вред электромагнитного излучения? </vt:lpstr>
      <vt:lpstr>Как измерить излучение от бытовой техники </vt:lpstr>
      <vt:lpstr>Влияние бытовой техники на организм человека </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электромагнитных излучений на человека. Бытовая техника</dc:title>
  <dc:creator>Константа</dc:creator>
  <cp:lastModifiedBy>user</cp:lastModifiedBy>
  <cp:revision>17</cp:revision>
  <dcterms:created xsi:type="dcterms:W3CDTF">2012-12-13T11:55:10Z</dcterms:created>
  <dcterms:modified xsi:type="dcterms:W3CDTF">2017-12-02T10:15:40Z</dcterms:modified>
</cp:coreProperties>
</file>