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381642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C0000"/>
                </a:solidFill>
              </a:rPr>
              <a:t>«Зарождение цифр»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ученицы 7-Б класса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Симеизского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УВК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err="1" smtClean="0">
                <a:solidFill>
                  <a:srgbClr val="CC0000"/>
                </a:solidFill>
              </a:rPr>
              <a:t>Медниковой</a:t>
            </a:r>
            <a:r>
              <a:rPr lang="ru-RU" sz="3600" dirty="0" smtClean="0">
                <a:solidFill>
                  <a:srgbClr val="CC0000"/>
                </a:solidFill>
              </a:rPr>
              <a:t> </a:t>
            </a:r>
            <a:r>
              <a:rPr lang="ru-RU" sz="3600" dirty="0" smtClean="0">
                <a:solidFill>
                  <a:srgbClr val="CC0000"/>
                </a:solidFill>
              </a:rPr>
              <a:t>Александры                 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УЧИТЕЛЬ 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титова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в.н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661248"/>
            <a:ext cx="4032448" cy="72008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C0000"/>
                </a:solidFill>
              </a:rPr>
              <a:t>Республика Крым, Симеиз</a:t>
            </a:r>
            <a:endParaRPr lang="ru-RU" b="1" dirty="0">
              <a:solidFill>
                <a:srgbClr val="CC0000"/>
              </a:solidFill>
            </a:endParaRPr>
          </a:p>
        </p:txBody>
      </p:sp>
      <p:pic>
        <p:nvPicPr>
          <p:cNvPr id="1026" name="Picture 2" descr="C:\Users\Саша\AppData\Local\Microsoft\Windows\INetCache\IE\N35OZJJ7\number-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09875">
            <a:off x="755576" y="447385"/>
            <a:ext cx="1541503" cy="112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аша\AppData\Local\Microsoft\Windows\INetCache\IE\F4QH5SOF\product_69185_1_orig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14449">
            <a:off x="7186475" y="2214101"/>
            <a:ext cx="1837349" cy="183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9945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ru-RU" dirty="0" smtClean="0">
                <a:solidFill>
                  <a:srgbClr val="CC0000"/>
                </a:solidFill>
              </a:rPr>
              <a:t>Где появились первые цифры</a:t>
            </a:r>
          </a:p>
          <a:p>
            <a:r>
              <a:rPr lang="ru-RU" dirty="0" smtClean="0">
                <a:solidFill>
                  <a:srgbClr val="CC0000"/>
                </a:solidFill>
              </a:rPr>
              <a:t>Какими были цифры древних римлян и славян</a:t>
            </a:r>
          </a:p>
          <a:p>
            <a:r>
              <a:rPr lang="ru-RU" dirty="0" smtClean="0">
                <a:solidFill>
                  <a:srgbClr val="CC0000"/>
                </a:solidFill>
              </a:rPr>
              <a:t>Самые распространенные системы счисления</a:t>
            </a:r>
          </a:p>
          <a:p>
            <a:r>
              <a:rPr lang="ru-RU" dirty="0" smtClean="0">
                <a:solidFill>
                  <a:srgbClr val="CC0000"/>
                </a:solidFill>
              </a:rPr>
              <a:t>Откуда произошло слово «цифра»</a:t>
            </a:r>
          </a:p>
          <a:p>
            <a:r>
              <a:rPr lang="ru-RU" dirty="0" smtClean="0">
                <a:solidFill>
                  <a:srgbClr val="CC0000"/>
                </a:solidFill>
              </a:rPr>
              <a:t>Вывод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tx2"/>
                </a:solidFill>
              </a:rPr>
              <a:t>Содержание</a:t>
            </a:r>
            <a:endParaRPr lang="ru-RU" u="sng" dirty="0">
              <a:solidFill>
                <a:schemeClr val="tx2"/>
              </a:solidFill>
            </a:endParaRPr>
          </a:p>
        </p:txBody>
      </p:sp>
      <p:pic>
        <p:nvPicPr>
          <p:cNvPr id="4101" name="Picture 5" descr="C:\Users\Саша\AppData\Local\Microsoft\Windows\INetCache\IE\N35OZJJ7\blanco-numero-ocho-8-1c-camisetas-ninos_desig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326024">
            <a:off x="6507278" y="317259"/>
            <a:ext cx="2147683" cy="2110772"/>
          </a:xfrm>
          <a:prstGeom prst="rect">
            <a:avLst/>
          </a:prstGeom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989336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162050"/>
          </a:xfrm>
        </p:spPr>
        <p:txBody>
          <a:bodyPr anchor="t">
            <a:noAutofit/>
          </a:bodyPr>
          <a:lstStyle/>
          <a:p>
            <a:pPr algn="ctr"/>
            <a:r>
              <a:rPr lang="ru-RU" sz="4000" b="0" u="sng" dirty="0" smtClean="0">
                <a:solidFill>
                  <a:srgbClr val="CC0000"/>
                </a:solidFill>
              </a:rPr>
              <a:t>Где появились первые цифры</a:t>
            </a:r>
            <a:endParaRPr lang="ru-RU" sz="4000" b="0" u="sng" dirty="0">
              <a:solidFill>
                <a:srgbClr val="CC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8435280" cy="469106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</a:t>
            </a:r>
            <a:r>
              <a:rPr lang="ru-RU" sz="1600" b="1" dirty="0" smtClean="0">
                <a:solidFill>
                  <a:srgbClr val="0070C0"/>
                </a:solidFill>
              </a:rPr>
              <a:t>Первые </a:t>
            </a:r>
            <a:r>
              <a:rPr lang="ru-RU" sz="1600" b="1" dirty="0">
                <a:solidFill>
                  <a:srgbClr val="0070C0"/>
                </a:solidFill>
              </a:rPr>
              <a:t>цифры представляли собой примитивные засечки и </a:t>
            </a:r>
            <a:r>
              <a:rPr lang="ru-RU" sz="1600" b="1" dirty="0" smtClean="0">
                <a:solidFill>
                  <a:srgbClr val="0070C0"/>
                </a:solidFill>
              </a:rPr>
              <a:t>значки.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</a:rPr>
              <a:t>    Точно </a:t>
            </a:r>
            <a:r>
              <a:rPr lang="ru-RU" sz="1600" b="1" dirty="0">
                <a:solidFill>
                  <a:srgbClr val="0070C0"/>
                </a:solidFill>
              </a:rPr>
              <a:t>известно, что первые попытки письменной фиксации цифр были в Египте и Месопотамии: найденные древние математические записи тому свидетельство. Эти государства располагались далеко друг от друга, письменность и культура в каждом из них уникальна</a:t>
            </a:r>
            <a:r>
              <a:rPr lang="ru-RU" sz="16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</a:rPr>
              <a:t>    </a:t>
            </a:r>
            <a:r>
              <a:rPr lang="ru-RU" sz="1600" b="1" dirty="0">
                <a:solidFill>
                  <a:srgbClr val="0070C0"/>
                </a:solidFill>
              </a:rPr>
              <a:t>В Древнем Египте сформировалось скорописное иероглифическое письмо, месопотамские писцы использовали клинопись. Поэтому египетские первые цифры своей формой передавали природу всех окружающих предметов: животные, растения, предметы быта и т.д. </a:t>
            </a:r>
            <a:r>
              <a:rPr lang="ru-RU" sz="1600" b="1" dirty="0" smtClean="0">
                <a:solidFill>
                  <a:srgbClr val="0070C0"/>
                </a:solidFill>
              </a:rPr>
              <a:t>Месопотамская </a:t>
            </a:r>
            <a:r>
              <a:rPr lang="ru-RU" sz="1600" b="1" dirty="0">
                <a:solidFill>
                  <a:srgbClr val="0070C0"/>
                </a:solidFill>
              </a:rPr>
              <a:t>клинопись запечатлена на глиняных табличках, на которых цифры представлены небольшими клиньями, повернутыми в разные стороны соответственно своему значению.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3419872" y="4232292"/>
            <a:ext cx="3173016" cy="1644979"/>
          </a:xfrm>
        </p:spPr>
      </p:pic>
    </p:spTree>
    <p:extLst>
      <p:ext uri="{BB962C8B-B14F-4D97-AF65-F5344CB8AC3E}">
        <p14:creationId xmlns:p14="http://schemas.microsoft.com/office/powerpoint/2010/main" xmlns="" val="310742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000" dirty="0" smtClean="0">
                <a:solidFill>
                  <a:srgbClr val="CC0000"/>
                </a:solidFill>
              </a:rPr>
              <a:t>Цифры Древнего </a:t>
            </a:r>
            <a:r>
              <a:rPr lang="ru-RU" sz="2000" dirty="0">
                <a:solidFill>
                  <a:srgbClr val="CC0000"/>
                </a:solidFill>
              </a:rPr>
              <a:t>Рима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     Легкоузнаваемые</a:t>
            </a:r>
            <a:r>
              <a:rPr lang="ru-RU" sz="2000" dirty="0">
                <a:solidFill>
                  <a:srgbClr val="002060"/>
                </a:solidFill>
              </a:rPr>
              <a:t>, четкие, строгие и ясные обозначения стали весьма удачным изобретением римлян. Пройдя сквозь века, символы остались практически </a:t>
            </a:r>
            <a:r>
              <a:rPr lang="ru-RU" sz="2000" dirty="0" smtClean="0">
                <a:solidFill>
                  <a:srgbClr val="002060"/>
                </a:solidFill>
              </a:rPr>
              <a:t>неизменными.</a:t>
            </a:r>
            <a:r>
              <a:rPr lang="ru-RU" sz="2000" dirty="0">
                <a:solidFill>
                  <a:srgbClr val="002060"/>
                </a:solidFill>
              </a:rPr>
              <a:t> Цифра V (5) – прототип ладони с раскрытыми пятью пальцами. Стало быть, Х (10) – две ладони. Палочками указывали единицы, а для сотен и тысяч предназначены прописные буквы алфавита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>
                <a:solidFill>
                  <a:srgbClr val="CC0000"/>
                </a:solidFill>
              </a:rPr>
              <a:t>Цифры Древней Руси    </a:t>
            </a:r>
          </a:p>
          <a:p>
            <a:pPr marL="0" indent="0">
              <a:buNone/>
            </a:pPr>
            <a:r>
              <a:rPr lang="ru-RU" sz="2200" dirty="0"/>
              <a:t> </a:t>
            </a:r>
            <a:r>
              <a:rPr lang="ru-RU" sz="2200" dirty="0" smtClean="0"/>
              <a:t>         </a:t>
            </a:r>
            <a:r>
              <a:rPr lang="ru-RU" sz="2200" dirty="0">
                <a:solidFill>
                  <a:srgbClr val="002060"/>
                </a:solidFill>
              </a:rPr>
              <a:t>Каждая цифра была названа соответствующей ее рангу буквой алфавита. Цифра 1 выглядела как «А», 2 – «Б», 3 – «В» и т.д. Десятки и сотни также были подписаны соответствующими буквами славянского алфавита. Чтобы не путать в тексте слова с цифрами, над числовыми записями рисовали титло – горизонтальную волнистую линию.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solidFill>
                  <a:srgbClr val="C00000"/>
                </a:solidFill>
              </a:rPr>
              <a:t>Какими были цифры древних римлян и славян</a:t>
            </a:r>
            <a:endParaRPr lang="ru-RU" sz="2400" u="sng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2754641"/>
            <a:ext cx="1774546" cy="11373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8622" y="5085184"/>
            <a:ext cx="2709031" cy="131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877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     </a:t>
            </a:r>
            <a:r>
              <a:rPr lang="ru-RU" sz="2000" dirty="0" smtClean="0">
                <a:solidFill>
                  <a:srgbClr val="002060"/>
                </a:solidFill>
              </a:rPr>
              <a:t>Один арабский ученый предложил обозначать цифру символом с определенным количеством углов. Количество углов должно равняться значению цифры. Например, «0» — «ничто», углов нет; </a:t>
            </a:r>
            <a:r>
              <a:rPr lang="ru-RU" sz="2000" smtClean="0">
                <a:solidFill>
                  <a:srgbClr val="002060"/>
                </a:solidFill>
              </a:rPr>
              <a:t>1 </a:t>
            </a:r>
            <a:r>
              <a:rPr lang="ru-RU" sz="2000" smtClean="0">
                <a:solidFill>
                  <a:srgbClr val="002060"/>
                </a:solidFill>
              </a:rPr>
              <a:t>– </a:t>
            </a:r>
            <a:r>
              <a:rPr lang="ru-RU" sz="2000" dirty="0" smtClean="0">
                <a:solidFill>
                  <a:srgbClr val="002060"/>
                </a:solidFill>
              </a:rPr>
              <a:t>1 угол; </a:t>
            </a:r>
            <a:r>
              <a:rPr lang="ru-RU" sz="2000" smtClean="0">
                <a:solidFill>
                  <a:srgbClr val="002060"/>
                </a:solidFill>
              </a:rPr>
              <a:t>2 </a:t>
            </a:r>
            <a:r>
              <a:rPr lang="ru-RU" sz="2000" smtClean="0">
                <a:solidFill>
                  <a:srgbClr val="002060"/>
                </a:solidFill>
              </a:rPr>
              <a:t>– </a:t>
            </a:r>
            <a:r>
              <a:rPr lang="ru-RU" sz="2000" dirty="0" smtClean="0">
                <a:solidFill>
                  <a:srgbClr val="002060"/>
                </a:solidFill>
              </a:rPr>
              <a:t>2 угла и т.д.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sz="2000" dirty="0" smtClean="0">
                <a:solidFill>
                  <a:srgbClr val="002060"/>
                </a:solidFill>
              </a:rPr>
              <a:t>Современный </a:t>
            </a:r>
            <a:r>
              <a:rPr lang="ru-RU" sz="2000" dirty="0">
                <a:solidFill>
                  <a:srgbClr val="002060"/>
                </a:solidFill>
              </a:rPr>
              <a:t>вариант символьного обозначения </a:t>
            </a:r>
            <a:r>
              <a:rPr lang="ru-RU" sz="2000" dirty="0" smtClean="0">
                <a:solidFill>
                  <a:srgbClr val="002060"/>
                </a:solidFill>
              </a:rPr>
              <a:t>цифр                    </a:t>
            </a:r>
            <a:r>
              <a:rPr lang="ru-RU" sz="2000" dirty="0">
                <a:solidFill>
                  <a:srgbClr val="002060"/>
                </a:solidFill>
              </a:rPr>
              <a:t>выражен плавными, округлыми линиями. </a:t>
            </a:r>
            <a:r>
              <a:rPr lang="ru-RU" sz="2000" dirty="0" smtClean="0">
                <a:solidFill>
                  <a:srgbClr val="002060"/>
                </a:solidFill>
              </a:rPr>
              <a:t>                                                       Это </a:t>
            </a:r>
            <a:r>
              <a:rPr lang="ru-RU" sz="2000" dirty="0">
                <a:solidFill>
                  <a:srgbClr val="002060"/>
                </a:solidFill>
              </a:rPr>
              <a:t>результат эволюции. В первозданном виде обозначения угловаты. 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>
                <a:solidFill>
                  <a:srgbClr val="CC0000"/>
                </a:solidFill>
              </a:rPr>
              <a:t>Самые распространенные системы </a:t>
            </a:r>
            <a:r>
              <a:rPr lang="ru-RU" sz="2400" u="sng" dirty="0" smtClean="0">
                <a:solidFill>
                  <a:srgbClr val="CC0000"/>
                </a:solidFill>
              </a:rPr>
              <a:t>    счисления</a:t>
            </a:r>
            <a:endParaRPr lang="ru-RU" sz="2400" u="sng" dirty="0">
              <a:solidFill>
                <a:srgbClr val="CC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4797152"/>
            <a:ext cx="2883346" cy="159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174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002060"/>
                </a:solidFill>
              </a:rPr>
              <a:t>Слово </a:t>
            </a:r>
            <a:r>
              <a:rPr lang="ru-RU" dirty="0">
                <a:solidFill>
                  <a:srgbClr val="002060"/>
                </a:solidFill>
              </a:rPr>
              <a:t>«цифра» </a:t>
            </a:r>
            <a:r>
              <a:rPr lang="ru-RU" dirty="0" smtClean="0">
                <a:solidFill>
                  <a:srgbClr val="002060"/>
                </a:solidFill>
              </a:rPr>
              <a:t>позаимствовано </a:t>
            </a:r>
            <a:r>
              <a:rPr lang="ru-RU" dirty="0">
                <a:solidFill>
                  <a:srgbClr val="002060"/>
                </a:solidFill>
              </a:rPr>
              <a:t>из арабских языков, где оно звучало как «</a:t>
            </a:r>
            <a:r>
              <a:rPr lang="ru-RU" dirty="0" err="1">
                <a:solidFill>
                  <a:srgbClr val="002060"/>
                </a:solidFill>
              </a:rPr>
              <a:t>сыфр</a:t>
            </a:r>
            <a:r>
              <a:rPr lang="ru-RU" dirty="0">
                <a:solidFill>
                  <a:srgbClr val="002060"/>
                </a:solidFill>
              </a:rPr>
              <a:t>», и обозначало «ничто», «пустота». У «</a:t>
            </a:r>
            <a:r>
              <a:rPr lang="ru-RU" dirty="0" err="1">
                <a:solidFill>
                  <a:srgbClr val="002060"/>
                </a:solidFill>
              </a:rPr>
              <a:t>сыфр</a:t>
            </a:r>
            <a:r>
              <a:rPr lang="ru-RU" dirty="0">
                <a:solidFill>
                  <a:srgbClr val="002060"/>
                </a:solidFill>
              </a:rPr>
              <a:t>» был синоним – «</a:t>
            </a:r>
            <a:r>
              <a:rPr lang="ru-RU" dirty="0" err="1">
                <a:solidFill>
                  <a:srgbClr val="002060"/>
                </a:solidFill>
              </a:rPr>
              <a:t>шунья</a:t>
            </a:r>
            <a:r>
              <a:rPr lang="ru-RU" dirty="0">
                <a:solidFill>
                  <a:srgbClr val="002060"/>
                </a:solidFill>
              </a:rPr>
              <a:t>». На протяжении веков «0» называли именно так. До тех пор, пока не появилось латинское «</a:t>
            </a:r>
            <a:r>
              <a:rPr lang="ru-RU" dirty="0" err="1">
                <a:solidFill>
                  <a:srgbClr val="002060"/>
                </a:solidFill>
              </a:rPr>
              <a:t>нуллум</a:t>
            </a:r>
            <a:r>
              <a:rPr lang="ru-RU" dirty="0">
                <a:solidFill>
                  <a:srgbClr val="002060"/>
                </a:solidFill>
              </a:rPr>
              <a:t>» («ничто»), как мы и называем «ноль».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Откуда произошло слово «цифра»</a:t>
            </a:r>
            <a:endParaRPr lang="ru-RU" u="sng" dirty="0">
              <a:solidFill>
                <a:srgbClr val="C00000"/>
              </a:solidFill>
            </a:endParaRPr>
          </a:p>
        </p:txBody>
      </p:sp>
      <p:pic>
        <p:nvPicPr>
          <p:cNvPr id="5124" name="Picture 4" descr="C:\Users\Саша\AppData\Local\Microsoft\Windows\INetCache\IE\NCVVNZUY\number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54131">
            <a:off x="6334029" y="4893953"/>
            <a:ext cx="2835364" cy="174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9909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/>
              <a:t>      </a:t>
            </a:r>
            <a:r>
              <a:rPr lang="ru-RU" sz="4000" dirty="0" smtClean="0">
                <a:solidFill>
                  <a:srgbClr val="CC0000"/>
                </a:solidFill>
              </a:rPr>
              <a:t>Очень интересно знать откуда </a:t>
            </a:r>
            <a:r>
              <a:rPr lang="ru-RU" sz="4000" dirty="0">
                <a:solidFill>
                  <a:srgbClr val="CC0000"/>
                </a:solidFill>
              </a:rPr>
              <a:t>берет истоки история возникновения </a:t>
            </a:r>
            <a:r>
              <a:rPr lang="ru-RU" sz="4000" dirty="0" smtClean="0">
                <a:solidFill>
                  <a:srgbClr val="CC0000"/>
                </a:solidFill>
              </a:rPr>
              <a:t>цифр, а </a:t>
            </a:r>
            <a:r>
              <a:rPr lang="ru-RU" sz="4000" dirty="0">
                <a:solidFill>
                  <a:srgbClr val="CC0000"/>
                </a:solidFill>
              </a:rPr>
              <a:t>главное, они стали достоянием всего </a:t>
            </a:r>
            <a:r>
              <a:rPr lang="ru-RU" sz="4000" dirty="0" smtClean="0">
                <a:solidFill>
                  <a:srgbClr val="CC0000"/>
                </a:solidFill>
              </a:rPr>
              <a:t>мира и облегчили жизнь всем людям после тех, которые их придумали.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CC0000"/>
                </a:solidFill>
              </a:rPr>
              <a:t>Вывод</a:t>
            </a:r>
            <a:endParaRPr lang="ru-RU" u="sng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74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300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 «Зарождение цифр» ученицы 7-Б класса  Симеизского УВК Медниковой Александры                   УЧИТЕЛЬ  титова в.н.</vt:lpstr>
      <vt:lpstr>Содержание</vt:lpstr>
      <vt:lpstr>Где появились первые цифры</vt:lpstr>
      <vt:lpstr>Какими были цифры древних римлян и славян</vt:lpstr>
      <vt:lpstr>Самые распространенные системы     счисления</vt:lpstr>
      <vt:lpstr>Откуда произошло слово «цифра»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на тему: «Зарождение цифр» ученицы 7-Б класса  Симеизского УВК Медниковой Александры</dc:title>
  <dc:creator>Александра Медникова</dc:creator>
  <cp:lastModifiedBy>Валентина</cp:lastModifiedBy>
  <cp:revision>10</cp:revision>
  <dcterms:created xsi:type="dcterms:W3CDTF">2015-02-18T20:21:40Z</dcterms:created>
  <dcterms:modified xsi:type="dcterms:W3CDTF">2015-02-19T16:24:34Z</dcterms:modified>
</cp:coreProperties>
</file>