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6" r:id="rId3"/>
    <p:sldId id="276" r:id="rId4"/>
    <p:sldId id="292" r:id="rId5"/>
    <p:sldId id="294" r:id="rId6"/>
    <p:sldId id="291" r:id="rId7"/>
    <p:sldId id="290" r:id="rId8"/>
    <p:sldId id="293" r:id="rId9"/>
    <p:sldId id="268" r:id="rId10"/>
    <p:sldId id="270" r:id="rId11"/>
    <p:sldId id="271" r:id="rId12"/>
    <p:sldId id="272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87" r:id="rId22"/>
    <p:sldId id="265" r:id="rId23"/>
    <p:sldId id="266" r:id="rId24"/>
    <p:sldId id="267" r:id="rId25"/>
    <p:sldId id="288" r:id="rId26"/>
    <p:sldId id="289" r:id="rId27"/>
    <p:sldId id="273" r:id="rId28"/>
    <p:sldId id="274" r:id="rId29"/>
    <p:sldId id="295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AD4"/>
    <a:srgbClr val="008000"/>
    <a:srgbClr val="00CC66"/>
    <a:srgbClr val="D0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E40DD-6180-4E63-B24A-347D14DD155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C623-5CB8-4013-A3D8-90F6D261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9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F98103-A1B3-4B3B-951C-1C41DAAA128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0B4F82-D094-4A75-95A0-1CECC251F0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212976"/>
            <a:ext cx="3456384" cy="24482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Лукманова</a:t>
            </a:r>
            <a:r>
              <a:rPr lang="ru-RU" sz="24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Ольга                                         </a:t>
            </a:r>
            <a:r>
              <a:rPr lang="ru-RU" sz="1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</a:t>
            </a:r>
            <a:r>
              <a:rPr lang="ru-RU" sz="1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 </a:t>
            </a:r>
            <a:r>
              <a:rPr lang="ru-RU" sz="1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</a:t>
            </a:r>
            <a:r>
              <a:rPr lang="ru-RU" sz="1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№</a:t>
            </a:r>
            <a:r>
              <a:rPr lang="ru-RU" sz="1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              Руководитель: </a:t>
            </a:r>
            <a:r>
              <a:rPr lang="ru-RU" sz="1600" kern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Турова О. А</a:t>
            </a:r>
            <a:r>
              <a:rPr lang="ru-RU" sz="1600" kern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1600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</a:t>
            </a:r>
            <a:endParaRPr lang="ru-RU" sz="16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2736304"/>
          </a:xfrm>
        </p:spPr>
        <p:txBody>
          <a:bodyPr/>
          <a:lstStyle/>
          <a:p>
            <a:pPr marL="0" indent="0">
              <a:buNone/>
            </a:pPr>
            <a:r>
              <a:rPr lang="ru-RU" sz="6000" b="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«КАРАНДАШ</a:t>
            </a:r>
            <a:r>
              <a:rPr lang="en-US" sz="6000" b="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6000" b="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6000" b="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b="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</a:t>
            </a:r>
            <a:r>
              <a:rPr lang="ru-RU" sz="6000" b="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	и его секреты»</a:t>
            </a:r>
            <a:endParaRPr lang="ru-RU" sz="6000" b="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6145" y="6190830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kern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80AD4"/>
                </a:solidFill>
              </a:rPr>
              <a:t>г. Южно</a:t>
            </a:r>
            <a:r>
              <a:rPr lang="ru-RU" sz="1600" kern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80AD4"/>
                </a:solidFill>
              </a:rPr>
              <a:t>-Сахалинск   </a:t>
            </a:r>
          </a:p>
          <a:p>
            <a:pPr algn="ctr"/>
            <a:r>
              <a:rPr lang="ru-RU" sz="1600" kern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80AD4"/>
                </a:solidFill>
              </a:rPr>
              <a:t> </a:t>
            </a:r>
            <a:r>
              <a:rPr lang="ru-RU" sz="1600" b="1" dirty="0" smtClean="0">
                <a:solidFill>
                  <a:srgbClr val="180AD4"/>
                </a:solidFill>
              </a:rPr>
              <a:t>2014 год</a:t>
            </a:r>
            <a:endParaRPr lang="ru-RU" sz="1600" b="1" dirty="0">
              <a:solidFill>
                <a:srgbClr val="180AD4"/>
              </a:solidFill>
            </a:endParaRPr>
          </a:p>
        </p:txBody>
      </p:sp>
      <p:pic>
        <p:nvPicPr>
          <p:cNvPr id="1028" name="Picture 4" descr="http://www.clker.com/cliparts/0/6/8/6/11971488431079343407barretr_Penci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8" y="2504684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700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Выдавливание стержней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084168" y="1412776"/>
            <a:ext cx="2664295" cy="172819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Подготовленная и вымешанная масса </a:t>
            </a:r>
            <a:r>
              <a:rPr lang="ru-RU" sz="2400" dirty="0" smtClean="0"/>
              <a:t>выдавливается.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515766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09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16632"/>
            <a:ext cx="8352927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Окончательный этап подготовки стержней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7569" y="1772816"/>
            <a:ext cx="3698927" cy="428165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Специальная тара для стержней.</a:t>
            </a:r>
          </a:p>
          <a:p>
            <a:pPr marL="45720" indent="0">
              <a:buNone/>
            </a:pPr>
            <a:r>
              <a:rPr lang="ru-RU" dirty="0" smtClean="0"/>
              <a:t>2. Сушка стержней 16 часов.</a:t>
            </a:r>
          </a:p>
          <a:p>
            <a:pPr marL="45720" indent="0">
              <a:buNone/>
            </a:pPr>
            <a:r>
              <a:rPr lang="ru-RU" dirty="0" smtClean="0"/>
              <a:t>3. Сортировка.</a:t>
            </a:r>
          </a:p>
          <a:p>
            <a:pPr marL="45720" indent="0">
              <a:buNone/>
            </a:pPr>
            <a:r>
              <a:rPr lang="ru-RU" dirty="0" smtClean="0"/>
              <a:t>4. Обжиг при температуре 800-1200 градусов Цельсия.</a:t>
            </a:r>
          </a:p>
          <a:p>
            <a:pPr marL="45720" indent="0">
              <a:buNone/>
            </a:pPr>
            <a:r>
              <a:rPr lang="ru-RU" dirty="0" smtClean="0"/>
              <a:t>5. Стержни заполняются жиром (интенсивность </a:t>
            </a:r>
            <a:r>
              <a:rPr lang="ru-RU" dirty="0"/>
              <a:t>черты, </a:t>
            </a:r>
            <a:r>
              <a:rPr lang="ru-RU" dirty="0" smtClean="0"/>
              <a:t>легкость </a:t>
            </a:r>
            <a:r>
              <a:rPr lang="ru-RU" dirty="0"/>
              <a:t>скольжения, </a:t>
            </a:r>
            <a:r>
              <a:rPr lang="ru-RU" dirty="0" smtClean="0"/>
              <a:t>качество </a:t>
            </a:r>
            <a:r>
              <a:rPr lang="ru-RU" dirty="0"/>
              <a:t>заточки, легкость стирания </a:t>
            </a:r>
            <a:r>
              <a:rPr lang="ru-RU" dirty="0" smtClean="0"/>
              <a:t>ластиком).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72816"/>
            <a:ext cx="47980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8066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Выходная продукция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5256584" cy="46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279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50" y="226399"/>
            <a:ext cx="6512511" cy="1143000"/>
          </a:xfrm>
        </p:spPr>
        <p:txBody>
          <a:bodyPr/>
          <a:lstStyle/>
          <a:p>
            <a:pPr marL="0" indent="0" algn="l">
              <a:buClrTx/>
              <a:buNone/>
            </a:pPr>
            <a:r>
              <a:rPr lang="en-US" sz="3500" b="0" i="1" dirty="0" smtClean="0">
                <a:solidFill>
                  <a:srgbClr val="180AD4"/>
                </a:solidFill>
                <a:effectLst/>
              </a:rPr>
              <a:t>II. </a:t>
            </a: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Выбор древесины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1484784"/>
            <a:ext cx="3491880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1. Кедр или липа.</a:t>
            </a:r>
          </a:p>
          <a:p>
            <a:pPr marL="45720" indent="0">
              <a:buNone/>
            </a:pPr>
            <a:r>
              <a:rPr lang="ru-RU" sz="2400" dirty="0" smtClean="0"/>
              <a:t>2. Только прямая древесина.</a:t>
            </a:r>
          </a:p>
          <a:p>
            <a:pPr marL="45720" indent="0">
              <a:buNone/>
            </a:pPr>
            <a:r>
              <a:rPr lang="ru-RU" sz="2400" dirty="0" smtClean="0"/>
              <a:t>3. Без сучков.</a:t>
            </a:r>
            <a:endParaRPr lang="ru-RU" sz="2400" dirty="0"/>
          </a:p>
        </p:txBody>
      </p:sp>
      <p:pic>
        <p:nvPicPr>
          <p:cNvPr id="4" name="Рисунок 3" descr="http://sdelanounas.ru/i/c/2/c2RlbGFub3VuYXMucnUvdXBsb2Fkcy82LzYvNjYzMTM2NTA3ODA1OC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5" y="1628801"/>
            <a:ext cx="4954519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562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10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Изменения бруса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1628799"/>
            <a:ext cx="3115816" cy="417646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100" dirty="0" smtClean="0"/>
              <a:t>1. Брус </a:t>
            </a:r>
            <a:r>
              <a:rPr lang="ru-RU" sz="3100" dirty="0"/>
              <a:t>распиливают на короткие </a:t>
            </a:r>
            <a:r>
              <a:rPr lang="ru-RU" sz="3100" dirty="0" smtClean="0"/>
              <a:t>отрезки</a:t>
            </a:r>
          </a:p>
          <a:p>
            <a:pPr marL="45720" indent="0">
              <a:buNone/>
            </a:pPr>
            <a:r>
              <a:rPr lang="ru-RU" sz="3100" dirty="0" smtClean="0"/>
              <a:t>2. Отрезки распускают </a:t>
            </a:r>
            <a:r>
              <a:rPr lang="ru-RU" sz="3100" dirty="0"/>
              <a:t>на десять дощечек. </a:t>
            </a:r>
            <a:endParaRPr lang="ru-RU" sz="3100" dirty="0" smtClean="0"/>
          </a:p>
          <a:p>
            <a:pPr marL="45720" indent="0">
              <a:buNone/>
            </a:pPr>
            <a:r>
              <a:rPr lang="ru-RU" sz="3100" dirty="0" smtClean="0"/>
              <a:t>3. Чтобы </a:t>
            </a:r>
            <a:r>
              <a:rPr lang="ru-RU" sz="3100" dirty="0"/>
              <a:t>все дощечки были одинаковыми их </a:t>
            </a:r>
            <a:r>
              <a:rPr lang="ru-RU" sz="3100" dirty="0" smtClean="0"/>
              <a:t>прогоняют </a:t>
            </a:r>
            <a:r>
              <a:rPr lang="ru-RU" sz="3100" dirty="0"/>
              <a:t>через специальный станок. </a:t>
            </a:r>
            <a:endParaRPr lang="ru-RU" sz="3100" dirty="0" smtClean="0"/>
          </a:p>
          <a:p>
            <a:pPr marL="45720" indent="0">
              <a:buNone/>
            </a:pPr>
            <a:r>
              <a:rPr lang="ru-RU" sz="3100" dirty="0" smtClean="0"/>
              <a:t>4. На </a:t>
            </a:r>
            <a:r>
              <a:rPr lang="ru-RU" sz="3100" dirty="0"/>
              <a:t>выходе </a:t>
            </a:r>
            <a:r>
              <a:rPr lang="ru-RU" sz="3100" dirty="0" smtClean="0"/>
              <a:t>дощечки </a:t>
            </a:r>
            <a:r>
              <a:rPr lang="ru-RU" sz="3100" dirty="0"/>
              <a:t>имеют одинаковый размер и строго перпендикулярные грани. 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http://sdelanounas.ru/i/c/2/c2RlbGFub3VuYXMucnUvdXBsb2Fkcy83LzgvNzg3MTM2NTA3ODIxNi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1" y="1700808"/>
            <a:ext cx="5024148" cy="393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582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Автоклав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1625570"/>
            <a:ext cx="3115816" cy="3657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1. Дощечки помещают в автоклав («бочку» со множеством труб </a:t>
            </a:r>
            <a:r>
              <a:rPr lang="ru-RU" dirty="0"/>
              <a:t>разного </a:t>
            </a:r>
            <a:r>
              <a:rPr lang="ru-RU" dirty="0" smtClean="0"/>
              <a:t>диаметра).</a:t>
            </a:r>
          </a:p>
          <a:p>
            <a:pPr marL="45720" indent="0">
              <a:buNone/>
            </a:pPr>
            <a:r>
              <a:rPr lang="ru-RU" dirty="0" smtClean="0"/>
              <a:t>2. Из </a:t>
            </a:r>
            <a:r>
              <a:rPr lang="ru-RU" dirty="0"/>
              <a:t>дощечки удаляются содержащиеся в ней смолы, </a:t>
            </a:r>
            <a:r>
              <a:rPr lang="ru-RU" dirty="0" smtClean="0"/>
              <a:t>древесина пропитывается </a:t>
            </a:r>
            <a:r>
              <a:rPr lang="ru-RU" dirty="0"/>
              <a:t>парафином. 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http://sdelanounas.ru/i/c/2/c2RlbGFub3VuYXMucnUvdXBsb2Fkcy85LzAvOTA2MTM2NTA3ODI2MS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751809" cy="350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38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6700"/>
            <a:ext cx="84249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Подготовленные дощечки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0" y="1409700"/>
            <a:ext cx="2952328" cy="42515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1. Просушить.</a:t>
            </a:r>
          </a:p>
          <a:p>
            <a:pPr marL="45720" indent="0">
              <a:buNone/>
            </a:pPr>
            <a:r>
              <a:rPr lang="ru-RU" sz="2400" dirty="0" smtClean="0"/>
              <a:t>2. Отправить на производство.</a:t>
            </a:r>
            <a:endParaRPr lang="ru-RU" sz="2400" dirty="0"/>
          </a:p>
        </p:txBody>
      </p:sp>
      <p:pic>
        <p:nvPicPr>
          <p:cNvPr id="4" name="Рисунок 3" descr="http://sdelanounas.ru/i/c/2/c2RlbGFub3VuYXMucnUvdXBsb2Fkcy83LzgvNzgyMTM2NTA3ODM4MC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9700"/>
            <a:ext cx="5112568" cy="4035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379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pPr marL="0" indent="0" algn="l">
              <a:buClrTx/>
              <a:buNone/>
            </a:pPr>
            <a:r>
              <a:rPr lang="en-US" sz="3500" b="0" i="1" dirty="0" smtClean="0">
                <a:solidFill>
                  <a:srgbClr val="180AD4"/>
                </a:solidFill>
                <a:effectLst/>
              </a:rPr>
              <a:t>III. </a:t>
            </a: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Производство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1898" y="1614380"/>
            <a:ext cx="2932590" cy="469494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</a:t>
            </a:r>
            <a:r>
              <a:rPr lang="ru-RU" sz="2400" dirty="0" smtClean="0"/>
              <a:t>Шлифуется поверхность.</a:t>
            </a:r>
          </a:p>
          <a:p>
            <a:pPr marL="45720" indent="0">
              <a:buNone/>
            </a:pPr>
            <a:r>
              <a:rPr lang="ru-RU" sz="2400" dirty="0" smtClean="0"/>
              <a:t>2. Выпиливаются углубления </a:t>
            </a:r>
            <a:r>
              <a:rPr lang="ru-RU" dirty="0" smtClean="0"/>
              <a:t>для стержней.</a:t>
            </a:r>
            <a:endParaRPr lang="ru-RU" dirty="0"/>
          </a:p>
        </p:txBody>
      </p:sp>
      <p:pic>
        <p:nvPicPr>
          <p:cNvPr id="4" name="Рисунок 3" descr="http://sdelanounas.ru/i/c/2/c2RlbGFub3VuYXMucnUvdXBsb2Fkcy8zLzcvMzcwMTM2NTA3ODUzNi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328591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30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08" y="332656"/>
            <a:ext cx="802678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Отшлифованная  дощечка </a:t>
            </a:r>
            <a:br>
              <a:rPr lang="ru-RU" sz="3500" b="0" i="1" dirty="0" smtClean="0">
                <a:solidFill>
                  <a:srgbClr val="180AD4"/>
                </a:solidFill>
                <a:effectLst/>
              </a:rPr>
            </a:br>
            <a:r>
              <a:rPr lang="ru-RU" sz="3500" b="0" i="1" dirty="0" smtClean="0">
                <a:solidFill>
                  <a:srgbClr val="180AD4"/>
                </a:solidFill>
                <a:effectLst/>
              </a:rPr>
              <a:t>с нарезанными канавками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4" name="Рисунок 3" descr="http://sdelanounas.ru/i/c/2/c2RlbGFub3VuYXMucnUvdXBsb2Fkcy80LzAvNDA4MTM2NTA3ODYxOC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19125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250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44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Укладывание стержней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4" name="Рисунок 3" descr="http://sdelanounas.ru/i/c/2/c2RlbGFub3VuYXMucnUvdXBsb2Fkcy82LzcvNjcwMTM2NTA3ODcxMS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4" y="1700808"/>
            <a:ext cx="610391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510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4345" y="1503512"/>
            <a:ext cx="792088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1. Допустим, что карандаш изобрели не так давно.</a:t>
            </a:r>
          </a:p>
          <a:p>
            <a:pPr marL="45720" indent="0">
              <a:buNone/>
            </a:pPr>
            <a:r>
              <a:rPr lang="ru-RU" dirty="0" smtClean="0"/>
              <a:t>2. Возможно, карандаш самый простой предмет, в нем нет ничего примечательного.</a:t>
            </a:r>
          </a:p>
          <a:p>
            <a:pPr marL="45720" indent="0">
              <a:buNone/>
            </a:pPr>
            <a:r>
              <a:rPr lang="ru-RU" dirty="0" smtClean="0"/>
              <a:t>3. Предположим, что грифель помещают в уже готовый карандаш через отверстие в середине.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60512"/>
            <a:ext cx="74888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b="0" i="1" dirty="0" smtClean="0">
                <a:solidFill>
                  <a:srgbClr val="180AD4"/>
                </a:solidFill>
                <a:effectLst/>
              </a:rPr>
              <a:t>Гипотеза</a:t>
            </a:r>
            <a:endParaRPr lang="ru-RU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31">
            <a:off x="6050450" y="3370453"/>
            <a:ext cx="2186760" cy="31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5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Склеенные карандашные блоки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4" name="Рисунок 3" descr="http://sdelanounas.ru/i/c/2/c2RlbGFub3VuYXMucnUvdXBsb2Fkcy8yLzIvMjIyMTM2NTA3ODc0NC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191250" cy="41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4376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Дальнейшая подготовка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44208" y="1844824"/>
            <a:ext cx="252028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Карандашные </a:t>
            </a:r>
            <a:r>
              <a:rPr lang="ru-RU" dirty="0"/>
              <a:t>блоки зажимают в пневматическом прессе и стягивают струбцинами. </a:t>
            </a:r>
          </a:p>
        </p:txBody>
      </p:sp>
      <p:pic>
        <p:nvPicPr>
          <p:cNvPr id="1026" name="Picture 2" descr="http://sdelanounas.ru/i/c/2/c2RlbGFub3VuYXMucnUvdXBsb2Fkcy8xLzMvMTM2MTM2NTA3ODc3My5qcGVnP19faWQ9MzE1MjM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5472608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73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928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Сушка склеенных блоков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28184" y="1694950"/>
            <a:ext cx="2808312" cy="363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1. Воздух нагнетается вентилятором.</a:t>
            </a:r>
          </a:p>
          <a:p>
            <a:pPr marL="45720" indent="0">
              <a:buNone/>
            </a:pPr>
            <a:r>
              <a:rPr lang="ru-RU" dirty="0" smtClean="0"/>
              <a:t>2. Температура 35-40 градусов.</a:t>
            </a:r>
          </a:p>
          <a:p>
            <a:pPr marL="45720" indent="0">
              <a:buNone/>
            </a:pPr>
            <a:r>
              <a:rPr lang="ru-RU" dirty="0" smtClean="0"/>
              <a:t>3. Простой карандаш сохнет 2 часа.</a:t>
            </a:r>
          </a:p>
          <a:p>
            <a:pPr marL="45720" indent="0">
              <a:buNone/>
            </a:pPr>
            <a:r>
              <a:rPr lang="ru-RU" dirty="0" smtClean="0"/>
              <a:t>4. Цветной карандаш сохнет 4 часа.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http://sdelanounas.ru/i/c/2/c2RlbGFub3VuYXMucnUvdXBsb2Fkcy84LzQvODQyMTM2NTA3ODgwNi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400600" cy="384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6556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7660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Разрезание дощечек, получение карандаша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5" name="Рисунок 4" descr="http://sdelanounas.ru/i/c/2/c2RlbGFub3VuYXMucnUvdXBsb2Fkcy80LzEvNDExMTM2NTA3ODkzNC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10" y="3717032"/>
            <a:ext cx="5831929" cy="29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delanounas.ru/i/c/2/c2RlbGFub3VuYXMucnUvdXBsb2Fkcy83LzYvNzY0MTM2NTA3ODg5NC5qcGVnP19faWQ9MzE1MjM=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76064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209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Покраска карандашей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40152" y="1622942"/>
            <a:ext cx="2808312" cy="497441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1. Карандаш высыхает пока движется по ленте.</a:t>
            </a:r>
          </a:p>
          <a:p>
            <a:pPr marL="45720" indent="0">
              <a:buNone/>
            </a:pPr>
            <a:r>
              <a:rPr lang="ru-RU" dirty="0" smtClean="0"/>
              <a:t>2. Карандаш покрывают 3 слоями краски и 2 слоями лака.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*</a:t>
            </a:r>
            <a:r>
              <a:rPr lang="ru-RU" dirty="0"/>
              <a:t>Чем </a:t>
            </a:r>
            <a:r>
              <a:rPr lang="ru-RU" dirty="0" smtClean="0"/>
              <a:t>карандаш </a:t>
            </a:r>
            <a:r>
              <a:rPr lang="ru-RU" dirty="0"/>
              <a:t>дороже, тем большим количеством слоев краски он покрыт. Идеальным покрытием считается покрытие, состоящее из 18 слоев</a:t>
            </a:r>
          </a:p>
        </p:txBody>
      </p:sp>
      <p:pic>
        <p:nvPicPr>
          <p:cNvPr id="4" name="Рисунок 3" descr="http://sdelanounas.ru/i/c/2/c2RlbGFub3VuYXMucnUvdXBsb2Fkcy84LzAvODAwMTM2NTA3OTExOS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255865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931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Нанесение маркировки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44208" y="1538923"/>
            <a:ext cx="2592288" cy="43910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/>
              <a:t>Наносится специальным штампом, который прикладывается к каждому карандашу через ленту фольги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8924"/>
            <a:ext cx="56102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04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Ластик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0192" y="1646847"/>
            <a:ext cx="244827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Станок для «надевания» ластика на карандаш </a:t>
            </a:r>
            <a:endParaRPr lang="ru-RU" dirty="0"/>
          </a:p>
        </p:txBody>
      </p:sp>
      <p:pic>
        <p:nvPicPr>
          <p:cNvPr id="8194" name="Picture 2" descr="http://sdelanounas.ru/i/c/2/c2RlbGFub3VuYXMucnUvdXBsb2Fkcy83LzAvNzAzMTM2NTA3OTM3My5qcGVnP19faWQ9MzE1MjM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472608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20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Заточка карандаша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5" name="Рисунок 4" descr="http://sdelanounas.ru/i/c/2/c2RlbGFub3VuYXMucnUvdXBsb2Fkcy8zLzYvMzYzMTM2NTA3OTQ1My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068959"/>
            <a:ext cx="5460763" cy="358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delanounas.ru/i/c/2/c2RlbGFub3VuYXMucnUvdXBsb2Fkcy82LzgvNjg5MTM2NTA3OTM5OS5qcGVnP19faWQ9MzE1MjM=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5" y="1052736"/>
            <a:ext cx="4690927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8645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Сбор и упаковка карандашей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4" name="Рисунок 3" descr="http://sdelanounas.ru/i/c/2/c2RlbGFub3VuYXMucnUvdXBsb2Fkcy85LzAvOTA5MTM2NTA3OTU5Mi5qcGVnP19faWQ9MzE1MjM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3" y="1362075"/>
            <a:ext cx="6191250" cy="41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636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ми сюда\Desktop\школа\карандаш\ка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89040"/>
            <a:ext cx="2583167" cy="28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0522" y="1484785"/>
            <a:ext cx="8352928" cy="50405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Карандаш имеет многовековую историю.</a:t>
            </a:r>
          </a:p>
          <a:p>
            <a:pPr marL="45720" indent="0">
              <a:buNone/>
            </a:pPr>
            <a:r>
              <a:rPr lang="ru-RU" dirty="0" smtClean="0"/>
              <a:t>2. Карандаши имеют различную маркировку.</a:t>
            </a:r>
          </a:p>
          <a:p>
            <a:pPr marL="45720" indent="0">
              <a:buNone/>
            </a:pPr>
            <a:r>
              <a:rPr lang="ru-RU" dirty="0" smtClean="0"/>
              <a:t>3. Карандаши имеют несколько разновидностей.</a:t>
            </a:r>
          </a:p>
          <a:p>
            <a:pPr marL="45720" indent="0">
              <a:buNone/>
            </a:pPr>
            <a:r>
              <a:rPr lang="ru-RU" dirty="0" smtClean="0"/>
              <a:t>4. Карандаш имеет сложный технологический процесс производства.</a:t>
            </a:r>
          </a:p>
          <a:p>
            <a:pPr marL="45720" indent="0">
              <a:buNone/>
            </a:pPr>
            <a:r>
              <a:rPr lang="ru-RU" dirty="0" smtClean="0"/>
              <a:t>5. Древесина ценнейший материал – </a:t>
            </a:r>
            <a:r>
              <a:rPr lang="ru-RU" b="1" dirty="0" smtClean="0">
                <a:solidFill>
                  <a:srgbClr val="FF0000"/>
                </a:solidFill>
              </a:rPr>
              <a:t>БЕРЕГИТЕ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КАРАНДАШИ!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500" b="0" i="1" dirty="0" smtClean="0">
                <a:solidFill>
                  <a:srgbClr val="180AD4"/>
                </a:solidFill>
                <a:effectLst/>
              </a:rPr>
              <a:t>Выводы</a:t>
            </a:r>
            <a:endParaRPr lang="ru-RU" sz="3500" b="0" i="1" dirty="0">
              <a:solidFill>
                <a:srgbClr val="180AD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341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3" y="5013176"/>
            <a:ext cx="1735141" cy="1790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88832" cy="792088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4000" i="1" dirty="0">
                <a:solidFill>
                  <a:srgbClr val="180AD4"/>
                </a:solidFill>
                <a:effectLst/>
              </a:rPr>
              <a:t>Цель исследования</a:t>
            </a:r>
            <a:r>
              <a:rPr lang="ru-RU" sz="4000" b="0" dirty="0" smtClean="0">
                <a:solidFill>
                  <a:srgbClr val="180AD4"/>
                </a:solidFill>
                <a:effectLst/>
              </a:rPr>
              <a:t>:</a:t>
            </a:r>
            <a:endParaRPr lang="ru-RU" sz="4000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4943" y="4462250"/>
            <a:ext cx="7034055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5. Сделать выводы.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27966" y="1220671"/>
            <a:ext cx="747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ответить на вопрос «Что такое карандаш?»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13886" y="1817991"/>
            <a:ext cx="715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i="1" dirty="0">
                <a:solidFill>
                  <a:srgbClr val="180AD4"/>
                </a:solidFill>
              </a:rPr>
              <a:t>Задачи исследования</a:t>
            </a:r>
            <a:r>
              <a:rPr lang="ru-RU" sz="4000" dirty="0">
                <a:solidFill>
                  <a:srgbClr val="180AD4"/>
                </a:solidFill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857" y="2622103"/>
            <a:ext cx="751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 Узнать историю карандаша.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9372" y="3083768"/>
            <a:ext cx="778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Узнать его разновидности.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886" y="3545433"/>
            <a:ext cx="751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Выяснить как маркируется карандаш.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943" y="4007098"/>
            <a:ext cx="766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4. Рассмотреть процесс производства карандаша.</a:t>
            </a:r>
          </a:p>
        </p:txBody>
      </p:sp>
    </p:spTree>
    <p:extLst>
      <p:ext uri="{BB962C8B-B14F-4D97-AF65-F5344CB8AC3E}">
        <p14:creationId xmlns:p14="http://schemas.microsoft.com/office/powerpoint/2010/main" val="3779539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180AD4"/>
                </a:solidFill>
                <a:effectLst/>
              </a:rPr>
              <a:t>Спасибо за внимание!</a:t>
            </a:r>
            <a:endParaRPr lang="ru-RU" i="1" dirty="0">
              <a:solidFill>
                <a:srgbClr val="180AD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927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7920880" cy="5400600"/>
          </a:xfrm>
        </p:spPr>
        <p:txBody>
          <a:bodyPr>
            <a:normAutofit lnSpcReduction="10000"/>
          </a:bodyPr>
          <a:lstStyle/>
          <a:p>
            <a:pPr marL="45720" indent="0">
              <a:buClr>
                <a:srgbClr val="0808F2"/>
              </a:buClr>
              <a:buNone/>
            </a:pPr>
            <a:r>
              <a:rPr lang="ru-RU" dirty="0" smtClean="0"/>
              <a:t>Х</a:t>
            </a:r>
            <a:r>
              <a:rPr lang="en-US" dirty="0" smtClean="0"/>
              <a:t>III </a:t>
            </a:r>
            <a:r>
              <a:rPr lang="ru-RU" dirty="0" smtClean="0"/>
              <a:t>век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</a:rPr>
              <a:t>«серебряный карандаш» </a:t>
            </a:r>
            <a:r>
              <a:rPr lang="ru-RU" dirty="0" smtClean="0"/>
              <a:t>- тонкая серебряная проволока.</a:t>
            </a:r>
          </a:p>
          <a:p>
            <a:pPr marL="45720" indent="0">
              <a:buNone/>
            </a:pPr>
            <a:r>
              <a:rPr lang="ru-RU" dirty="0" smtClean="0"/>
              <a:t>Недостатки:</a:t>
            </a:r>
          </a:p>
          <a:p>
            <a:pPr marL="45720" indent="0">
              <a:buNone/>
            </a:pPr>
            <a:r>
              <a:rPr lang="ru-RU" dirty="0" smtClean="0"/>
              <a:t>1. Требовал </a:t>
            </a:r>
            <a:r>
              <a:rPr lang="ru-RU" dirty="0"/>
              <a:t>высокого уровня </a:t>
            </a:r>
            <a:r>
              <a:rPr lang="ru-RU" dirty="0" smtClean="0"/>
              <a:t>мастерства, стереть </a:t>
            </a:r>
            <a:r>
              <a:rPr lang="ru-RU" dirty="0"/>
              <a:t>начертанное им невозможно</a:t>
            </a:r>
            <a:r>
              <a:rPr lang="ru-RU" dirty="0" smtClean="0"/>
              <a:t>.;</a:t>
            </a:r>
          </a:p>
          <a:p>
            <a:pPr marL="45720" indent="0">
              <a:buNone/>
            </a:pPr>
            <a:r>
              <a:rPr lang="ru-RU" dirty="0" smtClean="0"/>
              <a:t>2. Со </a:t>
            </a:r>
            <a:r>
              <a:rPr lang="ru-RU" dirty="0"/>
              <a:t>временем серые </a:t>
            </a:r>
            <a:r>
              <a:rPr lang="ru-RU" dirty="0" smtClean="0"/>
              <a:t>штрихи </a:t>
            </a:r>
            <a:r>
              <a:rPr lang="ru-RU" dirty="0"/>
              <a:t>становились </a:t>
            </a:r>
            <a:r>
              <a:rPr lang="ru-RU" dirty="0" smtClean="0"/>
              <a:t>коричневыми.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</a:rPr>
              <a:t>«Свинцовый карандаш» </a:t>
            </a:r>
            <a:r>
              <a:rPr lang="ru-RU" dirty="0" smtClean="0"/>
              <a:t>- оставлял </a:t>
            </a:r>
            <a:r>
              <a:rPr lang="ru-RU" dirty="0"/>
              <a:t>неброский, но чёткий след, </a:t>
            </a:r>
            <a:r>
              <a:rPr lang="ru-RU" dirty="0" smtClean="0"/>
              <a:t>использовали </a:t>
            </a:r>
            <a:r>
              <a:rPr lang="ru-RU" dirty="0"/>
              <a:t>для подготовительных </a:t>
            </a:r>
            <a:r>
              <a:rPr lang="ru-RU" dirty="0" smtClean="0"/>
              <a:t>набросков портретов.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XIV век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</a:rPr>
              <a:t>итальянский карандаш» </a:t>
            </a:r>
            <a:r>
              <a:rPr lang="ru-RU" dirty="0" smtClean="0"/>
              <a:t>- стержень </a:t>
            </a:r>
            <a:r>
              <a:rPr lang="ru-RU" dirty="0"/>
              <a:t>из глинистого </a:t>
            </a:r>
            <a:r>
              <a:rPr lang="ru-RU" dirty="0" smtClean="0"/>
              <a:t>чёрного сланца. </a:t>
            </a:r>
            <a:r>
              <a:rPr lang="ru-RU" dirty="0"/>
              <a:t>Затем его стали изготавливать из порош­ка </a:t>
            </a:r>
            <a:r>
              <a:rPr lang="ru-RU" dirty="0" smtClean="0"/>
              <a:t>жжёной кости, </a:t>
            </a:r>
            <a:r>
              <a:rPr lang="ru-RU" dirty="0"/>
              <a:t>скреплённого рас­тительным клеем. </a:t>
            </a:r>
            <a:r>
              <a:rPr lang="ru-RU" dirty="0" smtClean="0"/>
              <a:t>Создавал </a:t>
            </a:r>
            <a:r>
              <a:rPr lang="ru-RU" dirty="0"/>
              <a:t>интенсивную и насыщенную </a:t>
            </a:r>
            <a:r>
              <a:rPr lang="ru-RU" dirty="0" smtClean="0"/>
              <a:t>линию.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08498"/>
            <a:ext cx="79208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b="0" i="1" dirty="0" smtClean="0">
                <a:solidFill>
                  <a:srgbClr val="180AD4"/>
                </a:solidFill>
                <a:effectLst/>
              </a:rPr>
              <a:t>История карандаша</a:t>
            </a:r>
            <a:endParaRPr lang="ru-RU" b="0" i="1" dirty="0">
              <a:solidFill>
                <a:srgbClr val="180AD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0113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24744"/>
            <a:ext cx="7848872" cy="49148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XVI </a:t>
            </a:r>
            <a:r>
              <a:rPr lang="ru-RU" dirty="0" smtClean="0"/>
              <a:t>век – </a:t>
            </a: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</a:rPr>
              <a:t>«графитные карандаши»</a:t>
            </a:r>
          </a:p>
          <a:p>
            <a:pPr marL="45720" indent="0">
              <a:buNone/>
            </a:pPr>
            <a:r>
              <a:rPr lang="ru-RU" dirty="0" smtClean="0"/>
              <a:t>В Англии после бури пастухи  обнаружили графит. </a:t>
            </a:r>
          </a:p>
          <a:p>
            <a:pPr marL="45720" indent="0">
              <a:buNone/>
            </a:pPr>
            <a:r>
              <a:rPr lang="ru-RU" dirty="0" smtClean="0"/>
              <a:t>Им пастухи помечали овец.</a:t>
            </a:r>
          </a:p>
          <a:p>
            <a:pPr marL="45720" indent="0">
              <a:buNone/>
            </a:pPr>
            <a:r>
              <a:rPr lang="ru-RU" dirty="0" smtClean="0"/>
              <a:t>Начали </a:t>
            </a:r>
            <a:r>
              <a:rPr lang="ru-RU" dirty="0"/>
              <a:t>производить </a:t>
            </a:r>
            <a:r>
              <a:rPr lang="ru-RU" dirty="0" smtClean="0"/>
              <a:t>тонкие </a:t>
            </a:r>
            <a:r>
              <a:rPr lang="ru-RU" dirty="0"/>
              <a:t>заострённые на конце палочки и использовали их для рисования. </a:t>
            </a:r>
            <a:r>
              <a:rPr lang="ru-RU" dirty="0" smtClean="0"/>
              <a:t>Палочки </a:t>
            </a:r>
            <a:r>
              <a:rPr lang="ru-RU" dirty="0"/>
              <a:t>были мягкими, пачкали руки и подходили только для рисования, но не для </a:t>
            </a:r>
            <a:r>
              <a:rPr lang="ru-RU" dirty="0" smtClean="0"/>
              <a:t>письма.</a:t>
            </a:r>
          </a:p>
          <a:p>
            <a:pPr marL="45720" indent="0">
              <a:buNone/>
            </a:pPr>
            <a:r>
              <a:rPr lang="en-US" dirty="0" smtClean="0"/>
              <a:t>XVII</a:t>
            </a:r>
            <a:r>
              <a:rPr lang="ru-RU" dirty="0" smtClean="0"/>
              <a:t> век - </a:t>
            </a:r>
            <a:r>
              <a:rPr lang="ru-RU" dirty="0"/>
              <a:t>графит продавали </a:t>
            </a:r>
            <a:r>
              <a:rPr lang="ru-RU" dirty="0" smtClean="0"/>
              <a:t>на </a:t>
            </a:r>
            <a:r>
              <a:rPr lang="ru-RU" dirty="0"/>
              <a:t>улицах. </a:t>
            </a:r>
            <a:r>
              <a:rPr lang="ru-RU" dirty="0" smtClean="0"/>
              <a:t>Художники </a:t>
            </a:r>
            <a:r>
              <a:rPr lang="ru-RU" dirty="0"/>
              <a:t>зажимали </a:t>
            </a:r>
            <a:r>
              <a:rPr lang="ru-RU" dirty="0" smtClean="0"/>
              <a:t>графитовые палочки </a:t>
            </a:r>
            <a:r>
              <a:rPr lang="ru-RU" dirty="0"/>
              <a:t>между кусочками дерева или веточками, оборачивали их </a:t>
            </a:r>
            <a:r>
              <a:rPr lang="ru-RU" dirty="0" smtClean="0"/>
              <a:t>в бумагу </a:t>
            </a:r>
            <a:r>
              <a:rPr lang="ru-RU" dirty="0"/>
              <a:t>или обвязывали их бечёвкой.</a:t>
            </a:r>
          </a:p>
          <a:p>
            <a:pPr marL="45720" indent="0">
              <a:buNone/>
            </a:pP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</a:rPr>
              <a:t>1683 год </a:t>
            </a:r>
            <a:r>
              <a:rPr lang="ru-RU" dirty="0" smtClean="0"/>
              <a:t>– первое упоминание о деревянном карандаше. </a:t>
            </a:r>
            <a:endParaRPr lang="ru-RU" i="1" u="sng" dirty="0">
              <a:solidFill>
                <a:srgbClr val="180AD4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08498"/>
            <a:ext cx="79208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b="0" i="1" dirty="0" smtClean="0">
                <a:solidFill>
                  <a:srgbClr val="180AD4"/>
                </a:solidFill>
                <a:effectLst/>
              </a:rPr>
              <a:t>История карандаша</a:t>
            </a:r>
            <a:endParaRPr lang="ru-RU" b="0" i="1" dirty="0">
              <a:solidFill>
                <a:srgbClr val="180AD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5024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84" y="197767"/>
            <a:ext cx="792088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1" dirty="0" smtClean="0">
                <a:solidFill>
                  <a:srgbClr val="180AD4"/>
                </a:solidFill>
                <a:effectLst/>
              </a:rPr>
              <a:t>Виды карандашей</a:t>
            </a:r>
            <a:endParaRPr lang="ru-RU" b="0" i="1" dirty="0">
              <a:solidFill>
                <a:srgbClr val="180AD4"/>
              </a:solidFill>
              <a:effectLst/>
            </a:endParaRPr>
          </a:p>
        </p:txBody>
      </p:sp>
      <p:pic>
        <p:nvPicPr>
          <p:cNvPr id="12292" name="Picture 4" descr="http://newmusic.ru/uploads/images/28350/342f51f6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05" y="1325744"/>
            <a:ext cx="2830927" cy="11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1.maminklub.lv/cache/86/1f/861fdf7abbb6d37cae25726b5ad0c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47" y="1331574"/>
            <a:ext cx="1795349" cy="13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relef.ru/data/akvarelnue-cvetnue-karandas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50" y="2958348"/>
            <a:ext cx="2149646" cy="15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i4.otzovik.com/2012/08/15/250742/img/57827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05" y="2603000"/>
            <a:ext cx="2082220" cy="15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sttorg.kaluga.ru/images/product_images/popup_images/108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05" y="4253706"/>
            <a:ext cx="2348344" cy="18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1048395" y="1325744"/>
            <a:ext cx="271111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Простой</a:t>
            </a:r>
          </a:p>
          <a:p>
            <a:pPr marL="45720" indent="0">
              <a:buNone/>
            </a:pPr>
            <a:r>
              <a:rPr lang="ru-RU" dirty="0" smtClean="0"/>
              <a:t>2. Цветной</a:t>
            </a:r>
          </a:p>
          <a:p>
            <a:pPr marL="45720" indent="0">
              <a:buNone/>
            </a:pPr>
            <a:r>
              <a:rPr lang="ru-RU" dirty="0" smtClean="0"/>
              <a:t>3. Восковый</a:t>
            </a:r>
          </a:p>
          <a:p>
            <a:pPr marL="45720" indent="0">
              <a:buNone/>
            </a:pPr>
            <a:r>
              <a:rPr lang="ru-RU" dirty="0" smtClean="0"/>
              <a:t>4. Акварельный</a:t>
            </a:r>
          </a:p>
          <a:p>
            <a:pPr marL="45720" indent="0">
              <a:buNone/>
            </a:pPr>
            <a:r>
              <a:rPr lang="ru-RU" dirty="0" smtClean="0"/>
              <a:t>5. Пастель</a:t>
            </a:r>
          </a:p>
          <a:p>
            <a:pPr marL="45720" indent="0">
              <a:buNone/>
            </a:pPr>
            <a:r>
              <a:rPr lang="ru-RU" dirty="0"/>
              <a:t>6</a:t>
            </a:r>
            <a:r>
              <a:rPr lang="ru-RU" dirty="0" smtClean="0"/>
              <a:t>. Механический </a:t>
            </a:r>
          </a:p>
        </p:txBody>
      </p:sp>
      <p:pic>
        <p:nvPicPr>
          <p:cNvPr id="12302" name="Picture 14" descr="http://www.kostyo.ru/images/22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15261"/>
            <a:ext cx="2296280" cy="8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38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0402" y="2005730"/>
            <a:ext cx="3321810" cy="1157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13690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1" dirty="0" smtClean="0">
                <a:solidFill>
                  <a:srgbClr val="180AD4"/>
                </a:solidFill>
                <a:effectLst/>
              </a:rPr>
              <a:t>Маркировка карандашей</a:t>
            </a:r>
            <a:endParaRPr lang="ru-RU" b="0" i="1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221088"/>
            <a:ext cx="8208912" cy="5760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2. Шкала твердости карандашей</a:t>
            </a:r>
            <a:endParaRPr lang="ru-RU" dirty="0"/>
          </a:p>
        </p:txBody>
      </p:sp>
      <p:pic>
        <p:nvPicPr>
          <p:cNvPr id="10243" name="Picture 3" descr="http://www.marketoffice.com.ua/contents/offers/k_i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77151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81619" y="1364392"/>
            <a:ext cx="6840760" cy="285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/>
              <a:t>1. Маркировка твердости карандашей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89111" y="5733256"/>
            <a:ext cx="7681607" cy="450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1800" dirty="0" smtClean="0"/>
              <a:t>Самый мягкий                                                   Средний                                                Самый твердый</a:t>
            </a:r>
            <a:endParaRPr lang="ru-RU" sz="1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78114"/>
              </p:ext>
            </p:extLst>
          </p:nvPr>
        </p:nvGraphicFramePr>
        <p:xfrm>
          <a:off x="1001599" y="1835277"/>
          <a:ext cx="6400800" cy="2194560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georgia"/>
                        </a:rPr>
                        <a:t>Оттенок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/>
                        </a:rPr>
                        <a:t>США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/>
                        </a:rPr>
                        <a:t>Европа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/>
                        </a:rPr>
                        <a:t>Россия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/>
                        </a:rPr>
                        <a:t>#1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georgia"/>
                        </a:rPr>
                        <a:t>B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georgia"/>
                        </a:rPr>
                        <a:t>М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>
                        <a:effectLst/>
                        <a:latin typeface="georgi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/>
                        </a:rPr>
                        <a:t>#2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eorgia"/>
                        </a:rPr>
                        <a:t>HB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georgia"/>
                        </a:rPr>
                        <a:t>ТМ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>
                        <a:effectLst/>
                        <a:latin typeface="georgi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georgia"/>
                        </a:rPr>
                        <a:t>#2 </a:t>
                      </a:r>
                      <a:r>
                        <a:rPr lang="ru-RU" baseline="30000">
                          <a:effectLst/>
                        </a:rPr>
                        <a:t>1/2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georgia"/>
                        </a:rPr>
                        <a:t>F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/>
                        </a:rPr>
                        <a:t>-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/>
                        </a:rPr>
                        <a:t>#3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georgia"/>
                        </a:rPr>
                        <a:t>H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georgia"/>
                        </a:rPr>
                        <a:t>Т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/>
                        </a:rPr>
                        <a:t>#4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eorgia"/>
                        </a:rPr>
                        <a:t>2H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/>
                        </a:rPr>
                        <a:t>2Т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882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&amp;Scy;&amp;acy;&amp;mcy;&amp;ycy;&amp;jcy; &amp;bcy;&amp;ocy;&amp;lcy;&amp;softcy;&amp;shcy;&amp;ocy;&amp;jcy; &amp;kcy;&amp;acy;&amp;rcy;&amp;acy;&amp;ncy;&amp;dcy;&amp;acy;&amp;shcy; &amp;vcy; &amp;mcy;&amp;i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65" y="836712"/>
            <a:ext cx="2160665" cy="154607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836712"/>
            <a:ext cx="7797156" cy="5544616"/>
          </a:xfrm>
        </p:spPr>
        <p:txBody>
          <a:bodyPr>
            <a:normAutofit/>
          </a:bodyPr>
          <a:lstStyle/>
          <a:p>
            <a:pPr marL="45720" indent="0">
              <a:lnSpc>
                <a:spcPct val="80000"/>
              </a:lnSpc>
              <a:buNone/>
            </a:pPr>
            <a:endParaRPr lang="ru-RU" altLang="ru-RU" dirty="0" smtClean="0"/>
          </a:p>
          <a:p>
            <a:pPr marL="45720" indent="0">
              <a:lnSpc>
                <a:spcPct val="80000"/>
              </a:lnSpc>
              <a:buNone/>
            </a:pPr>
            <a:r>
              <a:rPr lang="ru-RU" altLang="ru-RU" dirty="0" smtClean="0"/>
              <a:t>1. Карандаш </a:t>
            </a:r>
            <a:r>
              <a:rPr lang="ru-RU" altLang="ru-RU" dirty="0"/>
              <a:t>может: </a:t>
            </a:r>
            <a:br>
              <a:rPr lang="ru-RU" altLang="ru-RU" dirty="0"/>
            </a:br>
            <a:r>
              <a:rPr lang="ru-RU" altLang="ru-RU" dirty="0"/>
              <a:t>- чертить линию длиной 56 </a:t>
            </a:r>
            <a:r>
              <a:rPr lang="ru-RU" altLang="ru-RU" dirty="0" smtClean="0"/>
              <a:t>км;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написать около 45 000 слов; </a:t>
            </a:r>
            <a:br>
              <a:rPr lang="ru-RU" altLang="ru-RU" dirty="0"/>
            </a:br>
            <a:r>
              <a:rPr lang="ru-RU" altLang="ru-RU" dirty="0"/>
              <a:t>- быть заточен 17 раз.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dirty="0" smtClean="0"/>
              <a:t>2</a:t>
            </a:r>
            <a:r>
              <a:rPr lang="ru-RU" altLang="ru-RU" dirty="0" smtClean="0"/>
              <a:t>. Более </a:t>
            </a:r>
            <a:r>
              <a:rPr lang="ru-RU" altLang="ru-RU" dirty="0"/>
              <a:t>14 миллиардов карандашей производятся в мире каждый год - из этого количества можно обогнуть нашу планету 62 раза</a:t>
            </a:r>
            <a:r>
              <a:rPr lang="ru-RU" altLang="ru-RU" dirty="0" smtClean="0"/>
              <a:t>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dirty="0" smtClean="0"/>
              <a:t>3</a:t>
            </a:r>
            <a:r>
              <a:rPr lang="ru-RU" altLang="ru-RU" dirty="0" smtClean="0"/>
              <a:t>. </a:t>
            </a:r>
            <a:r>
              <a:rPr lang="ru-RU" dirty="0"/>
              <a:t>30 марта - день изобретения карандаша с </a:t>
            </a:r>
            <a:r>
              <a:rPr lang="ru-RU" dirty="0" smtClean="0"/>
              <a:t>резинкой.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dirty="0" smtClean="0"/>
              <a:t>4</a:t>
            </a:r>
            <a:r>
              <a:rPr lang="ru-RU" altLang="ru-RU" dirty="0" smtClean="0"/>
              <a:t>. </a:t>
            </a:r>
            <a:r>
              <a:rPr lang="ru-RU" altLang="ru-RU" dirty="0"/>
              <a:t>С</a:t>
            </a:r>
            <a:r>
              <a:rPr lang="ru-RU" dirty="0" smtClean="0"/>
              <a:t>амый </a:t>
            </a:r>
            <a:r>
              <a:rPr lang="ru-RU" dirty="0"/>
              <a:t>большой в мире карандаш длиной </a:t>
            </a:r>
            <a:r>
              <a:rPr lang="ru-RU" dirty="0" smtClean="0"/>
              <a:t>23 метра весит около 10 тонн, имеет ластик массой около 90 кг.</a:t>
            </a:r>
            <a:endParaRPr lang="ru-RU" altLang="ru-RU" dirty="0"/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dirty="0" smtClean="0"/>
              <a:t>5</a:t>
            </a:r>
            <a:r>
              <a:rPr lang="ru-RU" altLang="ru-RU" dirty="0" smtClean="0"/>
              <a:t>. Из </a:t>
            </a:r>
            <a:r>
              <a:rPr lang="ru-RU" altLang="ru-RU" dirty="0"/>
              <a:t>одного большого дерева можно сделать приблизительно 300 000 карандашей. </a:t>
            </a:r>
            <a:endParaRPr lang="ru-RU" altLang="ru-RU" dirty="0" smtClean="0"/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dirty="0" smtClean="0"/>
              <a:t>6</a:t>
            </a:r>
            <a:r>
              <a:rPr lang="ru-RU" altLang="ru-RU" dirty="0" smtClean="0"/>
              <a:t>. </a:t>
            </a:r>
            <a:r>
              <a:rPr lang="ru-RU" dirty="0" smtClean="0"/>
              <a:t>Карандаш пишет </a:t>
            </a:r>
            <a:r>
              <a:rPr lang="ru-RU" dirty="0"/>
              <a:t>всегда и везде: </a:t>
            </a:r>
            <a:r>
              <a:rPr lang="ru-RU" dirty="0" smtClean="0"/>
              <a:t>в </a:t>
            </a:r>
            <a:r>
              <a:rPr lang="ru-RU" dirty="0"/>
              <a:t>перевернутом виде, </a:t>
            </a:r>
            <a:r>
              <a:rPr lang="ru-RU" dirty="0" smtClean="0"/>
              <a:t>на </a:t>
            </a:r>
            <a:r>
              <a:rPr lang="ru-RU" dirty="0"/>
              <a:t>морозе, </a:t>
            </a:r>
            <a:r>
              <a:rPr lang="ru-RU" dirty="0" smtClean="0"/>
              <a:t>под </a:t>
            </a:r>
            <a:r>
              <a:rPr lang="ru-RU" dirty="0"/>
              <a:t>водой, </a:t>
            </a:r>
            <a:r>
              <a:rPr lang="ru-RU" dirty="0" smtClean="0"/>
              <a:t>в космосе.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ru-RU" dirty="0" smtClean="0"/>
              <a:t>7</a:t>
            </a:r>
            <a:r>
              <a:rPr lang="ru-RU" altLang="ru-RU" dirty="0" smtClean="0"/>
              <a:t>. 1869 год - </a:t>
            </a:r>
            <a:r>
              <a:rPr lang="ru-RU" dirty="0" smtClean="0"/>
              <a:t>создание механического карандаша.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7876" y="55565"/>
            <a:ext cx="79208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b="0" i="1" dirty="0" smtClean="0">
                <a:solidFill>
                  <a:srgbClr val="180AD4"/>
                </a:solidFill>
                <a:effectLst/>
              </a:rPr>
              <a:t>Интересное о карандаше</a:t>
            </a:r>
            <a:endParaRPr lang="ru-RU" b="0" i="1" dirty="0">
              <a:solidFill>
                <a:srgbClr val="180AD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9616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1496549"/>
            <a:ext cx="8424936" cy="710952"/>
          </a:xfrm>
        </p:spPr>
        <p:txBody>
          <a:bodyPr/>
          <a:lstStyle/>
          <a:p>
            <a:pPr marL="0" indent="0" algn="l">
              <a:buClrTx/>
              <a:buNone/>
            </a:pPr>
            <a:r>
              <a:rPr lang="en-US" sz="3500" b="0" dirty="0" smtClean="0">
                <a:solidFill>
                  <a:srgbClr val="180AD4"/>
                </a:solidFill>
                <a:effectLst/>
              </a:rPr>
              <a:t>I. </a:t>
            </a:r>
            <a:r>
              <a:rPr lang="ru-RU" sz="3500" b="0" dirty="0" smtClean="0">
                <a:solidFill>
                  <a:srgbClr val="180AD4"/>
                </a:solidFill>
                <a:effectLst/>
              </a:rPr>
              <a:t>Как делают стержень?</a:t>
            </a:r>
            <a:endParaRPr lang="ru-RU" sz="3500" b="0" dirty="0">
              <a:solidFill>
                <a:srgbClr val="180AD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2564904"/>
            <a:ext cx="2899792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Установка для смешивания глины,  графита и воды.</a:t>
            </a:r>
            <a:endParaRPr lang="ru-RU" sz="2400" dirty="0"/>
          </a:p>
        </p:txBody>
      </p:sp>
      <p:pic>
        <p:nvPicPr>
          <p:cNvPr id="4" name="Рисунок 3" descr="karandashi-delayut-eto-interesno-poznavatelno-kartin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2" y="2564904"/>
            <a:ext cx="4898107" cy="405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7448"/>
            <a:ext cx="8640960" cy="21474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4000" b="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Производство карандаша </a:t>
            </a:r>
            <a:endParaRPr lang="en-US" sz="4000" b="0" i="1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l">
              <a:buFont typeface="Georgia" pitchFamily="18" charset="0"/>
              <a:buNone/>
            </a:pPr>
            <a:r>
              <a:rPr lang="ru-RU" sz="3500" b="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«Сибирская карандашная фабрика» </a:t>
            </a:r>
            <a:r>
              <a:rPr lang="ru-RU" sz="3500" b="0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г.Томск</a:t>
            </a:r>
            <a:endParaRPr lang="ru-RU" sz="3500" b="0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0290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3327</TotalTime>
  <Words>738</Words>
  <Application>Microsoft Office PowerPoint</Application>
  <PresentationFormat>Экран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«КАРАНДАШ     и его секреты»</vt:lpstr>
      <vt:lpstr>Презентация PowerPoint</vt:lpstr>
      <vt:lpstr>Цель исследования:</vt:lpstr>
      <vt:lpstr>Презентация PowerPoint</vt:lpstr>
      <vt:lpstr>Презентация PowerPoint</vt:lpstr>
      <vt:lpstr>Виды карандашей</vt:lpstr>
      <vt:lpstr>Маркировка карандашей</vt:lpstr>
      <vt:lpstr>Презентация PowerPoint</vt:lpstr>
      <vt:lpstr>I. Как делают стержень?</vt:lpstr>
      <vt:lpstr>Выдавливание стержней</vt:lpstr>
      <vt:lpstr>Окончательный этап подготовки стержней</vt:lpstr>
      <vt:lpstr>Выходная продукция</vt:lpstr>
      <vt:lpstr>II. Выбор древесины</vt:lpstr>
      <vt:lpstr>Изменения бруса</vt:lpstr>
      <vt:lpstr>Автоклав</vt:lpstr>
      <vt:lpstr>Подготовленные дощечки</vt:lpstr>
      <vt:lpstr>III. Производство</vt:lpstr>
      <vt:lpstr>Отшлифованная  дощечка  с нарезанными канавками</vt:lpstr>
      <vt:lpstr>Укладывание стержней</vt:lpstr>
      <vt:lpstr>Склеенные карандашные блоки</vt:lpstr>
      <vt:lpstr>Дальнейшая подготовка</vt:lpstr>
      <vt:lpstr>Сушка склеенных блоков</vt:lpstr>
      <vt:lpstr>Разрезание дощечек, получение карандаша</vt:lpstr>
      <vt:lpstr>Покраска карандашей</vt:lpstr>
      <vt:lpstr>Нанесение маркировки</vt:lpstr>
      <vt:lpstr>Ластик</vt:lpstr>
      <vt:lpstr>Заточка карандаша</vt:lpstr>
      <vt:lpstr>Сбор и упаковка карандашей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изготавливают карандаши?</dc:title>
  <dc:creator>Гость</dc:creator>
  <cp:lastModifiedBy>HP</cp:lastModifiedBy>
  <cp:revision>63</cp:revision>
  <dcterms:created xsi:type="dcterms:W3CDTF">2014-01-29T02:55:46Z</dcterms:created>
  <dcterms:modified xsi:type="dcterms:W3CDTF">2017-09-24T08:32:33Z</dcterms:modified>
</cp:coreProperties>
</file>