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notesMasterIdLst>
    <p:notesMasterId r:id="rId25"/>
  </p:notesMasterIdLst>
  <p:sldIdLst>
    <p:sldId id="258" r:id="rId2"/>
    <p:sldId id="268" r:id="rId3"/>
    <p:sldId id="269" r:id="rId4"/>
    <p:sldId id="270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302" r:id="rId14"/>
    <p:sldId id="297" r:id="rId15"/>
    <p:sldId id="298" r:id="rId16"/>
    <p:sldId id="299" r:id="rId17"/>
    <p:sldId id="300" r:id="rId18"/>
    <p:sldId id="301" r:id="rId19"/>
    <p:sldId id="303" r:id="rId20"/>
    <p:sldId id="304" r:id="rId21"/>
    <p:sldId id="305" r:id="rId22"/>
    <p:sldId id="306" r:id="rId23"/>
    <p:sldId id="307" r:id="rId24"/>
  </p:sldIdLst>
  <p:sldSz cx="9144000" cy="5143500" type="screen16x9"/>
  <p:notesSz cx="6858000" cy="9144000"/>
  <p:embeddedFontLst>
    <p:embeddedFont>
      <p:font typeface="Merriweather" panose="00000500000000000000" pitchFamily="2" charset="-52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icrosoft Sans Serif" panose="020B0604020202020204" pitchFamily="34" charset="0"/>
      <p:regular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5534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299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26" userDrawn="1">
          <p15:clr>
            <a:srgbClr val="A4A3A4"/>
          </p15:clr>
        </p15:guide>
        <p15:guide id="7" pos="1837" userDrawn="1">
          <p15:clr>
            <a:srgbClr val="A4A3A4"/>
          </p15:clr>
        </p15:guide>
        <p15:guide id="8" pos="2064" userDrawn="1">
          <p15:clr>
            <a:srgbClr val="A4A3A4"/>
          </p15:clr>
        </p15:guide>
        <p15:guide id="9" pos="3674" userDrawn="1">
          <p15:clr>
            <a:srgbClr val="A4A3A4"/>
          </p15:clr>
        </p15:guide>
        <p15:guide id="10" pos="3923" userDrawn="1">
          <p15:clr>
            <a:srgbClr val="A4A3A4"/>
          </p15:clr>
        </p15:guide>
        <p15:guide id="11" orient="horz" pos="1938" userDrawn="1">
          <p15:clr>
            <a:srgbClr val="A4A3A4"/>
          </p15:clr>
        </p15:guide>
        <p15:guide id="12" pos="42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0A6"/>
    <a:srgbClr val="F2DE00"/>
    <a:srgbClr val="6E2B02"/>
    <a:srgbClr val="F2CA00"/>
    <a:srgbClr val="572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1748" autoAdjust="0"/>
  </p:normalViewPr>
  <p:slideViewPr>
    <p:cSldViewPr snapToGrid="0" showGuides="1">
      <p:cViewPr>
        <p:scale>
          <a:sx n="100" d="100"/>
          <a:sy n="100" d="100"/>
        </p:scale>
        <p:origin x="2010" y="774"/>
      </p:cViewPr>
      <p:guideLst>
        <p:guide orient="horz" pos="237"/>
        <p:guide pos="5534"/>
        <p:guide orient="horz" pos="3003"/>
        <p:guide pos="2993"/>
        <p:guide pos="2767"/>
        <p:guide pos="226"/>
        <p:guide pos="1837"/>
        <p:guide pos="2064"/>
        <p:guide pos="3674"/>
        <p:guide pos="3923"/>
        <p:guide orient="horz" pos="1938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702AD-3DFE-4CDA-9126-E7ACCC558796}" type="datetimeFigureOut">
              <a:rPr lang="ru-RU" smtClean="0"/>
              <a:pPr/>
              <a:t>12.05.2017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59BA-81AF-4926-A7CC-B5861BD42F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23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83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2820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4503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396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011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0890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7747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801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4270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4808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6990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776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12.05.2017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4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8775" y="1531724"/>
            <a:ext cx="4392613" cy="2080052"/>
            <a:chOff x="358775" y="2479462"/>
            <a:chExt cx="4392613" cy="2080052"/>
          </a:xfrm>
        </p:grpSpPr>
        <p:sp>
          <p:nvSpPr>
            <p:cNvPr id="5" name="TextBox 4"/>
            <p:cNvSpPr txBox="1"/>
            <p:nvPr/>
          </p:nvSpPr>
          <p:spPr>
            <a:xfrm>
              <a:off x="358775" y="2479462"/>
              <a:ext cx="4392613" cy="984885"/>
            </a:xfrm>
            <a:prstGeom prst="rect">
              <a:avLst/>
            </a:prstGeom>
            <a:noFill/>
          </p:spPr>
          <p:txBody>
            <a:bodyPr wrap="square" lIns="360000" tIns="0" rIns="0" bIns="0" rtlCol="0">
              <a:spAutoFit/>
            </a:bodyPr>
            <a:lstStyle/>
            <a:p>
              <a:pPr defTabSz="685783"/>
              <a:r>
                <a:rPr lang="ru-RU" sz="3200" b="1" dirty="0">
                  <a:solidFill>
                    <a:srgbClr val="5300A6"/>
                  </a:solidFill>
                  <a:latin typeface="Merriweather"/>
                </a:rPr>
                <a:t>Обучение </a:t>
              </a:r>
              <a:r>
                <a:rPr lang="en-US" sz="3200" b="1" dirty="0" smtClean="0">
                  <a:solidFill>
                    <a:srgbClr val="5300A6"/>
                  </a:solidFill>
                  <a:latin typeface="Merriweather"/>
                </a:rPr>
                <a:t/>
              </a:r>
              <a:br>
                <a:rPr lang="en-US" sz="3200" b="1" dirty="0" smtClean="0">
                  <a:solidFill>
                    <a:srgbClr val="5300A6"/>
                  </a:solidFill>
                  <a:latin typeface="Merriweather"/>
                </a:rPr>
              </a:br>
              <a:r>
                <a:rPr lang="ru-RU" sz="3200" b="1" dirty="0" smtClean="0">
                  <a:solidFill>
                    <a:srgbClr val="5300A6"/>
                  </a:solidFill>
                  <a:latin typeface="Merriweather"/>
                </a:rPr>
                <a:t>в </a:t>
              </a:r>
              <a:r>
                <a:rPr lang="ru-RU" sz="3200" b="1" dirty="0">
                  <a:solidFill>
                    <a:srgbClr val="5300A6"/>
                  </a:solidFill>
                  <a:latin typeface="Merriweather"/>
                </a:rPr>
                <a:t>сотрудничестве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775" y="3867017"/>
              <a:ext cx="4033838" cy="692497"/>
            </a:xfrm>
            <a:prstGeom prst="rect">
              <a:avLst/>
            </a:prstGeom>
            <a:noFill/>
          </p:spPr>
          <p:txBody>
            <a:bodyPr wrap="square" lIns="360000" tIns="0" rIns="0" bIns="0" rtlCol="0">
              <a:spAutoFit/>
            </a:bodyPr>
            <a:lstStyle/>
            <a:p>
              <a:pPr defTabSz="685783">
                <a:lnSpc>
                  <a:spcPct val="125000"/>
                </a:lnSpc>
              </a:pPr>
              <a:r>
                <a:rPr lang="ru-RU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Microsoft Sans Serif" pitchFamily="34" charset="0"/>
                </a:rPr>
                <a:t>Кагукина Т. В.,</a:t>
              </a:r>
            </a:p>
            <a:p>
              <a:pPr defTabSz="685783">
                <a:lnSpc>
                  <a:spcPct val="125000"/>
                </a:lnSpc>
              </a:pPr>
              <a:r>
                <a:rPr lang="ru-RU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Microsoft Sans Serif" pitchFamily="34" charset="0"/>
                </a:rPr>
                <a:t>учитель английского языка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13581" y="3702829"/>
              <a:ext cx="4037807" cy="0"/>
            </a:xfrm>
            <a:prstGeom prst="line">
              <a:avLst/>
            </a:prstGeom>
            <a:ln w="19050" cap="rnd">
              <a:solidFill>
                <a:srgbClr val="5300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65" y="885825"/>
            <a:ext cx="33718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66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58775" y="1080517"/>
            <a:ext cx="540000" cy="540000"/>
          </a:xfrm>
          <a:prstGeom prst="ellipse">
            <a:avLst/>
          </a:prstGeom>
          <a:solidFill>
            <a:srgbClr val="F2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1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8775" y="1108964"/>
            <a:ext cx="3493838" cy="492443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+mj-lt"/>
              </a:rPr>
              <a:t>Обучение в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команде</a:t>
            </a:r>
            <a:br>
              <a:rPr lang="ru-RU" sz="1800" dirty="0" smtClean="0">
                <a:solidFill>
                  <a:schemeClr val="bg1"/>
                </a:solidFill>
                <a:latin typeface="+mj-lt"/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STL, Student Team Learning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8775" y="404104"/>
            <a:ext cx="842645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F2DE00"/>
                </a:solidFill>
              </a:rPr>
              <a:t>Варианты обучения в сотрудничестве</a:t>
            </a:r>
          </a:p>
        </p:txBody>
      </p:sp>
      <p:sp>
        <p:nvSpPr>
          <p:cNvPr id="10" name="Овал 9"/>
          <p:cNvSpPr/>
          <p:nvPr/>
        </p:nvSpPr>
        <p:spPr>
          <a:xfrm>
            <a:off x="358775" y="2163527"/>
            <a:ext cx="540000" cy="540000"/>
          </a:xfrm>
          <a:prstGeom prst="ellipse">
            <a:avLst/>
          </a:prstGeom>
          <a:solidFill>
            <a:srgbClr val="F2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2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8775" y="2046726"/>
            <a:ext cx="3606550" cy="769441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Индивидуально-групповая работа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(Student-Teams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Achievement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Divisions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—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STAD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8775" y="3242376"/>
            <a:ext cx="540000" cy="540000"/>
          </a:xfrm>
          <a:prstGeom prst="ellipse">
            <a:avLst/>
          </a:prstGeom>
          <a:solidFill>
            <a:srgbClr val="F2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3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8775" y="3296932"/>
            <a:ext cx="3493838" cy="492443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+mj-lt"/>
              </a:rPr>
              <a:t>Командно-игровая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работа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Teams-Games-Tournament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—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TGT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51388" y="1080517"/>
            <a:ext cx="540000" cy="540000"/>
          </a:xfrm>
          <a:prstGeom prst="ellipse">
            <a:avLst/>
          </a:prstGeom>
          <a:solidFill>
            <a:srgbClr val="F2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5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1388" y="1099554"/>
            <a:ext cx="3493838" cy="707886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+mj-lt"/>
              </a:rPr>
              <a:t>«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Пила — 2»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Jigsaw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— 2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51388" y="2160830"/>
            <a:ext cx="540000" cy="540000"/>
          </a:xfrm>
          <a:prstGeom prst="ellipse">
            <a:avLst/>
          </a:prstGeom>
          <a:solidFill>
            <a:srgbClr val="F2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91388" y="2187172"/>
            <a:ext cx="3493838" cy="492443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+mj-lt"/>
              </a:rPr>
              <a:t>Учимся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вместе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Learning Together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58775" y="4215585"/>
            <a:ext cx="540000" cy="540000"/>
          </a:xfrm>
          <a:prstGeom prst="ellipse">
            <a:avLst/>
          </a:prstGeom>
          <a:solidFill>
            <a:srgbClr val="F2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4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8775" y="4241939"/>
            <a:ext cx="3493838" cy="492443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+mj-lt"/>
              </a:rPr>
              <a:t>«Пила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»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Jigsaw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751388" y="3262645"/>
            <a:ext cx="540000" cy="540000"/>
          </a:xfrm>
          <a:prstGeom prst="ellipse">
            <a:avLst/>
          </a:prstGeom>
          <a:solidFill>
            <a:srgbClr val="F2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7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91388" y="3269663"/>
            <a:ext cx="3493838" cy="553998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+mj-lt"/>
              </a:rPr>
              <a:t>«Письменный круглый стол».</a:t>
            </a:r>
          </a:p>
        </p:txBody>
      </p:sp>
    </p:spTree>
    <p:extLst>
      <p:ext uri="{BB962C8B-B14F-4D97-AF65-F5344CB8AC3E}">
        <p14:creationId xmlns:p14="http://schemas.microsoft.com/office/powerpoint/2010/main" val="2601222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58775" y="1337692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1</a:t>
            </a:r>
            <a:endParaRPr lang="ru-RU" sz="1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775" y="2078880"/>
            <a:ext cx="4033838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Каждый участник команды должен овладеть необходимыми </a:t>
            </a:r>
            <a:r>
              <a:rPr lang="ru-RU" sz="1800" dirty="0" smtClean="0">
                <a:latin typeface="+mj-lt"/>
              </a:rPr>
              <a:t>знаниями; </a:t>
            </a:r>
            <a:br>
              <a:rPr lang="ru-RU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вся </a:t>
            </a:r>
            <a:r>
              <a:rPr lang="ru-RU" sz="1800" dirty="0">
                <a:latin typeface="+mj-lt"/>
              </a:rPr>
              <a:t>команда должна </a:t>
            </a:r>
            <a:r>
              <a:rPr lang="ru-RU" sz="1800" dirty="0" smtClean="0">
                <a:latin typeface="+mj-lt"/>
              </a:rPr>
              <a:t>знать, чего </a:t>
            </a:r>
            <a:r>
              <a:rPr lang="ru-RU" sz="1800" dirty="0">
                <a:latin typeface="+mj-lt"/>
              </a:rPr>
              <a:t>достиг каждый.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8776" y="391464"/>
            <a:ext cx="8426450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5300A6"/>
                </a:solidFill>
              </a:rPr>
              <a:t>Обучение в команде</a:t>
            </a:r>
            <a:r>
              <a:rPr lang="ru-RU" sz="2400" dirty="0">
                <a:solidFill>
                  <a:srgbClr val="5300A6"/>
                </a:solidFill>
              </a:rPr>
              <a:t/>
            </a:r>
            <a:br>
              <a:rPr lang="ru-RU" sz="2400" dirty="0">
                <a:solidFill>
                  <a:srgbClr val="5300A6"/>
                </a:solidFill>
              </a:rPr>
            </a:b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STL, Student Team Learning)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51387" y="1337692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2</a:t>
            </a:r>
            <a:endParaRPr lang="ru-RU" sz="1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51388" y="2557067"/>
            <a:ext cx="4033838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/>
              <a:t>«Награды».</a:t>
            </a:r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«Индивидуальная» ответственность </a:t>
            </a:r>
            <a:r>
              <a:rPr lang="ru-RU" sz="1400" dirty="0"/>
              <a:t>каждого ученика за успех </a:t>
            </a:r>
            <a:r>
              <a:rPr lang="ru-RU" sz="1400" dirty="0" smtClean="0"/>
              <a:t>команды.</a:t>
            </a:r>
          </a:p>
          <a:p>
            <a:endParaRPr lang="ru-RU" sz="1400" dirty="0"/>
          </a:p>
          <a:p>
            <a:r>
              <a:rPr lang="ru-RU" sz="1400" dirty="0" smtClean="0"/>
              <a:t>Каждый </a:t>
            </a:r>
            <a:r>
              <a:rPr lang="ru-RU" sz="1400" dirty="0"/>
              <a:t>учащийся приносит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очки </a:t>
            </a:r>
            <a:r>
              <a:rPr lang="ru-RU" sz="1400" dirty="0"/>
              <a:t>своей группе.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51387" y="2078880"/>
            <a:ext cx="40338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Принципы обучения в команде: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600575" y="2557067"/>
            <a:ext cx="150812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5300A6"/>
                </a:solidFill>
              </a:rPr>
              <a:t>•</a:t>
            </a:r>
          </a:p>
          <a:p>
            <a:endParaRPr lang="ru-RU" sz="1400" dirty="0">
              <a:solidFill>
                <a:srgbClr val="5300A6"/>
              </a:solidFill>
            </a:endParaRPr>
          </a:p>
          <a:p>
            <a:r>
              <a:rPr lang="ru-RU" sz="1400" dirty="0" smtClean="0">
                <a:solidFill>
                  <a:srgbClr val="5300A6"/>
                </a:solidFill>
              </a:rPr>
              <a:t>•</a:t>
            </a:r>
          </a:p>
          <a:p>
            <a:endParaRPr lang="ru-RU" sz="1400" dirty="0">
              <a:solidFill>
                <a:srgbClr val="5300A6"/>
              </a:solidFill>
            </a:endParaRPr>
          </a:p>
          <a:p>
            <a:endParaRPr lang="ru-RU" sz="1400" dirty="0" smtClean="0">
              <a:solidFill>
                <a:srgbClr val="5300A6"/>
              </a:solidFill>
            </a:endParaRPr>
          </a:p>
          <a:p>
            <a:r>
              <a:rPr lang="ru-RU" sz="1400" dirty="0">
                <a:solidFill>
                  <a:srgbClr val="5300A6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759964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8776" y="391464"/>
            <a:ext cx="8426450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5300A6"/>
                </a:solidFill>
              </a:rPr>
              <a:t>Индивидуально-групповая работа</a:t>
            </a:r>
            <a:r>
              <a:rPr lang="ru-RU" sz="3200" dirty="0">
                <a:solidFill>
                  <a:srgbClr val="5300A6"/>
                </a:solidFill>
              </a:rPr>
              <a:t/>
            </a:r>
            <a:br>
              <a:rPr lang="ru-RU" sz="3200" dirty="0">
                <a:solidFill>
                  <a:srgbClr val="5300A6"/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Student-Teams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Achievement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Divisions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—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STAD)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8775" y="1363146"/>
            <a:ext cx="4033838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Учащиеся разбиваются на </a:t>
            </a:r>
            <a:r>
              <a:rPr lang="ru-RU" sz="1400" dirty="0" smtClean="0"/>
              <a:t>группы </a:t>
            </a:r>
            <a:br>
              <a:rPr lang="ru-RU" sz="1400" dirty="0" smtClean="0"/>
            </a:br>
            <a:r>
              <a:rPr lang="ru-RU" sz="1400" dirty="0" smtClean="0"/>
              <a:t>по 4 человека в каждой.</a:t>
            </a:r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Учитель объясняет новый материал,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затем </a:t>
            </a:r>
            <a:r>
              <a:rPr lang="ru-RU" sz="1400" dirty="0"/>
              <a:t>предлагает ученикам в группах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его </a:t>
            </a:r>
            <a:r>
              <a:rPr lang="ru-RU" sz="1400" dirty="0"/>
              <a:t>закрепить, </a:t>
            </a:r>
            <a:r>
              <a:rPr lang="ru-RU" sz="1400" dirty="0" smtClean="0"/>
              <a:t>понять </a:t>
            </a:r>
            <a:r>
              <a:rPr lang="ru-RU" sz="1400" dirty="0"/>
              <a:t>все детали. </a:t>
            </a: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Задание выполняется по частям. </a:t>
            </a: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Выполнение каждого задания объясняется каждым учеником и контролируется всей группой.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51388" y="1363146"/>
            <a:ext cx="4033838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После выполнения заданий </a:t>
            </a:r>
            <a:r>
              <a:rPr lang="ru-RU" sz="1400" dirty="0" smtClean="0"/>
              <a:t>всеми группами учитель даёт </a:t>
            </a:r>
            <a:r>
              <a:rPr lang="ru-RU" sz="1400" dirty="0"/>
              <a:t>тест. </a:t>
            </a: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Задания теста учащиеся выполняют индивидуально, </a:t>
            </a:r>
            <a:r>
              <a:rPr lang="ru-RU" sz="1400" dirty="0" smtClean="0"/>
              <a:t>вне </a:t>
            </a:r>
            <a:r>
              <a:rPr lang="ru-RU" sz="1400" dirty="0"/>
              <a:t>группы.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2"/>
          <a:stretch/>
        </p:blipFill>
        <p:spPr>
          <a:xfrm>
            <a:off x="4751388" y="2895600"/>
            <a:ext cx="2536031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05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8776" y="391464"/>
            <a:ext cx="8426450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5300A6"/>
                </a:solidFill>
              </a:rPr>
              <a:t>Командно-игровая </a:t>
            </a:r>
            <a:r>
              <a:rPr lang="ru-RU" sz="2400" dirty="0" smtClean="0">
                <a:solidFill>
                  <a:srgbClr val="5300A6"/>
                </a:solidFill>
              </a:rPr>
              <a:t>работа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(Teams-Games-Tournament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—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TGT)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8775" y="1363146"/>
            <a:ext cx="4033838" cy="301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Учитель объясняет новый материал.  </a:t>
            </a: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Вместо индивидуального тестирования предлагает каждую неделю соревновательные турниры </a:t>
            </a:r>
            <a:r>
              <a:rPr lang="ru-RU" sz="1400" dirty="0" smtClean="0"/>
              <a:t>между  </a:t>
            </a:r>
            <a:r>
              <a:rPr lang="ru-RU" sz="1400" dirty="0"/>
              <a:t>командами. </a:t>
            </a: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Организуются «турнирные столы</a:t>
            </a:r>
            <a:r>
              <a:rPr lang="ru-RU" sz="1400" dirty="0" smtClean="0"/>
              <a:t>»: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по 3 ученика за каждым столом,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равные по </a:t>
            </a:r>
            <a:r>
              <a:rPr lang="ru-RU" sz="1400" dirty="0"/>
              <a:t>уровню обученности. </a:t>
            </a:r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Победитель каждого стола приносит своей команде одинаковое количество баллов независимо от «планки» стола.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26" y="652463"/>
            <a:ext cx="39052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68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8776" y="391464"/>
            <a:ext cx="842645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5300A6"/>
                </a:solidFill>
              </a:rPr>
              <a:t>«Пила»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(Jigsaw)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8775" y="963096"/>
            <a:ext cx="4033838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Учащиеся организуются в группы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 4–6 </a:t>
            </a:r>
            <a:r>
              <a:rPr lang="ru-RU" sz="1400" dirty="0"/>
              <a:t>человек для работы над учебным материалом, который разбит на </a:t>
            </a:r>
            <a:r>
              <a:rPr lang="ru-RU" sz="1400" dirty="0" smtClean="0"/>
              <a:t>фрагменты.</a:t>
            </a:r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Каждый </a:t>
            </a:r>
            <a:r>
              <a:rPr lang="ru-RU" sz="1400" dirty="0" smtClean="0"/>
              <a:t>член </a:t>
            </a:r>
            <a:r>
              <a:rPr lang="ru-RU" sz="1400" dirty="0"/>
              <a:t>группы находит материал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 </a:t>
            </a:r>
            <a:r>
              <a:rPr lang="ru-RU" sz="1400" dirty="0"/>
              <a:t>своей части.  </a:t>
            </a: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Учащиеся, </a:t>
            </a:r>
            <a:r>
              <a:rPr lang="ru-RU" sz="1400" dirty="0" smtClean="0"/>
              <a:t>изучающие </a:t>
            </a:r>
            <a:r>
              <a:rPr lang="ru-RU" sz="1400" dirty="0"/>
              <a:t>один и тот же вопрос, но состоящие в разных группах,  встречаются и обмениваются информацией как эксперты по данному вопросу</a:t>
            </a:r>
            <a:r>
              <a:rPr lang="ru-RU" sz="1400" dirty="0" smtClean="0"/>
              <a:t>.</a:t>
            </a:r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Далее </a:t>
            </a:r>
            <a:r>
              <a:rPr lang="ru-RU" sz="1400" dirty="0" smtClean="0"/>
              <a:t>они </a:t>
            </a:r>
            <a:r>
              <a:rPr lang="ru-RU" sz="1400" dirty="0"/>
              <a:t>возвращаются в свои группы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обучают всему новому, </a:t>
            </a:r>
            <a:r>
              <a:rPr lang="ru-RU" sz="1400" dirty="0" smtClean="0"/>
              <a:t>что </a:t>
            </a:r>
            <a:r>
              <a:rPr lang="ru-RU" sz="1400" dirty="0"/>
              <a:t>узнали сами,  других членов группы</a:t>
            </a:r>
            <a:r>
              <a:rPr lang="ru-RU" sz="1400" dirty="0" smtClean="0"/>
              <a:t>.</a:t>
            </a:r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Те, </a:t>
            </a:r>
            <a:r>
              <a:rPr lang="ru-RU" sz="1400" dirty="0" smtClean="0"/>
              <a:t>в свою очередь</a:t>
            </a:r>
            <a:r>
              <a:rPr lang="ru-RU" sz="1400" dirty="0"/>
              <a:t>, </a:t>
            </a:r>
            <a:r>
              <a:rPr lang="ru-RU" sz="1400" dirty="0" smtClean="0"/>
              <a:t>докладывают </a:t>
            </a:r>
            <a:r>
              <a:rPr lang="ru-RU" sz="1400" dirty="0"/>
              <a:t>о своей части задания.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51388" y="963095"/>
            <a:ext cx="4033838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Отчитывается по всей теме каждый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отдельности и вся команда в целом. </a:t>
            </a: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Учитель может попросить </a:t>
            </a:r>
            <a:r>
              <a:rPr lang="ru-RU" sz="1400" b="1" dirty="0" smtClean="0">
                <a:solidFill>
                  <a:srgbClr val="5300A6"/>
                </a:solidFill>
              </a:rPr>
              <a:t>любого</a:t>
            </a:r>
            <a:r>
              <a:rPr lang="ru-RU" sz="1400" dirty="0" smtClean="0"/>
              <a:t> </a:t>
            </a:r>
            <a:r>
              <a:rPr lang="ru-RU" sz="1400" dirty="0"/>
              <a:t>ученика команды ответить </a:t>
            </a:r>
            <a:r>
              <a:rPr lang="ru-RU" sz="1400" b="1" dirty="0">
                <a:solidFill>
                  <a:srgbClr val="5300A6"/>
                </a:solidFill>
              </a:rPr>
              <a:t>на </a:t>
            </a:r>
            <a:r>
              <a:rPr lang="ru-RU" sz="1400" b="1" dirty="0" smtClean="0">
                <a:solidFill>
                  <a:srgbClr val="5300A6"/>
                </a:solidFill>
              </a:rPr>
              <a:t>любой </a:t>
            </a:r>
            <a:r>
              <a:rPr lang="ru-RU" sz="1400" dirty="0"/>
              <a:t>вопрос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 </a:t>
            </a:r>
            <a:r>
              <a:rPr lang="ru-RU" sz="1400" dirty="0"/>
              <a:t>данной теме. </a:t>
            </a: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Вопросы </a:t>
            </a:r>
            <a:r>
              <a:rPr lang="ru-RU" sz="1400" dirty="0" smtClean="0"/>
              <a:t>задаёт </a:t>
            </a:r>
            <a:r>
              <a:rPr lang="ru-RU" sz="1400" dirty="0"/>
              <a:t>не только учитель,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но </a:t>
            </a:r>
            <a:r>
              <a:rPr lang="ru-RU" sz="1400" dirty="0"/>
              <a:t>и члены других групп.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89"/>
          <a:stretch/>
        </p:blipFill>
        <p:spPr>
          <a:xfrm>
            <a:off x="4751388" y="3438525"/>
            <a:ext cx="36576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12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07"/>
          <a:stretch/>
        </p:blipFill>
        <p:spPr>
          <a:xfrm rot="16200000">
            <a:off x="6130548" y="1387097"/>
            <a:ext cx="3657600" cy="2369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8776" y="391464"/>
            <a:ext cx="842645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5300A6"/>
                </a:solidFill>
              </a:rPr>
              <a:t>«Пила — 2»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Jigsaw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 — 2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775" y="963096"/>
            <a:ext cx="4033838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Работа учащихся </a:t>
            </a:r>
            <a:r>
              <a:rPr lang="ru-RU" sz="1400" dirty="0" smtClean="0"/>
              <a:t>группами по 4–5 </a:t>
            </a:r>
            <a:r>
              <a:rPr lang="ru-RU" sz="1400" dirty="0"/>
              <a:t>человек. </a:t>
            </a: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Вся команда работает над одним </a:t>
            </a:r>
            <a:r>
              <a:rPr lang="ru-RU" sz="1400" dirty="0" smtClean="0"/>
              <a:t>и </a:t>
            </a:r>
            <a:r>
              <a:rPr lang="ru-RU" sz="1400" dirty="0"/>
              <a:t>тем </a:t>
            </a:r>
            <a:r>
              <a:rPr lang="ru-RU" sz="1400" dirty="0" smtClean="0"/>
              <a:t>же  </a:t>
            </a:r>
            <a:r>
              <a:rPr lang="ru-RU" sz="1400" dirty="0"/>
              <a:t>материалом.  </a:t>
            </a: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Каждый член группы </a:t>
            </a:r>
            <a:r>
              <a:rPr lang="ru-RU" sz="1400" dirty="0" smtClean="0"/>
              <a:t>получает </a:t>
            </a:r>
            <a:r>
              <a:rPr lang="ru-RU" sz="1400" dirty="0"/>
              <a:t>свою  подтему, </a:t>
            </a:r>
            <a:r>
              <a:rPr lang="ru-RU" sz="1400" dirty="0" smtClean="0"/>
              <a:t>которую разрабатывает </a:t>
            </a:r>
            <a:r>
              <a:rPr lang="ru-RU" sz="1400" dirty="0"/>
              <a:t>тщательно  и </a:t>
            </a:r>
            <a:r>
              <a:rPr lang="ru-RU" sz="1400" dirty="0" smtClean="0"/>
              <a:t>становится в ней </a:t>
            </a:r>
            <a:r>
              <a:rPr lang="ru-RU" sz="1400" dirty="0"/>
              <a:t>экспертом.  </a:t>
            </a: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Встречи экспертов из разных групп. </a:t>
            </a:r>
            <a:endParaRPr lang="en-US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Все учащиеся проходят индивидуальный контрольный срез.</a:t>
            </a:r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Результаты учащихся суммируются. Команда, сумевшая достичь наивысшей суммы баллов, награждается.</a:t>
            </a:r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89722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8776" y="391464"/>
            <a:ext cx="8426450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5300A6"/>
                </a:solidFill>
              </a:rPr>
              <a:t>Учимся вместе 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(Learning Together)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775" y="1286946"/>
            <a:ext cx="4033838" cy="236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Класс </a:t>
            </a:r>
            <a:r>
              <a:rPr lang="ru-RU" sz="1400" dirty="0" smtClean="0"/>
              <a:t>разбивается </a:t>
            </a:r>
            <a:r>
              <a:rPr lang="ru-RU" sz="1400" dirty="0"/>
              <a:t>на однородные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 </a:t>
            </a:r>
            <a:r>
              <a:rPr lang="ru-RU" sz="1400" dirty="0"/>
              <a:t>уровню обученности </a:t>
            </a:r>
            <a:r>
              <a:rPr lang="ru-RU" sz="1400" dirty="0" smtClean="0"/>
              <a:t>группы (по 3–4 человека в каждой).  </a:t>
            </a:r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Каждая группа получает одно задание, которое является подзаданием большой темы, над которой работает весь класс. </a:t>
            </a: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 результате </a:t>
            </a:r>
            <a:r>
              <a:rPr lang="ru-RU" sz="1400" dirty="0" smtClean="0"/>
              <a:t>совместной работы </a:t>
            </a:r>
            <a:r>
              <a:rPr lang="ru-RU" sz="1400" dirty="0"/>
              <a:t>отдельных групп и всех групп в целом достигается усвоение всего материала.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51388" y="1286945"/>
            <a:ext cx="4033838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 ходу работы группы общаются между собой в процессе коллективного обсуждения, уточняя детали, предлагая свои варианты, задавая друг другу вопросы. </a:t>
            </a: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Группа получает награды в зависимости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от достижений каждого </a:t>
            </a:r>
            <a:r>
              <a:rPr lang="ru-RU" sz="1400" dirty="0"/>
              <a:t>ученика.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43"/>
          <a:stretch/>
        </p:blipFill>
        <p:spPr>
          <a:xfrm>
            <a:off x="4392613" y="3381375"/>
            <a:ext cx="38957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03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8776" y="391464"/>
            <a:ext cx="842645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5300A6"/>
                </a:solidFill>
              </a:rPr>
              <a:t>«Письменный круглый стол»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775" y="953571"/>
            <a:ext cx="4033838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Аудитория делится на группы по 5 человек. Перед каждым участником группы лежит чистый лист бумаги. </a:t>
            </a: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Участники выбирают один из изучаемых аспектов темы. </a:t>
            </a:r>
            <a:r>
              <a:rPr lang="ru-RU" sz="1400" dirty="0" smtClean="0"/>
              <a:t>Каждый </a:t>
            </a:r>
            <a:r>
              <a:rPr lang="ru-RU" sz="1400" dirty="0"/>
              <a:t>записывает </a:t>
            </a:r>
            <a:r>
              <a:rPr lang="ru-RU" sz="1400" dirty="0" smtClean="0"/>
              <a:t>на </a:t>
            </a:r>
            <a:r>
              <a:rPr lang="ru-RU" sz="1400" dirty="0" smtClean="0"/>
              <a:t>своём </a:t>
            </a:r>
            <a:r>
              <a:rPr lang="ru-RU" sz="1400" dirty="0"/>
              <a:t>листе название выбранного аспекта. </a:t>
            </a: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Затем каждый участник на своём листе </a:t>
            </a:r>
            <a:r>
              <a:rPr lang="ru-RU" sz="1400" dirty="0"/>
              <a:t>записывает 1</a:t>
            </a:r>
            <a:r>
              <a:rPr lang="ru-RU" sz="1400" dirty="0" smtClean="0"/>
              <a:t>–2 </a:t>
            </a:r>
            <a:r>
              <a:rPr lang="ru-RU" sz="1400" dirty="0"/>
              <a:t>предложения, в которых излагает свои мысли по поводу сути выбранного аспекта. Написав предложения, он </a:t>
            </a:r>
            <a:r>
              <a:rPr lang="ru-RU" sz="1400" dirty="0" smtClean="0"/>
              <a:t>передаёт </a:t>
            </a:r>
            <a:r>
              <a:rPr lang="ru-RU" sz="1400" dirty="0"/>
              <a:t>лист по часовой стрелке другому участнику группы</a:t>
            </a:r>
            <a:r>
              <a:rPr lang="ru-RU" sz="1400" dirty="0" smtClean="0"/>
              <a:t>.</a:t>
            </a:r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Второй участник читает написанное до него и продолжает писать текст, делая уклон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 технологическую сторону </a:t>
            </a:r>
            <a:r>
              <a:rPr lang="ru-RU" sz="1400" dirty="0"/>
              <a:t>аспекта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51388" y="953570"/>
            <a:ext cx="4033838" cy="3447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Третий участник делает уклон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 практическое применение </a:t>
            </a:r>
            <a:r>
              <a:rPr lang="ru-RU" sz="1400" dirty="0"/>
              <a:t>описанного ранее</a:t>
            </a:r>
            <a:r>
              <a:rPr lang="ru-RU" sz="1400" dirty="0" smtClean="0"/>
              <a:t>.</a:t>
            </a:r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Четвёртый </a:t>
            </a:r>
            <a:r>
              <a:rPr lang="ru-RU" sz="1400" dirty="0"/>
              <a:t>участник продолжает писать, делая уклон на </a:t>
            </a:r>
            <a:r>
              <a:rPr lang="ru-RU" sz="1400" dirty="0" smtClean="0"/>
              <a:t>плюсы </a:t>
            </a:r>
            <a:r>
              <a:rPr lang="ru-RU" sz="1400" dirty="0"/>
              <a:t>выбранного аспекта.</a:t>
            </a:r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Пятый </a:t>
            </a:r>
            <a:r>
              <a:rPr lang="ru-RU" sz="1400" dirty="0"/>
              <a:t>участник делает уклон на </a:t>
            </a:r>
            <a:r>
              <a:rPr lang="ru-RU" sz="1400" dirty="0" smtClean="0"/>
              <a:t>минусы </a:t>
            </a:r>
            <a:r>
              <a:rPr lang="ru-RU" sz="1400" dirty="0"/>
              <a:t>данного аспекта.</a:t>
            </a:r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180975" indent="-180975">
              <a:buClr>
                <a:srgbClr val="5300A6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На заключительном этапе </a:t>
            </a:r>
            <a:r>
              <a:rPr lang="ru-RU" sz="1400" dirty="0"/>
              <a:t>получившиеся странички зачитываются перед всей аудиторией, которая </a:t>
            </a:r>
            <a:r>
              <a:rPr lang="ru-RU" sz="1400" dirty="0" smtClean="0"/>
              <a:t>может порекомендовать </a:t>
            </a:r>
            <a:r>
              <a:rPr lang="ru-RU" sz="1400" dirty="0"/>
              <a:t>что-то добавить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описание. Все странички собираются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книжку, которая оставляется группе.</a:t>
            </a:r>
          </a:p>
        </p:txBody>
      </p:sp>
    </p:spTree>
    <p:extLst>
      <p:ext uri="{BB962C8B-B14F-4D97-AF65-F5344CB8AC3E}">
        <p14:creationId xmlns:p14="http://schemas.microsoft.com/office/powerpoint/2010/main" val="4096965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58775" y="1055848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1</a:t>
            </a:r>
            <a:endParaRPr lang="ru-RU" sz="1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775" y="1768453"/>
            <a:ext cx="403383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Учитель </a:t>
            </a:r>
            <a:r>
              <a:rPr lang="ru-RU" sz="1400" dirty="0" smtClean="0"/>
              <a:t>объясняет</a:t>
            </a:r>
          </a:p>
          <a:p>
            <a:r>
              <a:rPr lang="ru-RU" sz="1400" dirty="0" smtClean="0"/>
              <a:t>новый </a:t>
            </a:r>
            <a:r>
              <a:rPr lang="ru-RU" sz="1400" dirty="0"/>
              <a:t>материал.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8775" y="376238"/>
            <a:ext cx="842645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5300A6"/>
                </a:solidFill>
              </a:rPr>
              <a:t>4 </a:t>
            </a:r>
            <a:r>
              <a:rPr lang="ru-RU" sz="2400" dirty="0" smtClean="0">
                <a:solidFill>
                  <a:srgbClr val="5300A6"/>
                </a:solidFill>
              </a:rPr>
              <a:t>основных </a:t>
            </a:r>
            <a:r>
              <a:rPr lang="ru-RU" sz="2400" dirty="0">
                <a:solidFill>
                  <a:srgbClr val="5300A6"/>
                </a:solidFill>
              </a:rPr>
              <a:t>элемента совместного обучения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358775" y="2669663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2</a:t>
            </a:r>
            <a:endParaRPr lang="ru-RU" sz="18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8775" y="3382268"/>
            <a:ext cx="403383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Вместо индивидуального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тестирования </a:t>
            </a:r>
            <a:r>
              <a:rPr lang="ru-RU" sz="1400" dirty="0"/>
              <a:t>предлагает каждую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неделю соревновательные </a:t>
            </a:r>
            <a:r>
              <a:rPr lang="ru-RU" sz="1400" dirty="0"/>
              <a:t>турниры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между командами</a:t>
            </a:r>
            <a:r>
              <a:rPr lang="ru-RU" sz="1400" dirty="0"/>
              <a:t>.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52613" y="1055848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3</a:t>
            </a:r>
            <a:endParaRPr lang="ru-RU" sz="180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2613" y="1768453"/>
            <a:ext cx="403383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Организуются </a:t>
            </a:r>
            <a:r>
              <a:rPr lang="ru-RU" sz="1400" dirty="0" smtClean="0"/>
              <a:t>«турнирные столы»: </a:t>
            </a:r>
            <a:r>
              <a:rPr lang="ru-RU" sz="1400" dirty="0"/>
              <a:t>по 3 ученика за каждым столом, </a:t>
            </a:r>
            <a:r>
              <a:rPr lang="ru-RU" sz="1400" dirty="0" smtClean="0"/>
              <a:t>равные </a:t>
            </a:r>
            <a:r>
              <a:rPr lang="ru-RU" sz="1400" dirty="0"/>
              <a:t>по уровню обученности.</a:t>
            </a:r>
          </a:p>
        </p:txBody>
      </p:sp>
      <p:sp>
        <p:nvSpPr>
          <p:cNvPr id="24" name="Овал 23"/>
          <p:cNvSpPr/>
          <p:nvPr/>
        </p:nvSpPr>
        <p:spPr>
          <a:xfrm>
            <a:off x="3852613" y="2669663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4</a:t>
            </a:r>
            <a:endParaRPr lang="ru-RU" sz="1800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2613" y="3382268"/>
            <a:ext cx="403383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Победитель каждого стола приносит своей команде одинаковое количество баллов независимо от </a:t>
            </a:r>
            <a:r>
              <a:rPr lang="ru-RU" sz="1400" dirty="0" smtClean="0"/>
              <a:t>«планки» </a:t>
            </a:r>
            <a:r>
              <a:rPr lang="ru-RU" sz="1400" dirty="0"/>
              <a:t>стола.</a:t>
            </a:r>
          </a:p>
        </p:txBody>
      </p:sp>
    </p:spTree>
    <p:extLst>
      <p:ext uri="{BB962C8B-B14F-4D97-AF65-F5344CB8AC3E}">
        <p14:creationId xmlns:p14="http://schemas.microsoft.com/office/powerpoint/2010/main" val="32903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58775" y="1398748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1</a:t>
            </a:r>
            <a:endParaRPr lang="ru-RU" sz="1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775" y="2044678"/>
            <a:ext cx="2557463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В группах учащиеся </a:t>
            </a:r>
            <a:r>
              <a:rPr lang="ru-RU" sz="1400" dirty="0" smtClean="0"/>
              <a:t>смогут </a:t>
            </a:r>
            <a:r>
              <a:rPr lang="ru-RU" sz="1400" dirty="0"/>
              <a:t>выполнить за </a:t>
            </a:r>
            <a:r>
              <a:rPr lang="ru-RU" sz="1400" dirty="0" smtClean="0"/>
              <a:t>отведённое </a:t>
            </a:r>
            <a:r>
              <a:rPr lang="ru-RU" sz="1400" dirty="0"/>
              <a:t>вами время меньше заданий,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чем </a:t>
            </a:r>
            <a:r>
              <a:rPr lang="ru-RU" sz="1400" dirty="0"/>
              <a:t>при индивидуальной работе.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8775" y="376238"/>
            <a:ext cx="8426450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5300A6"/>
                </a:solidFill>
              </a:rPr>
              <a:t>Рекомендации по </a:t>
            </a:r>
            <a:r>
              <a:rPr lang="ru-RU" sz="2400" dirty="0" smtClean="0">
                <a:solidFill>
                  <a:srgbClr val="5300A6"/>
                </a:solidFill>
              </a:rPr>
              <a:t>организации</a:t>
            </a:r>
          </a:p>
          <a:p>
            <a:r>
              <a:rPr lang="ru-RU" sz="2400" dirty="0" smtClean="0">
                <a:solidFill>
                  <a:srgbClr val="5300A6"/>
                </a:solidFill>
              </a:rPr>
              <a:t>обучения в сотрудничестве</a:t>
            </a:r>
            <a:endParaRPr lang="ru-RU" sz="2400" dirty="0">
              <a:solidFill>
                <a:srgbClr val="5300A6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8775" y="3328216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2</a:t>
            </a:r>
            <a:endParaRPr lang="ru-RU" sz="18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8775" y="3983671"/>
            <a:ext cx="255746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Предоставьте ученикам возможность самим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определить </a:t>
            </a:r>
            <a:r>
              <a:rPr lang="ru-RU" sz="1400" dirty="0"/>
              <a:t>функцию каждого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 </a:t>
            </a:r>
            <a:r>
              <a:rPr lang="ru-RU" sz="1400" dirty="0"/>
              <a:t>выполнении задания.</a:t>
            </a:r>
          </a:p>
        </p:txBody>
      </p:sp>
      <p:sp>
        <p:nvSpPr>
          <p:cNvPr id="18" name="Овал 17"/>
          <p:cNvSpPr/>
          <p:nvPr/>
        </p:nvSpPr>
        <p:spPr>
          <a:xfrm>
            <a:off x="3276600" y="1398748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3</a:t>
            </a:r>
            <a:endParaRPr lang="ru-RU" sz="180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6600" y="2044678"/>
            <a:ext cx="4550830" cy="2800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Если задание предполагает ответы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 </a:t>
            </a:r>
            <a:r>
              <a:rPr lang="ru-RU" sz="1400" dirty="0"/>
              <a:t>вопросы, попробуйте </a:t>
            </a:r>
            <a:r>
              <a:rPr lang="ru-RU" sz="1400" dirty="0" smtClean="0"/>
              <a:t>сформулировать </a:t>
            </a:r>
            <a:br>
              <a:rPr lang="ru-RU" sz="1400" dirty="0" smtClean="0"/>
            </a:br>
            <a:r>
              <a:rPr lang="ru-RU" sz="1400" dirty="0" smtClean="0"/>
              <a:t>по </a:t>
            </a:r>
            <a:r>
              <a:rPr lang="ru-RU" sz="1400" dirty="0"/>
              <a:t>два-три вопроса каждому ученику группы, </a:t>
            </a:r>
            <a:r>
              <a:rPr lang="ru-RU" sz="1400" dirty="0" smtClean="0"/>
              <a:t>причём </a:t>
            </a:r>
            <a:r>
              <a:rPr lang="ru-RU" sz="1400" dirty="0"/>
              <a:t>наиболее сложные адресуйте сильному ученику, пусть он ответит первым. О</a:t>
            </a:r>
            <a:r>
              <a:rPr lang="ru-RU" sz="1400" dirty="0" smtClean="0"/>
              <a:t>дин </a:t>
            </a:r>
            <a:r>
              <a:rPr lang="ru-RU" sz="1400" dirty="0"/>
              <a:t>из двух оставшихся учеников </a:t>
            </a:r>
            <a:r>
              <a:rPr lang="ru-RU" sz="1400" dirty="0" smtClean="0"/>
              <a:t>найдёт </a:t>
            </a:r>
            <a:r>
              <a:rPr lang="ru-RU" sz="1400" dirty="0"/>
              <a:t>подтверждение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или опровержение) ответам первого ученика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тексте (учебника, справочного материала и т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 smtClean="0"/>
              <a:t>д</a:t>
            </a:r>
            <a:r>
              <a:rPr lang="ru-RU" sz="1400" dirty="0"/>
              <a:t>.),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 </a:t>
            </a:r>
            <a:r>
              <a:rPr lang="ru-RU" sz="1400" dirty="0"/>
              <a:t>третий ученик должен, например, эти ответы </a:t>
            </a:r>
            <a:r>
              <a:rPr lang="ru-RU" sz="1400" dirty="0" smtClean="0"/>
              <a:t>зафиксировать </a:t>
            </a:r>
            <a:r>
              <a:rPr lang="ru-RU" sz="1400" dirty="0"/>
              <a:t>(записать), найти в тексте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или </a:t>
            </a:r>
            <a:r>
              <a:rPr lang="ru-RU" sz="1400" dirty="0"/>
              <a:t>придумать примеры, подтверждающие </a:t>
            </a:r>
            <a:r>
              <a:rPr lang="ru-RU" sz="1400" dirty="0" smtClean="0"/>
              <a:t>высказанную </a:t>
            </a:r>
            <a:r>
              <a:rPr lang="ru-RU" sz="1400" dirty="0"/>
              <a:t>мысль или, напротив, опровергающие </a:t>
            </a:r>
            <a:r>
              <a:rPr lang="ru-RU" sz="1400" dirty="0" smtClean="0"/>
              <a:t>её. Далее </a:t>
            </a:r>
            <a:r>
              <a:rPr lang="ru-RU" sz="1400" dirty="0"/>
              <a:t>ученики по кругу меняются ролями.</a:t>
            </a:r>
          </a:p>
        </p:txBody>
      </p:sp>
    </p:spTree>
    <p:extLst>
      <p:ext uri="{BB962C8B-B14F-4D97-AF65-F5344CB8AC3E}">
        <p14:creationId xmlns:p14="http://schemas.microsoft.com/office/powerpoint/2010/main" val="1121991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26678" y="1010603"/>
            <a:ext cx="5501085" cy="3122295"/>
            <a:chOff x="726678" y="376238"/>
            <a:chExt cx="5501085" cy="3122295"/>
          </a:xfrm>
        </p:grpSpPr>
        <p:sp>
          <p:nvSpPr>
            <p:cNvPr id="7" name="TextBox 6"/>
            <p:cNvSpPr txBox="1"/>
            <p:nvPr/>
          </p:nvSpPr>
          <p:spPr>
            <a:xfrm>
              <a:off x="726679" y="376238"/>
              <a:ext cx="5501084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3200" b="1" dirty="0">
                  <a:solidFill>
                    <a:srgbClr val="F2DE00"/>
                  </a:solidFill>
                  <a:latin typeface="+mj-lt"/>
                </a:rPr>
                <a:t>Обучение </a:t>
              </a:r>
              <a:r>
                <a:rPr lang="en-US" sz="3200" b="1" dirty="0" smtClean="0">
                  <a:solidFill>
                    <a:srgbClr val="F2DE00"/>
                  </a:solidFill>
                  <a:latin typeface="+mj-lt"/>
                </a:rPr>
                <a:t/>
              </a:r>
              <a:br>
                <a:rPr lang="en-US" sz="3200" b="1" dirty="0" smtClean="0">
                  <a:solidFill>
                    <a:srgbClr val="F2DE00"/>
                  </a:solidFill>
                  <a:latin typeface="+mj-lt"/>
                </a:rPr>
              </a:br>
              <a:r>
                <a:rPr lang="ru-RU" sz="3200" b="1" dirty="0" smtClean="0">
                  <a:solidFill>
                    <a:srgbClr val="F2DE00"/>
                  </a:solidFill>
                  <a:latin typeface="+mj-lt"/>
                </a:rPr>
                <a:t>в </a:t>
              </a:r>
              <a:r>
                <a:rPr lang="ru-RU" sz="3200" b="1" dirty="0">
                  <a:solidFill>
                    <a:srgbClr val="F2DE00"/>
                  </a:solidFill>
                  <a:latin typeface="+mj-lt"/>
                </a:rPr>
                <a:t>сотрудничестве </a:t>
              </a:r>
              <a:r>
                <a:rPr lang="ru-RU" sz="3200" b="1" dirty="0" smtClean="0">
                  <a:solidFill>
                    <a:srgbClr val="F2DE00"/>
                  </a:solidFill>
                  <a:latin typeface="+mj-lt"/>
                </a:rPr>
                <a:t>(</a:t>
              </a:r>
              <a:r>
                <a:rPr lang="ru-RU" sz="3200" b="1" dirty="0" err="1" smtClean="0">
                  <a:solidFill>
                    <a:srgbClr val="F2DE00"/>
                  </a:solidFill>
                  <a:latin typeface="+mj-lt"/>
                </a:rPr>
                <a:t>cooperative</a:t>
              </a:r>
              <a:r>
                <a:rPr lang="ru-RU" sz="3200" b="1" dirty="0" smtClean="0">
                  <a:solidFill>
                    <a:srgbClr val="F2DE00"/>
                  </a:solidFill>
                  <a:latin typeface="+mj-lt"/>
                </a:rPr>
                <a:t> </a:t>
              </a:r>
              <a:r>
                <a:rPr lang="ru-RU" sz="3200" b="1" dirty="0">
                  <a:solidFill>
                    <a:srgbClr val="F2DE00"/>
                  </a:solidFill>
                  <a:latin typeface="+mj-lt"/>
                </a:rPr>
                <a:t>learning) —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26678" y="2025053"/>
              <a:ext cx="5105797" cy="14734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совместный запрос, результатом которого является то, </a:t>
              </a:r>
              <a:r>
                <a:rPr lang="en-US" sz="1400" dirty="0" smtClean="0">
                  <a:solidFill>
                    <a:schemeClr val="bg1"/>
                  </a:solidFill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ru-RU" sz="1400" dirty="0" smtClean="0">
                  <a:solidFill>
                    <a:schemeClr val="bg1"/>
                  </a:solidFill>
                </a:rPr>
                <a:t>что </a:t>
              </a:r>
              <a:r>
                <a:rPr lang="ru-RU" sz="1400" dirty="0">
                  <a:solidFill>
                    <a:schemeClr val="bg1"/>
                  </a:solidFill>
                </a:rPr>
                <a:t>обучающиеся работают вместе, коллективно конструируя, производя новое знание и новый опыт деятельности вместо потребления информации, которую </a:t>
              </a:r>
              <a:r>
                <a:rPr lang="ru-RU" sz="1400" dirty="0" smtClean="0">
                  <a:solidFill>
                    <a:schemeClr val="bg1"/>
                  </a:solidFill>
                </a:rPr>
                <a:t>передаёт </a:t>
              </a:r>
              <a:r>
                <a:rPr lang="ru-RU" sz="1400" dirty="0">
                  <a:solidFill>
                    <a:schemeClr val="bg1"/>
                  </a:solidFill>
                </a:rPr>
                <a:t>им в готовом виде педагог или другой источник информации</a:t>
              </a:r>
              <a:r>
                <a:rPr lang="ru-RU" sz="1400" dirty="0" smtClean="0">
                  <a:solidFill>
                    <a:schemeClr val="bg1"/>
                  </a:solidFill>
                </a:rPr>
                <a:t>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1"/>
          <a:stretch/>
        </p:blipFill>
        <p:spPr>
          <a:xfrm>
            <a:off x="6315075" y="1081088"/>
            <a:ext cx="2828925" cy="36861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58775" y="1036798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+mj-lt"/>
              </a:rPr>
              <a:t>1</a:t>
            </a:r>
            <a:endParaRPr lang="ru-RU" sz="1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775" y="1682728"/>
            <a:ext cx="4033838" cy="2800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Если учащимся </a:t>
            </a:r>
            <a:r>
              <a:rPr lang="ru-RU" sz="1400" dirty="0" smtClean="0"/>
              <a:t>даётся </a:t>
            </a:r>
            <a:r>
              <a:rPr lang="ru-RU" sz="1400" dirty="0"/>
              <a:t>упражнение или задача, то можно либо предложить всем ученикам индивидуально решить </a:t>
            </a:r>
            <a:r>
              <a:rPr lang="ru-RU" sz="1400" dirty="0" smtClean="0"/>
              <a:t>её </a:t>
            </a:r>
            <a:r>
              <a:rPr lang="ru-RU" sz="1400" dirty="0"/>
              <a:t>и представить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 </a:t>
            </a:r>
            <a:r>
              <a:rPr lang="ru-RU" sz="1400" dirty="0"/>
              <a:t>обсуждение группы свой вариант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</a:t>
            </a:r>
            <a:r>
              <a:rPr lang="ru-RU" sz="1400" dirty="0"/>
              <a:t>соответствующими пояснениями, либо сначала попросить слабого ученика решить эту задачу, также объясняя каждое </a:t>
            </a:r>
            <a:r>
              <a:rPr lang="ru-RU" sz="1400" dirty="0" smtClean="0"/>
              <a:t>своё </a:t>
            </a:r>
            <a:r>
              <a:rPr lang="ru-RU" sz="1400" dirty="0"/>
              <a:t>действие, либо выполнять действия, задания упражнения «по вертушке». В результате группа должна представить один вариант решения задачи, выполнения упражнения, </a:t>
            </a:r>
            <a:r>
              <a:rPr lang="ru-RU" sz="1400" dirty="0" smtClean="0"/>
              <a:t>задания от лица любого из учеников,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на </a:t>
            </a:r>
            <a:r>
              <a:rPr lang="ru-RU" sz="1400" dirty="0" smtClean="0"/>
              <a:t>которого вы укажете. </a:t>
            </a:r>
            <a:endParaRPr lang="ru-RU" sz="1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8775" y="376238"/>
            <a:ext cx="842645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5300A6"/>
                </a:solidFill>
              </a:rPr>
              <a:t>Обратите </a:t>
            </a:r>
            <a:r>
              <a:rPr lang="ru-RU" sz="2400" dirty="0" smtClean="0">
                <a:solidFill>
                  <a:srgbClr val="5300A6"/>
                </a:solidFill>
              </a:rPr>
              <a:t>внимание</a:t>
            </a:r>
            <a:endParaRPr lang="ru-RU" sz="2400" dirty="0">
              <a:solidFill>
                <a:srgbClr val="5300A6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751388" y="1036798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+mj-lt"/>
              </a:rPr>
              <a:t>2</a:t>
            </a:r>
            <a:endParaRPr lang="ru-RU" sz="180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51388" y="1682728"/>
            <a:ext cx="4033837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Заранее наметьте, кто из </a:t>
            </a:r>
            <a:r>
              <a:rPr lang="ru-RU" sz="1400" dirty="0" smtClean="0"/>
              <a:t>трёх-четырёх </a:t>
            </a:r>
            <a:r>
              <a:rPr lang="ru-RU" sz="1400" dirty="0"/>
              <a:t>учеников будет докладчиком. Учащиеся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из </a:t>
            </a:r>
            <a:r>
              <a:rPr lang="ru-RU" sz="1400" dirty="0"/>
              <a:t>других групп могут задавать отвечающему ученику любые вопросы по обсуждаемому материалу. Это очень важно, так как также стимулирует группу к более </a:t>
            </a:r>
            <a:r>
              <a:rPr lang="ru-RU" sz="1400" dirty="0" smtClean="0"/>
              <a:t>серьёзному </a:t>
            </a:r>
            <a:r>
              <a:rPr lang="ru-RU" sz="1400" dirty="0"/>
              <a:t>отношению к совместной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492370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58775" y="1036798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+mj-lt"/>
              </a:rPr>
              <a:t>1</a:t>
            </a:r>
            <a:endParaRPr lang="ru-RU" sz="1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775" y="1682728"/>
            <a:ext cx="403383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Оценка ставится одна на всю группу (например, каждому – 4).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8775" y="376238"/>
            <a:ext cx="842645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5300A6"/>
                </a:solidFill>
              </a:rPr>
              <a:t>Необходимо помнить</a:t>
            </a:r>
          </a:p>
        </p:txBody>
      </p:sp>
      <p:sp>
        <p:nvSpPr>
          <p:cNvPr id="18" name="Овал 17"/>
          <p:cNvSpPr/>
          <p:nvPr/>
        </p:nvSpPr>
        <p:spPr>
          <a:xfrm>
            <a:off x="358776" y="2465548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+mj-lt"/>
              </a:rPr>
              <a:t>2</a:t>
            </a:r>
            <a:endParaRPr lang="ru-RU" sz="180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776" y="3111478"/>
            <a:ext cx="403383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Спросить ученика, которому заранее поручена роль контролирующего, насколько активно каждый ученик группы принимал участие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работе, как </a:t>
            </a:r>
            <a:r>
              <a:rPr lang="ru-RU" sz="1400" dirty="0" smtClean="0"/>
              <a:t>партнёры </a:t>
            </a:r>
            <a:r>
              <a:rPr lang="ru-RU" sz="1400" dirty="0"/>
              <a:t>помогали друг другу. </a:t>
            </a:r>
          </a:p>
        </p:txBody>
      </p:sp>
      <p:sp>
        <p:nvSpPr>
          <p:cNvPr id="9" name="Овал 8"/>
          <p:cNvSpPr/>
          <p:nvPr/>
        </p:nvSpPr>
        <p:spPr>
          <a:xfrm>
            <a:off x="4751387" y="1036798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+mj-lt"/>
              </a:rPr>
              <a:t>3</a:t>
            </a:r>
            <a:endParaRPr lang="ru-RU" sz="1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51387" y="1682728"/>
            <a:ext cx="4033838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Чтобы избежать неудобных разговоров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 </a:t>
            </a:r>
            <a:r>
              <a:rPr lang="ru-RU" sz="1400" dirty="0"/>
              <a:t>подборе групп, постарайтесь объяснить ученикам, что в течение года каждый из них будет иметь возможность поработать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различных группах практически со всеми учениками.</a:t>
            </a:r>
          </a:p>
        </p:txBody>
      </p:sp>
    </p:spTree>
    <p:extLst>
      <p:ext uri="{BB962C8B-B14F-4D97-AF65-F5344CB8AC3E}">
        <p14:creationId xmlns:p14="http://schemas.microsoft.com/office/powerpoint/2010/main" val="1321853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58775" y="1017748"/>
            <a:ext cx="2557463" cy="3015810"/>
            <a:chOff x="358775" y="1036798"/>
            <a:chExt cx="2557463" cy="3015810"/>
          </a:xfrm>
        </p:grpSpPr>
        <p:sp>
          <p:nvSpPr>
            <p:cNvPr id="6" name="Овал 5"/>
            <p:cNvSpPr/>
            <p:nvPr/>
          </p:nvSpPr>
          <p:spPr>
            <a:xfrm>
              <a:off x="358775" y="1036798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 smtClean="0">
                  <a:latin typeface="+mj-lt"/>
                </a:rPr>
                <a:t>1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8775" y="1682728"/>
              <a:ext cx="2557463" cy="23698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/>
                <a:t>Прежде </a:t>
              </a:r>
              <a:r>
                <a:rPr lang="ru-RU" sz="1400" dirty="0"/>
                <a:t>чем группы приступят </a:t>
              </a:r>
              <a:r>
                <a:rPr lang="ru-RU" sz="1400" dirty="0" smtClean="0"/>
                <a:t>к </a:t>
              </a:r>
              <a:r>
                <a:rPr lang="ru-RU" sz="1400" dirty="0"/>
                <a:t>самостоятельной работе, сказать,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что </a:t>
              </a:r>
              <a:r>
                <a:rPr lang="ru-RU" sz="1400" dirty="0"/>
                <a:t>вы надеетесь на их </a:t>
              </a:r>
              <a:r>
                <a:rPr lang="ru-RU" sz="1400" dirty="0" smtClean="0"/>
                <a:t>ответственность </a:t>
              </a:r>
              <a:r>
                <a:rPr lang="ru-RU" sz="1400" dirty="0"/>
                <a:t>за каждого из </a:t>
              </a:r>
              <a:r>
                <a:rPr lang="ru-RU" sz="1400" dirty="0" smtClean="0"/>
                <a:t>партнёров</a:t>
              </a:r>
              <a:r>
                <a:rPr lang="ru-RU" sz="1400" dirty="0"/>
                <a:t>, чтобы каждый из участников группы хорошо усвоил материал. Только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в </a:t>
              </a:r>
              <a:r>
                <a:rPr lang="ru-RU" sz="1400" dirty="0"/>
                <a:t>этом случае они смогут рассчитывать </a:t>
              </a:r>
              <a:r>
                <a:rPr lang="ru-RU" sz="1400" dirty="0" smtClean="0"/>
                <a:t>на </a:t>
              </a:r>
              <a:r>
                <a:rPr lang="ru-RU" sz="1400" dirty="0"/>
                <a:t>высший балл.</a:t>
              </a: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58775" y="376238"/>
            <a:ext cx="842645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5300A6"/>
                </a:solidFill>
              </a:rPr>
              <a:t>Не </a:t>
            </a:r>
            <a:r>
              <a:rPr lang="ru-RU" sz="2400" dirty="0" smtClean="0">
                <a:solidFill>
                  <a:srgbClr val="5300A6"/>
                </a:solidFill>
              </a:rPr>
              <a:t>забудьте</a:t>
            </a:r>
            <a:endParaRPr lang="ru-RU" sz="2400" dirty="0">
              <a:solidFill>
                <a:srgbClr val="5300A6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76600" y="1017748"/>
            <a:ext cx="2555875" cy="1507704"/>
            <a:chOff x="358776" y="3484723"/>
            <a:chExt cx="2555875" cy="1507704"/>
          </a:xfrm>
        </p:grpSpPr>
        <p:sp>
          <p:nvSpPr>
            <p:cNvPr id="18" name="Овал 17"/>
            <p:cNvSpPr/>
            <p:nvPr/>
          </p:nvSpPr>
          <p:spPr>
            <a:xfrm>
              <a:off x="358776" y="3484723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 smtClean="0">
                  <a:latin typeface="+mj-lt"/>
                </a:rPr>
                <a:t>2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58776" y="4130653"/>
              <a:ext cx="2555875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/>
                <a:t>Интегрировать </a:t>
              </a:r>
              <a:r>
                <a:rPr lang="ru-RU" sz="1400" dirty="0"/>
                <a:t>работу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в </a:t>
              </a:r>
              <a:r>
                <a:rPr lang="ru-RU" sz="1400" dirty="0"/>
                <a:t>группах в свой обычный урок самыми </a:t>
              </a:r>
              <a:r>
                <a:rPr lang="ru-RU" sz="1400" dirty="0" smtClean="0"/>
                <a:t>разнообразными </a:t>
              </a:r>
              <a:r>
                <a:rPr lang="ru-RU" sz="1400" dirty="0"/>
                <a:t>способами.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227763" y="1017748"/>
            <a:ext cx="2557462" cy="1507704"/>
            <a:chOff x="4751387" y="1036798"/>
            <a:chExt cx="2557462" cy="1507704"/>
          </a:xfrm>
        </p:grpSpPr>
        <p:sp>
          <p:nvSpPr>
            <p:cNvPr id="9" name="Овал 8"/>
            <p:cNvSpPr/>
            <p:nvPr/>
          </p:nvSpPr>
          <p:spPr>
            <a:xfrm>
              <a:off x="4751387" y="1036798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 smtClean="0">
                  <a:latin typeface="+mj-lt"/>
                </a:rPr>
                <a:t>3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51387" y="1682728"/>
              <a:ext cx="2557462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/>
                <a:t>З</a:t>
              </a:r>
              <a:r>
                <a:rPr lang="ru-RU" sz="1400" dirty="0" smtClean="0"/>
                <a:t>адача </a:t>
              </a:r>
              <a:r>
                <a:rPr lang="ru-RU" sz="1400" dirty="0"/>
                <a:t>учителя </a:t>
              </a:r>
              <a:r>
                <a:rPr lang="ru-RU" sz="1400" dirty="0" smtClean="0"/>
                <a:t>состоит 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ru-RU" sz="1400" dirty="0" smtClean="0"/>
                <a:t>в </a:t>
              </a:r>
              <a:r>
                <a:rPr lang="ru-RU" sz="1400" dirty="0" smtClean="0"/>
                <a:t>том, чтобы научить, 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ru-RU" sz="1400" dirty="0" smtClean="0"/>
                <a:t>а </a:t>
              </a:r>
              <a:r>
                <a:rPr lang="ru-RU" sz="1400" dirty="0" smtClean="0"/>
                <a:t>не </a:t>
              </a:r>
              <a:r>
                <a:rPr lang="ru-RU" sz="1400" dirty="0"/>
                <a:t>уличить ученика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в </a:t>
              </a:r>
              <a:r>
                <a:rPr lang="ru-RU" sz="1400" dirty="0"/>
                <a:t>незнании и </a:t>
              </a:r>
              <a:r>
                <a:rPr lang="ru-RU" sz="1400" dirty="0" smtClean="0"/>
                <a:t>неумении</a:t>
              </a:r>
              <a:r>
                <a:rPr lang="ru-RU" sz="1400" dirty="0"/>
                <a:t>.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11"/>
          <a:stretch/>
        </p:blipFill>
        <p:spPr>
          <a:xfrm>
            <a:off x="3276600" y="3173016"/>
            <a:ext cx="2336006" cy="195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6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5" y="912001"/>
            <a:ext cx="8426450" cy="3319498"/>
            <a:chOff x="358775" y="376238"/>
            <a:chExt cx="8426450" cy="331949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555081" y="1017748"/>
              <a:ext cx="4033838" cy="1076817"/>
              <a:chOff x="358775" y="1036798"/>
              <a:chExt cx="4033838" cy="1076817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2105693" y="1036798"/>
                <a:ext cx="540000" cy="540000"/>
              </a:xfrm>
              <a:prstGeom prst="ellipse">
                <a:avLst/>
              </a:prstGeom>
              <a:solidFill>
                <a:srgbClr val="5300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dirty="0" smtClean="0">
                    <a:latin typeface="+mj-lt"/>
                  </a:rPr>
                  <a:t>1</a:t>
                </a:r>
                <a:endParaRPr lang="ru-RU" sz="1800" dirty="0">
                  <a:latin typeface="+mj-lt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58775" y="1682728"/>
                <a:ext cx="4033838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ru-RU" sz="1400" dirty="0" smtClean="0"/>
                  <a:t>Чётко </a:t>
                </a:r>
                <a:r>
                  <a:rPr lang="ru-RU" sz="1400" dirty="0"/>
                  <a:t>сообщить в начале урока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и </a:t>
                </a:r>
                <a:r>
                  <a:rPr lang="ru-RU" sz="1400" dirty="0"/>
                  <a:t>перед работой в группах </a:t>
                </a:r>
                <a:r>
                  <a:rPr lang="ru-RU" sz="1400" dirty="0" smtClean="0"/>
                  <a:t>цель</a:t>
                </a:r>
                <a:r>
                  <a:rPr lang="ru-RU" sz="1400" dirty="0"/>
                  <a:t>.</a:t>
                </a:r>
              </a:p>
            </p:txBody>
          </p:sp>
        </p:grp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358775" y="376238"/>
              <a:ext cx="8426450" cy="3323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68578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400" dirty="0">
                  <a:solidFill>
                    <a:srgbClr val="5300A6"/>
                  </a:solidFill>
                </a:rPr>
                <a:t>Также важно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555081" y="2403475"/>
              <a:ext cx="4033837" cy="1292261"/>
              <a:chOff x="358776" y="3484723"/>
              <a:chExt cx="4033837" cy="1292261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2105694" y="3484723"/>
                <a:ext cx="540000" cy="540000"/>
              </a:xfrm>
              <a:prstGeom prst="ellipse">
                <a:avLst/>
              </a:prstGeom>
              <a:solidFill>
                <a:srgbClr val="5300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dirty="0" smtClean="0">
                    <a:latin typeface="+mj-lt"/>
                  </a:rPr>
                  <a:t>2</a:t>
                </a:r>
                <a:endParaRPr lang="ru-RU" sz="1800" dirty="0">
                  <a:latin typeface="+mj-lt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58776" y="4130653"/>
                <a:ext cx="4033837" cy="64633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ru-RU" sz="1400" dirty="0"/>
                  <a:t>На протяжении всей </a:t>
                </a:r>
                <a:r>
                  <a:rPr lang="ru-RU" sz="1400" dirty="0" smtClean="0"/>
                  <a:t>работы следить </a:t>
                </a:r>
                <a:br>
                  <a:rPr lang="ru-RU" sz="1400" dirty="0" smtClean="0"/>
                </a:br>
                <a:r>
                  <a:rPr lang="ru-RU" sz="1400" dirty="0" smtClean="0"/>
                  <a:t>за </a:t>
                </a:r>
                <a:r>
                  <a:rPr lang="ru-RU" sz="1400" dirty="0"/>
                  <a:t>активностью учащихся и помогать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любой </a:t>
                </a:r>
                <a:r>
                  <a:rPr lang="ru-RU" sz="1400" dirty="0"/>
                  <a:t>группе, если потребуется. </a:t>
                </a:r>
              </a:p>
            </p:txBody>
          </p:sp>
        </p:grpSp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0"/>
          <a:stretch/>
        </p:blipFill>
        <p:spPr>
          <a:xfrm>
            <a:off x="0" y="657225"/>
            <a:ext cx="2124075" cy="3829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53"/>
          <a:stretch/>
        </p:blipFill>
        <p:spPr>
          <a:xfrm>
            <a:off x="7113587" y="619125"/>
            <a:ext cx="2030413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52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58775" y="839589"/>
            <a:ext cx="6337300" cy="3464322"/>
            <a:chOff x="358775" y="376238"/>
            <a:chExt cx="6337300" cy="3464322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358775" y="376238"/>
              <a:ext cx="6337300" cy="3323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68578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dirty="0">
                  <a:solidFill>
                    <a:srgbClr val="5300A6"/>
                  </a:solidFill>
                </a:rPr>
                <a:t>Обучение </a:t>
              </a:r>
              <a:r>
                <a:rPr lang="ru-RU" sz="2400" dirty="0" smtClean="0">
                  <a:solidFill>
                    <a:srgbClr val="5300A6"/>
                  </a:solidFill>
                </a:rPr>
                <a:t>в сотрудничестве —</a:t>
              </a:r>
              <a:endParaRPr lang="ru-RU" sz="2400" dirty="0">
                <a:solidFill>
                  <a:srgbClr val="5300A6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58776" y="796875"/>
              <a:ext cx="6337299" cy="9971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800" dirty="0">
                  <a:solidFill>
                    <a:schemeClr val="bg1">
                      <a:lumMod val="50000"/>
                    </a:schemeClr>
                  </a:solidFill>
                  <a:latin typeface="Merriweather" pitchFamily="2" charset="-52"/>
                  <a:ea typeface="Times New Roman"/>
                </a:rPr>
                <a:t>групповая работа учащихся, которые работают вместе </a:t>
              </a:r>
              <a:r>
                <a:rPr lang="ru-RU" sz="1800" dirty="0" smtClean="0">
                  <a:solidFill>
                    <a:schemeClr val="bg1">
                      <a:lumMod val="50000"/>
                    </a:schemeClr>
                  </a:solidFill>
                  <a:latin typeface="Merriweather" pitchFamily="2" charset="-52"/>
                  <a:ea typeface="Times New Roman"/>
                </a:rPr>
                <a:t>над </a:t>
              </a:r>
              <a:r>
                <a:rPr lang="ru-RU" sz="1800" dirty="0">
                  <a:solidFill>
                    <a:schemeClr val="bg1">
                      <a:lumMod val="50000"/>
                    </a:schemeClr>
                  </a:solidFill>
                  <a:latin typeface="Merriweather" pitchFamily="2" charset="-52"/>
                  <a:ea typeface="Times New Roman"/>
                </a:rPr>
                <a:t>решением какой-либо существующей проблемы </a:t>
              </a:r>
              <a:r>
                <a:rPr lang="ru-RU" sz="1800" dirty="0" smtClean="0">
                  <a:solidFill>
                    <a:schemeClr val="bg1">
                      <a:lumMod val="50000"/>
                    </a:schemeClr>
                  </a:solidFill>
                  <a:latin typeface="Merriweather" pitchFamily="2" charset="-52"/>
                  <a:ea typeface="Times New Roman"/>
                </a:rPr>
                <a:t>или </a:t>
              </a:r>
              <a:r>
                <a:rPr lang="ru-RU" sz="1800" dirty="0">
                  <a:solidFill>
                    <a:schemeClr val="bg1">
                      <a:lumMod val="50000"/>
                    </a:schemeClr>
                  </a:solidFill>
                  <a:latin typeface="Merriweather" pitchFamily="2" charset="-52"/>
                  <a:ea typeface="Times New Roman"/>
                </a:rPr>
                <a:t>незнакомого вопроса. 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58775" y="2312590"/>
              <a:ext cx="5473700" cy="1527970"/>
              <a:chOff x="358775" y="2158324"/>
              <a:chExt cx="5473700" cy="152797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358775" y="2158324"/>
                <a:ext cx="2160000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sz="1800" dirty="0">
                    <a:latin typeface="+mj-lt"/>
                  </a:rPr>
                  <a:t>Главные черты: </a:t>
                </a: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58775" y="2609076"/>
                <a:ext cx="2557463" cy="107721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80975" indent="-180975">
                  <a:buClr>
                    <a:srgbClr val="5300A6"/>
                  </a:buClr>
                  <a:buFont typeface="Arial" panose="020B0604020202020204" pitchFamily="34" charset="0"/>
                  <a:buChar char="•"/>
                </a:pPr>
                <a:r>
                  <a:rPr lang="ru-RU" sz="1400" dirty="0" smtClean="0"/>
                  <a:t>Участие.</a:t>
                </a:r>
              </a:p>
              <a:p>
                <a:pPr marL="180975" indent="-180975">
                  <a:buClr>
                    <a:srgbClr val="5300A6"/>
                  </a:buClr>
                  <a:buFont typeface="Arial" panose="020B0604020202020204" pitchFamily="34" charset="0"/>
                  <a:buChar char="•"/>
                </a:pPr>
                <a:endParaRPr lang="ru-RU" sz="1400" dirty="0"/>
              </a:p>
              <a:p>
                <a:pPr marL="180975" indent="-180975">
                  <a:buClr>
                    <a:srgbClr val="5300A6"/>
                  </a:buClr>
                  <a:buFont typeface="Arial" panose="020B0604020202020204" pitchFamily="34" charset="0"/>
                  <a:buChar char="•"/>
                </a:pPr>
                <a:r>
                  <a:rPr lang="ru-RU" sz="1400" dirty="0" smtClean="0"/>
                  <a:t>Социализация.</a:t>
                </a:r>
              </a:p>
              <a:p>
                <a:pPr marL="180975" indent="-180975">
                  <a:buClr>
                    <a:srgbClr val="5300A6"/>
                  </a:buClr>
                  <a:buFont typeface="Arial" panose="020B0604020202020204" pitchFamily="34" charset="0"/>
                  <a:buChar char="•"/>
                </a:pPr>
                <a:endParaRPr lang="ru-RU" sz="1400" dirty="0"/>
              </a:p>
              <a:p>
                <a:pPr marL="180975" indent="-180975">
                  <a:buClr>
                    <a:srgbClr val="5300A6"/>
                  </a:buClr>
                  <a:buFont typeface="Arial" panose="020B0604020202020204" pitchFamily="34" charset="0"/>
                  <a:buChar char="•"/>
                </a:pPr>
                <a:r>
                  <a:rPr lang="ru-RU" sz="1400" dirty="0" smtClean="0"/>
                  <a:t>Дискуссия.</a:t>
                </a:r>
                <a:endParaRPr lang="ru-RU" sz="1400" dirty="0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275012" y="2609076"/>
                <a:ext cx="2557463" cy="86177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80975" indent="-180975">
                  <a:buClr>
                    <a:srgbClr val="5300A6"/>
                  </a:buClr>
                  <a:buFont typeface="Arial" panose="020B0604020202020204" pitchFamily="34" charset="0"/>
                  <a:buChar char="•"/>
                </a:pPr>
                <a:r>
                  <a:rPr lang="ru-RU" sz="1400" dirty="0" smtClean="0"/>
                  <a:t>Рефлексия. </a:t>
                </a:r>
                <a:endParaRPr lang="ru-RU" sz="1400" dirty="0"/>
              </a:p>
              <a:p>
                <a:pPr marL="180975" indent="-180975">
                  <a:buClr>
                    <a:srgbClr val="5300A6"/>
                  </a:buClr>
                  <a:buFont typeface="Arial" panose="020B0604020202020204" pitchFamily="34" charset="0"/>
                  <a:buChar char="•"/>
                </a:pPr>
                <a:endParaRPr lang="ru-RU" sz="1400" dirty="0" smtClean="0"/>
              </a:p>
              <a:p>
                <a:pPr marL="180975" indent="-180975">
                  <a:buClr>
                    <a:srgbClr val="5300A6"/>
                  </a:buClr>
                  <a:buFont typeface="Arial" panose="020B0604020202020204" pitchFamily="34" charset="0"/>
                  <a:buChar char="•"/>
                </a:pPr>
                <a:r>
                  <a:rPr lang="ru-RU" sz="1400" dirty="0" smtClean="0"/>
                  <a:t>Сотрудничество </a:t>
                </a:r>
                <a:r>
                  <a:rPr lang="ru-RU" sz="1400" dirty="0"/>
                  <a:t>с другими для саморазвития.</a:t>
                </a:r>
              </a:p>
            </p:txBody>
          </p:sp>
        </p:grp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5"/>
          <a:stretch/>
        </p:blipFill>
        <p:spPr>
          <a:xfrm>
            <a:off x="6324600" y="1081088"/>
            <a:ext cx="2819400" cy="36861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358775" y="1074354"/>
            <a:ext cx="4033838" cy="540000"/>
            <a:chOff x="358775" y="960054"/>
            <a:chExt cx="4033838" cy="540000"/>
          </a:xfrm>
        </p:grpSpPr>
        <p:sp>
          <p:nvSpPr>
            <p:cNvPr id="6" name="Овал 5"/>
            <p:cNvSpPr/>
            <p:nvPr/>
          </p:nvSpPr>
          <p:spPr>
            <a:xfrm>
              <a:off x="358775" y="96005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1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98775" y="1014611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Учащиеся </a:t>
              </a:r>
              <a:r>
                <a:rPr lang="ru-RU" sz="1400" dirty="0"/>
                <a:t>получают возможность </a:t>
              </a:r>
              <a:r>
                <a:rPr lang="ru-RU" sz="1400" dirty="0" smtClean="0"/>
                <a:t>самореализации.</a:t>
              </a:r>
              <a:endParaRPr lang="ru-RU" sz="1400" dirty="0"/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58775" y="376238"/>
            <a:ext cx="842645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5300A6"/>
                </a:solidFill>
              </a:rPr>
              <a:t>Преимущества обучения в сотрудничестве</a:t>
            </a:r>
            <a:r>
              <a:rPr lang="ru-RU" sz="2400" dirty="0" smtClean="0">
                <a:solidFill>
                  <a:srgbClr val="5300A6"/>
                </a:solidFill>
              </a:rPr>
              <a:t>:</a:t>
            </a:r>
            <a:endParaRPr lang="ru-RU" sz="2400" dirty="0">
              <a:solidFill>
                <a:srgbClr val="5300A6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58775" y="1900681"/>
            <a:ext cx="4033838" cy="646331"/>
            <a:chOff x="358775" y="2418777"/>
            <a:chExt cx="4033838" cy="646331"/>
          </a:xfrm>
        </p:grpSpPr>
        <p:sp>
          <p:nvSpPr>
            <p:cNvPr id="10" name="Овал 9"/>
            <p:cNvSpPr/>
            <p:nvPr/>
          </p:nvSpPr>
          <p:spPr>
            <a:xfrm>
              <a:off x="358775" y="247333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2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98775" y="2418777"/>
              <a:ext cx="3493838" cy="64633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Учащиеся </a:t>
              </a:r>
              <a:r>
                <a:rPr lang="ru-RU" sz="1400" dirty="0"/>
                <a:t>получают возможность совершенствовать свои навыки </a:t>
              </a:r>
              <a:r>
                <a:rPr lang="ru-RU" sz="1400" dirty="0" smtClean="0"/>
                <a:t>коммуникации.</a:t>
              </a:r>
              <a:endParaRPr lang="ru-RU" sz="14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8775" y="2778782"/>
            <a:ext cx="6013450" cy="861774"/>
            <a:chOff x="4751388" y="1122331"/>
            <a:chExt cx="6013450" cy="861774"/>
          </a:xfrm>
        </p:grpSpPr>
        <p:sp>
          <p:nvSpPr>
            <p:cNvPr id="12" name="Овал 11"/>
            <p:cNvSpPr/>
            <p:nvPr/>
          </p:nvSpPr>
          <p:spPr>
            <a:xfrm>
              <a:off x="4751388" y="123005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3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291388" y="1122331"/>
              <a:ext cx="5473450" cy="86177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Учащиеся </a:t>
              </a:r>
              <a:r>
                <a:rPr lang="ru-RU" sz="1400" dirty="0"/>
                <a:t>демонстрируют умение самооценки 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ru-RU" sz="1400" dirty="0" smtClean="0"/>
                <a:t>и </a:t>
              </a:r>
              <a:r>
                <a:rPr lang="ru-RU" sz="1400" dirty="0"/>
                <a:t>объективной оценки деятельности </a:t>
              </a:r>
              <a:r>
                <a:rPr lang="ru-RU" sz="1400" dirty="0" smtClean="0"/>
                <a:t>партнёров</a:t>
              </a:r>
              <a:r>
                <a:rPr lang="ru-RU" sz="1400" dirty="0"/>
                <a:t>, умение объективно </a:t>
              </a:r>
              <a:r>
                <a:rPr lang="ru-RU" sz="1400" dirty="0" smtClean="0"/>
                <a:t>и </a:t>
              </a:r>
              <a:r>
                <a:rPr lang="ru-RU" sz="1400" dirty="0"/>
                <a:t>доброжелательно обосновывать свою </a:t>
              </a:r>
              <a:r>
                <a:rPr lang="ru-RU" sz="1400" dirty="0" smtClean="0"/>
                <a:t>позицию.</a:t>
              </a:r>
              <a:endParaRPr lang="ru-RU" sz="14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58775" y="3765996"/>
            <a:ext cx="4033838" cy="646331"/>
            <a:chOff x="4751388" y="2420168"/>
            <a:chExt cx="4033838" cy="646331"/>
          </a:xfrm>
        </p:grpSpPr>
        <p:sp>
          <p:nvSpPr>
            <p:cNvPr id="14" name="Овал 13"/>
            <p:cNvSpPr/>
            <p:nvPr/>
          </p:nvSpPr>
          <p:spPr>
            <a:xfrm>
              <a:off x="4751388" y="247333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4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291388" y="2420168"/>
              <a:ext cx="3493838" cy="64633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Учащиеся </a:t>
              </a:r>
              <a:r>
                <a:rPr lang="ru-RU" sz="1400" dirty="0"/>
                <a:t>учатся оказывать психологическую поддержку </a:t>
              </a:r>
              <a:r>
                <a:rPr lang="ru-RU" sz="1400" dirty="0" smtClean="0"/>
                <a:t>партнёрам </a:t>
              </a:r>
              <a:r>
                <a:rPr lang="ru-RU" sz="1400" dirty="0"/>
                <a:t>по малой </a:t>
              </a:r>
              <a:r>
                <a:rPr lang="ru-RU" sz="1400" dirty="0" smtClean="0"/>
                <a:t>группе.</a:t>
              </a:r>
              <a:endParaRPr lang="ru-RU" sz="1400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1"/>
          <a:stretch/>
        </p:blipFill>
        <p:spPr>
          <a:xfrm>
            <a:off x="6196013" y="1695451"/>
            <a:ext cx="2947987" cy="30718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358775" y="1398317"/>
            <a:ext cx="4033838" cy="540000"/>
            <a:chOff x="358775" y="960054"/>
            <a:chExt cx="4033838" cy="540000"/>
          </a:xfrm>
        </p:grpSpPr>
        <p:sp>
          <p:nvSpPr>
            <p:cNvPr id="6" name="Овал 5"/>
            <p:cNvSpPr/>
            <p:nvPr/>
          </p:nvSpPr>
          <p:spPr>
            <a:xfrm>
              <a:off x="358775" y="96005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1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98775" y="1014611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Группы учащихся формируются учителем до урока.</a:t>
              </a: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58775" y="401071"/>
            <a:ext cx="8426450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5300A6"/>
                </a:solidFill>
              </a:rPr>
              <a:t>Основные принципы обучения </a:t>
            </a:r>
            <a:r>
              <a:rPr lang="ru-RU" sz="2400" dirty="0" smtClean="0">
                <a:solidFill>
                  <a:srgbClr val="5300A6"/>
                </a:solidFill>
              </a:rPr>
              <a:t/>
            </a:r>
            <a:br>
              <a:rPr lang="ru-RU" sz="2400" dirty="0" smtClean="0">
                <a:solidFill>
                  <a:srgbClr val="5300A6"/>
                </a:solidFill>
              </a:rPr>
            </a:br>
            <a:r>
              <a:rPr lang="ru-RU" sz="2400" dirty="0" smtClean="0">
                <a:solidFill>
                  <a:srgbClr val="5300A6"/>
                </a:solidFill>
              </a:rPr>
              <a:t>в </a:t>
            </a:r>
            <a:r>
              <a:rPr lang="ru-RU" sz="2400" dirty="0">
                <a:solidFill>
                  <a:srgbClr val="5300A6"/>
                </a:solidFill>
              </a:rPr>
              <a:t>сотрудничестве: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58775" y="2362035"/>
            <a:ext cx="4033838" cy="861774"/>
            <a:chOff x="358775" y="2418777"/>
            <a:chExt cx="4033838" cy="861774"/>
          </a:xfrm>
        </p:grpSpPr>
        <p:sp>
          <p:nvSpPr>
            <p:cNvPr id="10" name="Овал 9"/>
            <p:cNvSpPr/>
            <p:nvPr/>
          </p:nvSpPr>
          <p:spPr>
            <a:xfrm>
              <a:off x="358775" y="247333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2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98775" y="2418777"/>
              <a:ext cx="3493838" cy="86177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Группе </a:t>
              </a:r>
              <a:r>
                <a:rPr lang="ru-RU" sz="1400" dirty="0" smtClean="0"/>
                <a:t>даётся </a:t>
              </a:r>
              <a:r>
                <a:rPr lang="ru-RU" sz="1400" dirty="0"/>
                <a:t>одно задание, но при его выполнении предусматривается распределение ролей между участниками группы. 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8775" y="3440734"/>
            <a:ext cx="4033838" cy="540000"/>
            <a:chOff x="4751388" y="1230054"/>
            <a:chExt cx="4033838" cy="540000"/>
          </a:xfrm>
        </p:grpSpPr>
        <p:sp>
          <p:nvSpPr>
            <p:cNvPr id="12" name="Овал 11"/>
            <p:cNvSpPr/>
            <p:nvPr/>
          </p:nvSpPr>
          <p:spPr>
            <a:xfrm>
              <a:off x="4751388" y="123005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3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291388" y="1281827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Оценивается работа не одного </a:t>
              </a:r>
              <a:r>
                <a:rPr lang="ru-RU" sz="1400" dirty="0" smtClean="0"/>
                <a:t>ученика, а </a:t>
              </a:r>
              <a:r>
                <a:rPr lang="ru-RU" sz="1400" dirty="0"/>
                <a:t>всей </a:t>
              </a:r>
              <a:r>
                <a:rPr lang="ru-RU" sz="1400" dirty="0" smtClean="0"/>
                <a:t>группы.</a:t>
              </a:r>
              <a:endParaRPr lang="ru-RU" sz="14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751388" y="1398317"/>
            <a:ext cx="4033838" cy="540000"/>
            <a:chOff x="4751388" y="2473334"/>
            <a:chExt cx="4033838" cy="540000"/>
          </a:xfrm>
        </p:grpSpPr>
        <p:sp>
          <p:nvSpPr>
            <p:cNvPr id="14" name="Овал 13"/>
            <p:cNvSpPr/>
            <p:nvPr/>
          </p:nvSpPr>
          <p:spPr>
            <a:xfrm>
              <a:off x="4751388" y="247333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4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291388" y="2525901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Оцениваются не только и не столько знания, сколько усилия учащихся.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51388" y="2357466"/>
            <a:ext cx="4033838" cy="646331"/>
            <a:chOff x="4751388" y="2414208"/>
            <a:chExt cx="4033838" cy="646331"/>
          </a:xfrm>
        </p:grpSpPr>
        <p:sp>
          <p:nvSpPr>
            <p:cNvPr id="17" name="Овал 16"/>
            <p:cNvSpPr/>
            <p:nvPr/>
          </p:nvSpPr>
          <p:spPr>
            <a:xfrm>
              <a:off x="4751388" y="247333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5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91388" y="2414208"/>
              <a:ext cx="3493838" cy="64633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Учитель сам выбирает </a:t>
              </a:r>
              <a:r>
                <a:rPr lang="ru-RU" sz="1400" dirty="0" smtClean="0"/>
                <a:t>ученика группы</a:t>
              </a:r>
              <a:r>
                <a:rPr lang="ru-RU" sz="1400" dirty="0"/>
                <a:t>, который должен отчитаться за задание.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11"/>
          <a:stretch/>
        </p:blipFill>
        <p:spPr>
          <a:xfrm>
            <a:off x="4392613" y="3173016"/>
            <a:ext cx="2336006" cy="195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00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358775" y="1198563"/>
            <a:ext cx="4033838" cy="540000"/>
            <a:chOff x="358775" y="960054"/>
            <a:chExt cx="4033838" cy="540000"/>
          </a:xfrm>
        </p:grpSpPr>
        <p:sp>
          <p:nvSpPr>
            <p:cNvPr id="6" name="Овал 5"/>
            <p:cNvSpPr/>
            <p:nvPr/>
          </p:nvSpPr>
          <p:spPr>
            <a:xfrm>
              <a:off x="358775" y="96005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1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98775" y="1014611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Идеальное число членов малой группы —</a:t>
              </a:r>
              <a:r>
                <a:rPr lang="ru-RU" sz="1400" dirty="0" smtClean="0"/>
                <a:t> </a:t>
              </a:r>
              <a:r>
                <a:rPr lang="ru-RU" sz="1400" dirty="0"/>
                <a:t>четыре человека.</a:t>
              </a: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58775" y="376238"/>
            <a:ext cx="842645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5300A6"/>
                </a:solidFill>
              </a:rPr>
              <a:t>Особенности формирования групп: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58775" y="2416592"/>
            <a:ext cx="4033838" cy="540000"/>
            <a:chOff x="358775" y="2473334"/>
            <a:chExt cx="4033838" cy="540000"/>
          </a:xfrm>
        </p:grpSpPr>
        <p:sp>
          <p:nvSpPr>
            <p:cNvPr id="10" name="Овал 9"/>
            <p:cNvSpPr/>
            <p:nvPr/>
          </p:nvSpPr>
          <p:spPr>
            <a:xfrm>
              <a:off x="358775" y="247333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2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98775" y="2529432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Постарайтесь сделать так, </a:t>
              </a:r>
              <a:r>
                <a:rPr lang="ru-RU" sz="1400" dirty="0"/>
                <a:t>чтобы в них </a:t>
              </a:r>
              <a:r>
                <a:rPr lang="ru-RU" sz="1400" dirty="0" smtClean="0"/>
                <a:t>входило не </a:t>
              </a:r>
              <a:r>
                <a:rPr lang="ru-RU" sz="1400" dirty="0"/>
                <a:t>больше семи человек.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751387" y="1198563"/>
            <a:ext cx="4033838" cy="540000"/>
            <a:chOff x="4751388" y="1230054"/>
            <a:chExt cx="4033838" cy="540000"/>
          </a:xfrm>
        </p:grpSpPr>
        <p:sp>
          <p:nvSpPr>
            <p:cNvPr id="12" name="Овал 11"/>
            <p:cNvSpPr/>
            <p:nvPr/>
          </p:nvSpPr>
          <p:spPr>
            <a:xfrm>
              <a:off x="4751388" y="123005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3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291388" y="1281827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В каждой группе должен быть сильный ученик, средний и слабый.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751387" y="2363426"/>
            <a:ext cx="4033838" cy="861774"/>
            <a:chOff x="4751388" y="2420168"/>
            <a:chExt cx="4033838" cy="861774"/>
          </a:xfrm>
        </p:grpSpPr>
        <p:sp>
          <p:nvSpPr>
            <p:cNvPr id="14" name="Овал 13"/>
            <p:cNvSpPr/>
            <p:nvPr/>
          </p:nvSpPr>
          <p:spPr>
            <a:xfrm>
              <a:off x="4751388" y="247333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4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291388" y="2420168"/>
              <a:ext cx="3493838" cy="86177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Постарайтесь сделать так, </a:t>
              </a:r>
              <a:r>
                <a:rPr lang="ru-RU" sz="1400" dirty="0"/>
                <a:t>чтобы в группе было как минимум два </a:t>
              </a:r>
              <a:r>
                <a:rPr lang="ru-RU" sz="1400" dirty="0" smtClean="0"/>
                <a:t>человека, чем-либо </a:t>
              </a:r>
              <a:r>
                <a:rPr lang="ru-RU" sz="1400" dirty="0"/>
                <a:t>отличающихся от других.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43"/>
          <a:stretch/>
        </p:blipFill>
        <p:spPr>
          <a:xfrm>
            <a:off x="0" y="3381375"/>
            <a:ext cx="38957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48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2" b="10567"/>
          <a:stretch/>
        </p:blipFill>
        <p:spPr>
          <a:xfrm>
            <a:off x="5836705" y="1667946"/>
            <a:ext cx="3307295" cy="3475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58775" y="376238"/>
            <a:ext cx="6951663" cy="2790288"/>
            <a:chOff x="358775" y="376238"/>
            <a:chExt cx="6951663" cy="2790288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358775" y="376238"/>
              <a:ext cx="4165600" cy="9971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68578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dirty="0">
                  <a:solidFill>
                    <a:srgbClr val="5300A6"/>
                  </a:solidFill>
                </a:rPr>
                <a:t>Распределение организационных ролей в </a:t>
              </a:r>
              <a:r>
                <a:rPr lang="ru-RU" sz="2400" dirty="0" smtClean="0">
                  <a:solidFill>
                    <a:srgbClr val="5300A6"/>
                  </a:solidFill>
                </a:rPr>
                <a:t>группах</a:t>
              </a:r>
              <a:endParaRPr lang="ru-RU" sz="2400" dirty="0">
                <a:solidFill>
                  <a:srgbClr val="5300A6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58775" y="1658421"/>
              <a:ext cx="2557463" cy="150810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80975" indent="-180975">
                <a:buClr>
                  <a:srgbClr val="5300A6"/>
                </a:buClr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Организатор работы.</a:t>
              </a:r>
            </a:p>
            <a:p>
              <a:pPr marL="180975" indent="-180975">
                <a:buClr>
                  <a:srgbClr val="5300A6"/>
                </a:buClr>
                <a:buFont typeface="Arial" panose="020B0604020202020204" pitchFamily="34" charset="0"/>
                <a:buChar char="•"/>
              </a:pPr>
              <a:endParaRPr lang="ru-RU" sz="1400" dirty="0"/>
            </a:p>
            <a:p>
              <a:pPr marL="180975" indent="-180975">
                <a:buClr>
                  <a:srgbClr val="5300A6"/>
                </a:buClr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Протоколист</a:t>
              </a:r>
              <a:r>
                <a:rPr lang="ru-RU" sz="1400" dirty="0"/>
                <a:t>.</a:t>
              </a:r>
              <a:endParaRPr lang="ru-RU" sz="1400" dirty="0" smtClean="0"/>
            </a:p>
            <a:p>
              <a:pPr marL="180975" indent="-180975">
                <a:buClr>
                  <a:srgbClr val="5300A6"/>
                </a:buClr>
                <a:buFont typeface="Arial" panose="020B0604020202020204" pitchFamily="34" charset="0"/>
                <a:buChar char="•"/>
              </a:pPr>
              <a:endParaRPr lang="ru-RU" sz="1400" dirty="0"/>
            </a:p>
            <a:p>
              <a:pPr marL="180975" indent="-180975">
                <a:buClr>
                  <a:srgbClr val="5300A6"/>
                </a:buClr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«Хранитель </a:t>
              </a:r>
              <a:r>
                <a:rPr lang="ru-RU" sz="1400" dirty="0"/>
                <a:t>времени</a:t>
              </a:r>
              <a:r>
                <a:rPr lang="ru-RU" sz="1400" dirty="0" smtClean="0"/>
                <a:t>».</a:t>
              </a:r>
            </a:p>
            <a:p>
              <a:pPr marL="180975" indent="-180975">
                <a:buClr>
                  <a:srgbClr val="5300A6"/>
                </a:buClr>
                <a:buFont typeface="Arial" panose="020B0604020202020204" pitchFamily="34" charset="0"/>
                <a:buChar char="•"/>
              </a:pPr>
              <a:endParaRPr lang="ru-RU" sz="1400" dirty="0"/>
            </a:p>
            <a:p>
              <a:pPr marL="180975" indent="-180975">
                <a:buClr>
                  <a:srgbClr val="5300A6"/>
                </a:buClr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Оратор </a:t>
              </a:r>
              <a:r>
                <a:rPr lang="ru-RU" sz="1400" dirty="0"/>
                <a:t>(докладчик</a:t>
              </a:r>
              <a:r>
                <a:rPr lang="ru-RU" sz="1400" dirty="0" smtClean="0"/>
                <a:t>).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76600" y="1658421"/>
              <a:ext cx="4033838" cy="150810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80975" indent="-180975">
                <a:buClr>
                  <a:srgbClr val="5300A6"/>
                </a:buClr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Наблюдатель </a:t>
              </a:r>
              <a:r>
                <a:rPr lang="ru-RU" sz="1400" dirty="0"/>
                <a:t>(«хранитель правил</a:t>
              </a:r>
              <a:r>
                <a:rPr lang="ru-RU" sz="1400" dirty="0" smtClean="0"/>
                <a:t>»).</a:t>
              </a:r>
            </a:p>
            <a:p>
              <a:pPr marL="180975" indent="-180975">
                <a:buClr>
                  <a:srgbClr val="5300A6"/>
                </a:buClr>
                <a:buFont typeface="Arial" panose="020B0604020202020204" pitchFamily="34" charset="0"/>
                <a:buChar char="•"/>
              </a:pPr>
              <a:endParaRPr lang="ru-RU" sz="1400" dirty="0"/>
            </a:p>
            <a:p>
              <a:pPr marL="180975" indent="-180975">
                <a:buClr>
                  <a:srgbClr val="5300A6"/>
                </a:buClr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«Хранитель </a:t>
              </a:r>
              <a:r>
                <a:rPr lang="ru-RU" sz="1400" dirty="0"/>
                <a:t>материалов</a:t>
              </a:r>
              <a:r>
                <a:rPr lang="ru-RU" sz="1400" dirty="0" smtClean="0"/>
                <a:t>».</a:t>
              </a:r>
            </a:p>
            <a:p>
              <a:pPr marL="180975" indent="-180975">
                <a:buClr>
                  <a:srgbClr val="5300A6"/>
                </a:buClr>
                <a:buFont typeface="Arial" panose="020B0604020202020204" pitchFamily="34" charset="0"/>
                <a:buChar char="•"/>
              </a:pPr>
              <a:endParaRPr lang="ru-RU" sz="1400" dirty="0"/>
            </a:p>
            <a:p>
              <a:pPr marL="180975" indent="-180975">
                <a:buClr>
                  <a:srgbClr val="5300A6"/>
                </a:buClr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Контролёр.</a:t>
              </a:r>
            </a:p>
            <a:p>
              <a:pPr marL="180975" indent="-180975">
                <a:buClr>
                  <a:srgbClr val="5300A6"/>
                </a:buClr>
                <a:buFont typeface="Arial" panose="020B0604020202020204" pitchFamily="34" charset="0"/>
                <a:buChar char="•"/>
              </a:pPr>
              <a:endParaRPr lang="ru-RU" sz="1400" dirty="0"/>
            </a:p>
            <a:p>
              <a:pPr marL="180975" indent="-180975">
                <a:buClr>
                  <a:srgbClr val="5300A6"/>
                </a:buClr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Связист </a:t>
              </a:r>
              <a:r>
                <a:rPr lang="ru-RU" sz="1400" dirty="0"/>
                <a:t>(«хранитель связей</a:t>
              </a:r>
              <a:r>
                <a:rPr lang="ru-RU" sz="1400" dirty="0" smtClean="0"/>
                <a:t>»).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4795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358775" y="1282793"/>
            <a:ext cx="4033838" cy="861774"/>
            <a:chOff x="358775" y="955247"/>
            <a:chExt cx="4033838" cy="861774"/>
          </a:xfrm>
        </p:grpSpPr>
        <p:sp>
          <p:nvSpPr>
            <p:cNvPr id="6" name="Овал 5"/>
            <p:cNvSpPr/>
            <p:nvPr/>
          </p:nvSpPr>
          <p:spPr>
            <a:xfrm>
              <a:off x="358775" y="96005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1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98775" y="955247"/>
              <a:ext cx="3493838" cy="86177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От </a:t>
              </a:r>
              <a:r>
                <a:rPr lang="ru-RU" sz="1400" dirty="0"/>
                <a:t>единой цели, единой задачи, которая </a:t>
              </a:r>
              <a:r>
                <a:rPr lang="ru-RU" sz="1400" dirty="0" smtClean="0"/>
                <a:t>осознаётся </a:t>
              </a:r>
              <a:r>
                <a:rPr lang="ru-RU" sz="1400" dirty="0"/>
                <a:t>учащимися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и которой </a:t>
              </a:r>
              <a:r>
                <a:rPr lang="ru-RU" sz="1400" dirty="0"/>
                <a:t>они могут достичь только </a:t>
              </a:r>
              <a:r>
                <a:rPr lang="ru-RU" sz="1400" dirty="0" smtClean="0"/>
                <a:t>благодаря совместным усилиям.</a:t>
              </a:r>
              <a:endParaRPr lang="ru-RU" sz="1400" dirty="0"/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58775" y="401071"/>
            <a:ext cx="8426450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5300A6"/>
                </a:solidFill>
              </a:rPr>
              <a:t>Типы взаимозависимости участников совместного обучения: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58775" y="2378697"/>
            <a:ext cx="4033838" cy="1292662"/>
            <a:chOff x="358775" y="2473334"/>
            <a:chExt cx="4033838" cy="1292662"/>
          </a:xfrm>
        </p:grpSpPr>
        <p:sp>
          <p:nvSpPr>
            <p:cNvPr id="10" name="Овал 9"/>
            <p:cNvSpPr/>
            <p:nvPr/>
          </p:nvSpPr>
          <p:spPr>
            <a:xfrm>
              <a:off x="358775" y="247333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2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98775" y="2473334"/>
              <a:ext cx="3493838" cy="1292662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От </a:t>
              </a:r>
              <a:r>
                <a:rPr lang="ru-RU" sz="1400" dirty="0"/>
                <a:t>источников информации, когда каждый ученик группы владеет только частью общей информации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или </a:t>
              </a:r>
              <a:r>
                <a:rPr lang="ru-RU" sz="1400" dirty="0"/>
                <a:t>источника информации, необходимой для решения поставленной общей задачи.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8775" y="3905489"/>
            <a:ext cx="4033838" cy="861774"/>
            <a:chOff x="4751388" y="1230054"/>
            <a:chExt cx="4033838" cy="861774"/>
          </a:xfrm>
        </p:grpSpPr>
        <p:sp>
          <p:nvSpPr>
            <p:cNvPr id="12" name="Овал 11"/>
            <p:cNvSpPr/>
            <p:nvPr/>
          </p:nvSpPr>
          <p:spPr>
            <a:xfrm>
              <a:off x="4751388" y="123005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3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291388" y="1230054"/>
              <a:ext cx="3493838" cy="86177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О</a:t>
              </a:r>
              <a:r>
                <a:rPr lang="ru-RU" sz="1400" dirty="0" smtClean="0"/>
                <a:t>т </a:t>
              </a:r>
              <a:r>
                <a:rPr lang="ru-RU" sz="1400" dirty="0"/>
                <a:t>единого для всех учебного материала (упражнение, серия задач, один текст, один эксперимент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или </a:t>
              </a:r>
              <a:r>
                <a:rPr lang="ru-RU" sz="1400" dirty="0"/>
                <a:t>лабораторная работа и пр.).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751388" y="1282793"/>
            <a:ext cx="4033838" cy="646331"/>
            <a:chOff x="4751388" y="2472707"/>
            <a:chExt cx="4033838" cy="646331"/>
          </a:xfrm>
        </p:grpSpPr>
        <p:sp>
          <p:nvSpPr>
            <p:cNvPr id="14" name="Овал 13"/>
            <p:cNvSpPr/>
            <p:nvPr/>
          </p:nvSpPr>
          <p:spPr>
            <a:xfrm>
              <a:off x="4751388" y="247333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4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291388" y="2472707"/>
              <a:ext cx="3493838" cy="64633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От </a:t>
              </a:r>
              <a:r>
                <a:rPr lang="ru-RU" sz="1400" dirty="0"/>
                <a:t>одного на всех комплекта оборудования, необходимого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для </a:t>
              </a:r>
              <a:r>
                <a:rPr lang="ru-RU" sz="1400" dirty="0"/>
                <a:t>выполнения общего задания.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51388" y="2378697"/>
            <a:ext cx="4033838" cy="861774"/>
            <a:chOff x="4751388" y="2473334"/>
            <a:chExt cx="4033838" cy="861774"/>
          </a:xfrm>
        </p:grpSpPr>
        <p:sp>
          <p:nvSpPr>
            <p:cNvPr id="17" name="Овал 16"/>
            <p:cNvSpPr/>
            <p:nvPr/>
          </p:nvSpPr>
          <p:spPr>
            <a:xfrm>
              <a:off x="4751388" y="247333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5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91388" y="2473334"/>
              <a:ext cx="3493838" cy="86177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От </a:t>
              </a:r>
              <a:r>
                <a:rPr lang="ru-RU" sz="1400" dirty="0"/>
                <a:t>единого для всей группы поощрения – либо все члены команды поощряются одинаково,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либо </a:t>
              </a:r>
              <a:r>
                <a:rPr lang="ru-RU" sz="1400" dirty="0"/>
                <a:t>не поощряются никак.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54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358775" y="1080517"/>
            <a:ext cx="4033838" cy="540000"/>
            <a:chOff x="358775" y="960054"/>
            <a:chExt cx="4033838" cy="540000"/>
          </a:xfrm>
        </p:grpSpPr>
        <p:sp>
          <p:nvSpPr>
            <p:cNvPr id="6" name="Овал 5"/>
            <p:cNvSpPr/>
            <p:nvPr/>
          </p:nvSpPr>
          <p:spPr>
            <a:xfrm>
              <a:off x="358775" y="96005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1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98775" y="1010430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Выбор темы для работы в малых группах.</a:t>
              </a: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58775" y="404104"/>
            <a:ext cx="842645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5300A6"/>
                </a:solidFill>
              </a:rPr>
              <a:t>Подготовка к работе в малых группах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58775" y="1903730"/>
            <a:ext cx="4033838" cy="540000"/>
            <a:chOff x="358775" y="2473334"/>
            <a:chExt cx="4033838" cy="540000"/>
          </a:xfrm>
        </p:grpSpPr>
        <p:sp>
          <p:nvSpPr>
            <p:cNvPr id="10" name="Овал 9"/>
            <p:cNvSpPr/>
            <p:nvPr/>
          </p:nvSpPr>
          <p:spPr>
            <a:xfrm>
              <a:off x="358775" y="247333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2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98775" y="2527891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Подготовка материалов для работы групп. 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8775" y="2728931"/>
            <a:ext cx="4033838" cy="540000"/>
            <a:chOff x="4751388" y="1230054"/>
            <a:chExt cx="4033838" cy="540000"/>
          </a:xfrm>
        </p:grpSpPr>
        <p:sp>
          <p:nvSpPr>
            <p:cNvPr id="12" name="Овал 11"/>
            <p:cNvSpPr/>
            <p:nvPr/>
          </p:nvSpPr>
          <p:spPr>
            <a:xfrm>
              <a:off x="4751388" y="123005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3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291388" y="1284610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Определение с количественным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и </a:t>
              </a:r>
              <a:r>
                <a:rPr lang="ru-RU" sz="1400" dirty="0"/>
                <a:t>«качественным» составом групп.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751388" y="1080517"/>
            <a:ext cx="4033838" cy="540000"/>
            <a:chOff x="4751388" y="2473334"/>
            <a:chExt cx="4033838" cy="540000"/>
          </a:xfrm>
        </p:grpSpPr>
        <p:sp>
          <p:nvSpPr>
            <p:cNvPr id="14" name="Овал 13"/>
            <p:cNvSpPr/>
            <p:nvPr/>
          </p:nvSpPr>
          <p:spPr>
            <a:xfrm>
              <a:off x="4751388" y="247333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5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291388" y="2527891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Определение времени, </a:t>
              </a:r>
              <a:r>
                <a:rPr lang="ru-RU" sz="1400" dirty="0" smtClean="0"/>
                <a:t>отведённого </a:t>
              </a:r>
              <a:br>
                <a:rPr lang="ru-RU" sz="1400" dirty="0" smtClean="0"/>
              </a:br>
              <a:r>
                <a:rPr lang="ru-RU" sz="1400" dirty="0" smtClean="0"/>
                <a:t>на </a:t>
              </a:r>
              <a:r>
                <a:rPr lang="ru-RU" sz="1400" dirty="0"/>
                <a:t>групповую работу.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51388" y="1901651"/>
            <a:ext cx="4033838" cy="540000"/>
            <a:chOff x="4751388" y="2473334"/>
            <a:chExt cx="4033838" cy="540000"/>
          </a:xfrm>
        </p:grpSpPr>
        <p:sp>
          <p:nvSpPr>
            <p:cNvPr id="17" name="Овал 16"/>
            <p:cNvSpPr/>
            <p:nvPr/>
          </p:nvSpPr>
          <p:spPr>
            <a:xfrm>
              <a:off x="4751388" y="247333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91388" y="2527890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Определение места работы в группах в ходе всего урока.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8775" y="3554131"/>
            <a:ext cx="4033838" cy="646331"/>
            <a:chOff x="4751388" y="1176888"/>
            <a:chExt cx="4033838" cy="646331"/>
          </a:xfrm>
        </p:grpSpPr>
        <p:sp>
          <p:nvSpPr>
            <p:cNvPr id="27" name="Овал 26"/>
            <p:cNvSpPr/>
            <p:nvPr/>
          </p:nvSpPr>
          <p:spPr>
            <a:xfrm>
              <a:off x="4751388" y="123005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4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291388" y="1176888"/>
              <a:ext cx="3493838" cy="64633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Определение ролей в будущих группах и функций, каждой роли. Подготовка карточек с описаниями ролей.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751388" y="2728931"/>
            <a:ext cx="4033838" cy="540000"/>
            <a:chOff x="4751388" y="2473334"/>
            <a:chExt cx="4033838" cy="540000"/>
          </a:xfrm>
        </p:grpSpPr>
        <p:sp>
          <p:nvSpPr>
            <p:cNvPr id="30" name="Овал 29"/>
            <p:cNvSpPr/>
            <p:nvPr/>
          </p:nvSpPr>
          <p:spPr>
            <a:xfrm>
              <a:off x="4751388" y="247333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7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291388" y="2527890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Подготовка помещения для работы групп.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018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2501</TotalTime>
  <Words>940</Words>
  <Application>Microsoft Office PowerPoint</Application>
  <PresentationFormat>Экран (16:9)</PresentationFormat>
  <Paragraphs>236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Times New Roman</vt:lpstr>
      <vt:lpstr>Merriweather</vt:lpstr>
      <vt:lpstr>Calibri</vt:lpstr>
      <vt:lpstr>Microsoft Sans Serif</vt:lpstr>
      <vt:lpstr>Roboto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214</cp:revision>
  <dcterms:created xsi:type="dcterms:W3CDTF">2015-12-14T06:35:07Z</dcterms:created>
  <dcterms:modified xsi:type="dcterms:W3CDTF">2017-05-12T10:55:46Z</dcterms:modified>
</cp:coreProperties>
</file>