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9" r:id="rId4"/>
    <p:sldId id="258" r:id="rId5"/>
    <p:sldId id="260" r:id="rId6"/>
    <p:sldId id="261" r:id="rId7"/>
    <p:sldId id="265" r:id="rId8"/>
    <p:sldId id="263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1" r:id="rId24"/>
    <p:sldId id="280" r:id="rId25"/>
    <p:sldId id="282" r:id="rId26"/>
    <p:sldId id="283" r:id="rId27"/>
    <p:sldId id="285" r:id="rId28"/>
    <p:sldId id="284" r:id="rId29"/>
    <p:sldId id="286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0" d="100"/>
          <a:sy n="60" d="100"/>
        </p:scale>
        <p:origin x="-1560" y="-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F14A06-36EE-45F1-9C5F-9F1A35F7BCB4}" type="datetimeFigureOut">
              <a:rPr lang="ru-RU" smtClean="0"/>
              <a:pPr/>
              <a:t>23.01.2017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160CD9-CFA9-4EF3-8204-9E78459CAC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1165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160CD9-CFA9-4EF3-8204-9E78459CAC36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172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160CD9-CFA9-4EF3-8204-9E78459CAC36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22302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37EBD-04DF-4456-A85E-BC764BC56575}" type="datetimeFigureOut">
              <a:rPr lang="ru-RU" smtClean="0"/>
              <a:pPr/>
              <a:t>23.01.2017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47C60-B577-437B-9B3F-6DE5D5CAAE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37EBD-04DF-4456-A85E-BC764BC56575}" type="datetimeFigureOut">
              <a:rPr lang="ru-RU" smtClean="0"/>
              <a:pPr/>
              <a:t>23.01.2017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47C60-B577-437B-9B3F-6DE5D5CAAE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37EBD-04DF-4456-A85E-BC764BC56575}" type="datetimeFigureOut">
              <a:rPr lang="ru-RU" smtClean="0"/>
              <a:pPr/>
              <a:t>23.01.2017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47C60-B577-437B-9B3F-6DE5D5CAAE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37EBD-04DF-4456-A85E-BC764BC56575}" type="datetimeFigureOut">
              <a:rPr lang="ru-RU" smtClean="0"/>
              <a:pPr/>
              <a:t>23.01.2017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47C60-B577-437B-9B3F-6DE5D5CAAE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37EBD-04DF-4456-A85E-BC764BC56575}" type="datetimeFigureOut">
              <a:rPr lang="ru-RU" smtClean="0"/>
              <a:pPr/>
              <a:t>23.01.2017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47C60-B577-437B-9B3F-6DE5D5CAAE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37EBD-04DF-4456-A85E-BC764BC56575}" type="datetimeFigureOut">
              <a:rPr lang="ru-RU" smtClean="0"/>
              <a:pPr/>
              <a:t>23.01.2017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47C60-B577-437B-9B3F-6DE5D5CAAE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37EBD-04DF-4456-A85E-BC764BC56575}" type="datetimeFigureOut">
              <a:rPr lang="ru-RU" smtClean="0"/>
              <a:pPr/>
              <a:t>23.01.2017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47C60-B577-437B-9B3F-6DE5D5CAAE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37EBD-04DF-4456-A85E-BC764BC56575}" type="datetimeFigureOut">
              <a:rPr lang="ru-RU" smtClean="0"/>
              <a:pPr/>
              <a:t>23.01.2017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47C60-B577-437B-9B3F-6DE5D5CAAE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37EBD-04DF-4456-A85E-BC764BC56575}" type="datetimeFigureOut">
              <a:rPr lang="ru-RU" smtClean="0"/>
              <a:pPr/>
              <a:t>23.01.2017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47C60-B577-437B-9B3F-6DE5D5CAAE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37EBD-04DF-4456-A85E-BC764BC56575}" type="datetimeFigureOut">
              <a:rPr lang="ru-RU" smtClean="0"/>
              <a:pPr/>
              <a:t>23.01.2017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47C60-B577-437B-9B3F-6DE5D5CAAE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37EBD-04DF-4456-A85E-BC764BC56575}" type="datetimeFigureOut">
              <a:rPr lang="ru-RU" smtClean="0"/>
              <a:pPr/>
              <a:t>23.01.2017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47C60-B577-437B-9B3F-6DE5D5CAAE1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C37EBD-04DF-4456-A85E-BC764BC56575}" type="datetimeFigureOut">
              <a:rPr lang="ru-RU" smtClean="0"/>
              <a:pPr/>
              <a:t>23.01.2017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047C60-B577-437B-9B3F-6DE5D5CAAE1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microsoft.com/office/2007/relationships/hdphoto" Target="../media/hdphoto1.wdp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4.wdp"/><Relationship Id="rId5" Type="http://schemas.openxmlformats.org/officeDocument/2006/relationships/image" Target="../media/image22.jpeg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5" Type="http://schemas.openxmlformats.org/officeDocument/2006/relationships/image" Target="../media/image24.jpeg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Лена\Desktop\7490757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32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92696"/>
            <a:ext cx="7772400" cy="2376264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5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Проект по ручному  труду</a:t>
            </a:r>
            <a:br>
              <a:rPr lang="ru-RU" sz="5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</a:br>
            <a:r>
              <a:rPr lang="ru-RU" sz="5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«Бумажная фантазия»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252536" y="4941168"/>
            <a:ext cx="6400800" cy="17526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Подготовила</a:t>
            </a:r>
            <a:endParaRPr lang="ru-RU" sz="28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воспитатель 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МАДОУ №30</a:t>
            </a:r>
          </a:p>
          <a:p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Малахова Е.В.</a:t>
            </a:r>
          </a:p>
          <a:p>
            <a:endParaRPr lang="ru-RU" sz="28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Лена\Desktop\7490757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32" cy="6858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929190" y="0"/>
            <a:ext cx="3871882" cy="307181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Monotype Corsiva" pitchFamily="66" charset="0"/>
                <a:cs typeface="Times New Roman" pitchFamily="18" charset="0"/>
              </a:rPr>
              <a:t>Оригами активизирует мыслительные процессы, развивает память</a:t>
            </a:r>
            <a:endParaRPr lang="ru-RU" sz="3600" b="1" dirty="0"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3075" name="Picture 3" descr="E:\138___03\IMG_738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16632"/>
            <a:ext cx="4667250" cy="3500438"/>
          </a:xfrm>
          <a:prstGeom prst="rect">
            <a:avLst/>
          </a:prstGeom>
          <a:noFill/>
        </p:spPr>
      </p:pic>
      <p:sp>
        <p:nvSpPr>
          <p:cNvPr id="2" name="Объект 1"/>
          <p:cNvSpPr>
            <a:spLocks noGrp="1"/>
          </p:cNvSpPr>
          <p:nvPr>
            <p:ph sz="half" idx="2"/>
          </p:nvPr>
        </p:nvSpPr>
        <p:spPr>
          <a:xfrm>
            <a:off x="4648200" y="3429000"/>
            <a:ext cx="4038600" cy="26971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017593"/>
            <a:ext cx="4657725" cy="369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Лена\Desktop\7490757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dirty="0" smtClean="0">
                <a:latin typeface="Monotype Corsiva" pitchFamily="66" charset="0"/>
                <a:cs typeface="Times New Roman" pitchFamily="18" charset="0"/>
              </a:rPr>
              <a:t>Альбомы об оригами и </a:t>
            </a:r>
            <a:br>
              <a:rPr lang="ru-RU" b="1" dirty="0" smtClean="0">
                <a:latin typeface="Monotype Corsiva" pitchFamily="66" charset="0"/>
                <a:cs typeface="Times New Roman" pitchFamily="18" charset="0"/>
              </a:rPr>
            </a:br>
            <a:r>
              <a:rPr lang="ru-RU" b="1" dirty="0" smtClean="0">
                <a:latin typeface="Monotype Corsiva" pitchFamily="66" charset="0"/>
                <a:cs typeface="Times New Roman" pitchFamily="18" charset="0"/>
              </a:rPr>
              <a:t>коллекция бумаги</a:t>
            </a:r>
            <a:endParaRPr lang="ru-RU" b="1" dirty="0"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1027" name="Picture 3" descr="E:\1\IMG_758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23188" r="20290"/>
          <a:stretch>
            <a:fillRect/>
          </a:stretch>
        </p:blipFill>
        <p:spPr bwMode="auto">
          <a:xfrm>
            <a:off x="0" y="1785926"/>
            <a:ext cx="4214842" cy="4582258"/>
          </a:xfrm>
          <a:prstGeom prst="rect">
            <a:avLst/>
          </a:prstGeom>
          <a:noFill/>
        </p:spPr>
      </p:pic>
      <p:pic>
        <p:nvPicPr>
          <p:cNvPr id="1029" name="Picture 5" descr="E:\1\IMG_758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 t="13170" b="12411"/>
          <a:stretch>
            <a:fillRect/>
          </a:stretch>
        </p:blipFill>
        <p:spPr bwMode="auto">
          <a:xfrm>
            <a:off x="4572000" y="1857364"/>
            <a:ext cx="4479727" cy="33575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Лена\Desktop\7490757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32" cy="6858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0"/>
            <a:ext cx="4716016" cy="3212976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Monotype Corsiva" pitchFamily="66" charset="0"/>
                <a:cs typeface="Times New Roman" pitchFamily="18" charset="0"/>
              </a:rPr>
              <a:t>Оригами знакомит  с основными геометрическими понятиями и специальными терминами, способствует развитию глазомера и мелкой моторики руки</a:t>
            </a:r>
            <a:endParaRPr lang="ru-RU" sz="3200" b="1" dirty="0"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4098" name="Picture 2" descr="E:\138___03\IMG_739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052736"/>
            <a:ext cx="4238266" cy="3377369"/>
          </a:xfrm>
          <a:prstGeom prst="rect">
            <a:avLst/>
          </a:prstGeom>
          <a:noFill/>
        </p:spPr>
      </p:pic>
      <p:pic>
        <p:nvPicPr>
          <p:cNvPr id="4099" name="Picture 3" descr="E:\138___03\IMG_739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679" y="3068960"/>
            <a:ext cx="4487337" cy="35718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Лена\Desktop\7490757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32" cy="6858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714488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atin typeface="Monotype Corsiva" pitchFamily="66" charset="0"/>
                <a:cs typeface="Times New Roman" pitchFamily="18" charset="0"/>
              </a:rPr>
              <a:t>Искусство оригами является для ребенка прекрасным средством для развития  речи, игровой и театральной деятельности</a:t>
            </a:r>
            <a:endParaRPr lang="ru-RU" sz="3200" b="1" dirty="0"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2050" name="Picture 2" descr="E:\138___03\IMG_739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848050"/>
            <a:ext cx="4714908" cy="3674807"/>
          </a:xfrm>
          <a:prstGeom prst="rect">
            <a:avLst/>
          </a:prstGeom>
          <a:noFill/>
        </p:spPr>
      </p:pic>
      <p:pic>
        <p:nvPicPr>
          <p:cNvPr id="2051" name="Picture 3" descr="E:\138___03\IMG_740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b="22222"/>
          <a:stretch>
            <a:fillRect/>
          </a:stretch>
        </p:blipFill>
        <p:spPr bwMode="auto">
          <a:xfrm>
            <a:off x="4697015" y="1571612"/>
            <a:ext cx="4196985" cy="33575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Лена\Desktop\7490757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32" cy="6858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752"/>
          </a:xfrm>
        </p:spPr>
        <p:txBody>
          <a:bodyPr>
            <a:normAutofit/>
          </a:bodyPr>
          <a:lstStyle/>
          <a:p>
            <a:r>
              <a:rPr lang="ru-RU" sz="4800" dirty="0" smtClean="0">
                <a:solidFill>
                  <a:srgbClr val="FF0000"/>
                </a:solidFill>
                <a:latin typeface="Monotype Corsiva" pitchFamily="66" charset="0"/>
              </a:rPr>
              <a:t>Книга «Веселые котята»</a:t>
            </a:r>
            <a:endParaRPr lang="ru-RU" sz="48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2050" name="Picture 2" descr="E:\1\IMG_758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353" y="857231"/>
            <a:ext cx="4572033" cy="3429025"/>
          </a:xfrm>
          <a:prstGeom prst="rect">
            <a:avLst/>
          </a:prstGeom>
          <a:noFill/>
        </p:spPr>
      </p:pic>
      <p:pic>
        <p:nvPicPr>
          <p:cNvPr id="2051" name="Picture 3" descr="E:\1\IMG_758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t="14439"/>
          <a:stretch>
            <a:fillRect/>
          </a:stretch>
        </p:blipFill>
        <p:spPr bwMode="auto">
          <a:xfrm>
            <a:off x="4424336" y="3286124"/>
            <a:ext cx="4551790" cy="33575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Лена\Desktop\7490757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32" cy="6858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27049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Театральная постановка</a:t>
            </a:r>
            <a:br>
              <a:rPr lang="ru-RU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«</a:t>
            </a:r>
            <a:r>
              <a:rPr lang="ru-RU" b="1" dirty="0" err="1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Заюшкина</a:t>
            </a:r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 избушка»</a:t>
            </a:r>
            <a:endParaRPr lang="ru-RU" b="1" dirty="0">
              <a:solidFill>
                <a:srgbClr val="FF000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2051" name="Picture 3" descr="E:\P401000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645" r="7613"/>
          <a:stretch/>
        </p:blipFill>
        <p:spPr bwMode="auto">
          <a:xfrm>
            <a:off x="4355976" y="3284984"/>
            <a:ext cx="4603393" cy="33741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:\P401000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colorTemperature colorTemp="88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319" r="15701"/>
          <a:stretch/>
        </p:blipFill>
        <p:spPr bwMode="auto">
          <a:xfrm>
            <a:off x="249029" y="1548124"/>
            <a:ext cx="4320497" cy="34239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Лена\Desktop\7490757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32" cy="6858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Пригласительные билеты в театр</a:t>
            </a:r>
            <a:endParaRPr lang="ru-RU" sz="4800" dirty="0">
              <a:solidFill>
                <a:srgbClr val="FF000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3074" name="Picture 2" descr="C:\Users\Лена\Downloads\IMG_7526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4924"/>
          <a:stretch/>
        </p:blipFill>
        <p:spPr bwMode="auto">
          <a:xfrm>
            <a:off x="378371" y="1556792"/>
            <a:ext cx="4016457" cy="3168352"/>
          </a:xfrm>
          <a:prstGeom prst="rect">
            <a:avLst/>
          </a:prstGeom>
          <a:noFill/>
        </p:spPr>
      </p:pic>
      <p:pic>
        <p:nvPicPr>
          <p:cNvPr id="3075" name="Picture 3" descr="C:\Users\Лена\Downloads\IMG_752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786314" y="3357562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Лена\Desktop\7490757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32" cy="6858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910454"/>
          </a:xfrm>
        </p:spPr>
        <p:txBody>
          <a:bodyPr>
            <a:noAutofit/>
          </a:bodyPr>
          <a:lstStyle/>
          <a:p>
            <a:r>
              <a:rPr lang="ru-RU" sz="4800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Выставка детских работ</a:t>
            </a:r>
            <a:endParaRPr lang="ru-RU" sz="4800" dirty="0">
              <a:solidFill>
                <a:srgbClr val="FF000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4098" name="Picture 2" descr="E:\138___03\IMG_748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79512" y="3212976"/>
            <a:ext cx="4229101" cy="3171826"/>
          </a:xfrm>
          <a:prstGeom prst="rect">
            <a:avLst/>
          </a:prstGeom>
          <a:noFill/>
        </p:spPr>
      </p:pic>
      <p:pic>
        <p:nvPicPr>
          <p:cNvPr id="4099" name="Picture 3" descr="E:\138___03\IMG_748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788024" y="1412776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Лена\Desktop\7490757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32" cy="6858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14282" y="214290"/>
            <a:ext cx="4143404" cy="2638646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Сюжетно-ролевая игра</a:t>
            </a:r>
            <a:br>
              <a:rPr lang="ru-RU" sz="48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48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«Дизайнерский центр»</a:t>
            </a:r>
            <a:endParaRPr lang="ru-RU" sz="4800" b="1" dirty="0">
              <a:solidFill>
                <a:srgbClr val="FF000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5122" name="Picture 2" descr="E:\138___03\IMG_749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188640"/>
            <a:ext cx="4667250" cy="3500438"/>
          </a:xfrm>
          <a:prstGeom prst="rect">
            <a:avLst/>
          </a:prstGeom>
          <a:noFill/>
        </p:spPr>
      </p:pic>
      <p:pic>
        <p:nvPicPr>
          <p:cNvPr id="5123" name="Picture 3" descr="E:\138___03\IMG_749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068960"/>
            <a:ext cx="4572016" cy="36268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Лена\Desktop\7490757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32" cy="6858000"/>
          </a:xfrm>
          <a:prstGeom prst="rect">
            <a:avLst/>
          </a:prstGeom>
          <a:noFill/>
        </p:spPr>
      </p:pic>
      <p:pic>
        <p:nvPicPr>
          <p:cNvPr id="6146" name="Picture 2" descr="E:\138___03\IMG_749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4929190" cy="3696893"/>
          </a:xfrm>
          <a:prstGeom prst="rect">
            <a:avLst/>
          </a:prstGeom>
          <a:noFill/>
        </p:spPr>
      </p:pic>
      <p:pic>
        <p:nvPicPr>
          <p:cNvPr id="6147" name="Picture 3" descr="E:\138___03\IMG_749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57643" y="2786058"/>
            <a:ext cx="5086357" cy="40719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Лена\Desktop\7490757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32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0"/>
            <a:ext cx="8964488" cy="2348880"/>
          </a:xfrm>
        </p:spPr>
        <p:txBody>
          <a:bodyPr>
            <a:noAutofit/>
          </a:bodyPr>
          <a:lstStyle/>
          <a:p>
            <a:r>
              <a:rPr lang="ru-RU" sz="3600" b="1" i="1" dirty="0" smtClean="0">
                <a:latin typeface="Monotype Corsiva" pitchFamily="66" charset="0"/>
                <a:cs typeface="Times New Roman" pitchFamily="18" charset="0"/>
              </a:rPr>
              <a:t>Возникло искусство  складывания  бумаги в Японии, в период </a:t>
            </a:r>
            <a:r>
              <a:rPr lang="ru-RU" sz="3600" b="1" i="1" dirty="0" err="1" smtClean="0">
                <a:latin typeface="Monotype Corsiva" pitchFamily="66" charset="0"/>
                <a:cs typeface="Times New Roman" pitchFamily="18" charset="0"/>
              </a:rPr>
              <a:t>Хэйам</a:t>
            </a:r>
            <a:r>
              <a:rPr lang="ru-RU" sz="3600" b="1" i="1" dirty="0" smtClean="0">
                <a:latin typeface="Monotype Corsiva" pitchFamily="66" charset="0"/>
                <a:cs typeface="Times New Roman" pitchFamily="18" charset="0"/>
              </a:rPr>
              <a:t> (794-1185 </a:t>
            </a:r>
            <a:r>
              <a:rPr lang="ru-RU" sz="3600" b="1" i="1" dirty="0" err="1" smtClean="0">
                <a:latin typeface="Monotype Corsiva" pitchFamily="66" charset="0"/>
                <a:cs typeface="Times New Roman" pitchFamily="18" charset="0"/>
              </a:rPr>
              <a:t>гг</a:t>
            </a:r>
            <a:r>
              <a:rPr lang="ru-RU" sz="3600" b="1" i="1" dirty="0" smtClean="0">
                <a:latin typeface="Monotype Corsiva" pitchFamily="66" charset="0"/>
                <a:cs typeface="Times New Roman" pitchFamily="18" charset="0"/>
              </a:rPr>
              <a:t>). </a:t>
            </a:r>
            <a:br>
              <a:rPr lang="ru-RU" sz="3600" b="1" i="1" dirty="0" smtClean="0">
                <a:latin typeface="Monotype Corsiva" pitchFamily="66" charset="0"/>
                <a:cs typeface="Times New Roman" pitchFamily="18" charset="0"/>
              </a:rPr>
            </a:br>
            <a:r>
              <a:rPr lang="ru-RU" sz="3600" b="1" i="1" dirty="0" smtClean="0">
                <a:latin typeface="Monotype Corsiva" pitchFamily="66" charset="0"/>
                <a:cs typeface="Times New Roman" pitchFamily="18" charset="0"/>
              </a:rPr>
              <a:t>По - </a:t>
            </a:r>
            <a:r>
              <a:rPr lang="ru-RU" sz="3600" b="1" i="1" dirty="0" err="1" smtClean="0">
                <a:latin typeface="Monotype Corsiva" pitchFamily="66" charset="0"/>
                <a:cs typeface="Times New Roman" pitchFamily="18" charset="0"/>
              </a:rPr>
              <a:t>японски</a:t>
            </a:r>
            <a:r>
              <a:rPr lang="ru-RU" sz="3600" b="1" i="1" dirty="0" smtClean="0">
                <a:latin typeface="Monotype Corsiva" pitchFamily="66" charset="0"/>
                <a:cs typeface="Times New Roman" pitchFamily="18" charset="0"/>
              </a:rPr>
              <a:t> «ори» - «сложенный», «</a:t>
            </a:r>
            <a:r>
              <a:rPr lang="ru-RU" sz="3600" b="1" i="1" dirty="0" err="1" smtClean="0">
                <a:latin typeface="Monotype Corsiva" pitchFamily="66" charset="0"/>
                <a:cs typeface="Times New Roman" pitchFamily="18" charset="0"/>
              </a:rPr>
              <a:t>ками</a:t>
            </a:r>
            <a:r>
              <a:rPr lang="ru-RU" sz="3600" b="1" i="1" dirty="0" smtClean="0">
                <a:latin typeface="Monotype Corsiva" pitchFamily="66" charset="0"/>
                <a:cs typeface="Times New Roman" pitchFamily="18" charset="0"/>
              </a:rPr>
              <a:t>» - «бумага»</a:t>
            </a: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C:\Users\Лена\Desktop\труд\origami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028313" y="2492896"/>
            <a:ext cx="7087406" cy="41457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Лена\Desktop\7490757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32" cy="6858000"/>
          </a:xfrm>
          <a:prstGeom prst="rect">
            <a:avLst/>
          </a:prstGeom>
          <a:noFill/>
        </p:spPr>
      </p:pic>
      <p:pic>
        <p:nvPicPr>
          <p:cNvPr id="7170" name="Picture 2" descr="E:\138___03\IMG_750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14621"/>
            <a:ext cx="5072066" cy="4143380"/>
          </a:xfrm>
          <a:prstGeom prst="rect">
            <a:avLst/>
          </a:prstGeom>
          <a:noFill/>
        </p:spPr>
      </p:pic>
      <p:pic>
        <p:nvPicPr>
          <p:cNvPr id="7171" name="Picture 3" descr="E:\138___03\IMG_749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-1"/>
            <a:ext cx="4929190" cy="36968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Лена\Desktop\7490757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32" cy="6858000"/>
          </a:xfrm>
          <a:prstGeom prst="rect">
            <a:avLst/>
          </a:prstGeom>
          <a:noFill/>
        </p:spPr>
      </p:pic>
      <p:pic>
        <p:nvPicPr>
          <p:cNvPr id="8194" name="Picture 2" descr="E:\138___03\IMG_750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428604"/>
            <a:ext cx="8045454" cy="57864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Лена\Desktop\7490757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3821"/>
            <a:ext cx="9144032" cy="6858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0" y="0"/>
            <a:ext cx="4214810" cy="3286124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Уголок самостоятельной деятельности детей</a:t>
            </a:r>
            <a:br>
              <a:rPr lang="ru-RU" sz="40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«Волшебный мир»</a:t>
            </a:r>
            <a:endParaRPr lang="ru-RU" sz="4000" b="1" dirty="0">
              <a:solidFill>
                <a:srgbClr val="FF000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9218" name="Picture 2" descr="E:\138___03\IMG_750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285728"/>
            <a:ext cx="4572032" cy="3429024"/>
          </a:xfrm>
          <a:prstGeom prst="rect">
            <a:avLst/>
          </a:prstGeom>
          <a:noFill/>
        </p:spPr>
      </p:pic>
      <p:pic>
        <p:nvPicPr>
          <p:cNvPr id="9219" name="Picture 3" descr="E:\IMG_753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3000372"/>
            <a:ext cx="4610104" cy="34575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Лена\Desktop\7490757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32" cy="6858000"/>
          </a:xfrm>
          <a:prstGeom prst="rect">
            <a:avLst/>
          </a:prstGeom>
          <a:noFill/>
        </p:spPr>
      </p:pic>
      <p:pic>
        <p:nvPicPr>
          <p:cNvPr id="10242" name="Picture 2" descr="E:\IMG_753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744900"/>
            <a:ext cx="7175017" cy="53812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Лена\Desktop\7490757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2" y="0"/>
            <a:ext cx="9144032" cy="6858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Творческая мастерская</a:t>
            </a:r>
            <a:endParaRPr lang="ru-RU" sz="4800" b="1" dirty="0">
              <a:solidFill>
                <a:srgbClr val="FF000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11266" name="Picture 2" descr="E:\138___03\IMG_747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980728"/>
            <a:ext cx="4857783" cy="3643338"/>
          </a:xfrm>
          <a:prstGeom prst="rect">
            <a:avLst/>
          </a:prstGeom>
          <a:noFill/>
        </p:spPr>
      </p:pic>
      <p:pic>
        <p:nvPicPr>
          <p:cNvPr id="11267" name="Picture 3" descr="E:\138___03\IMG_748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3140968"/>
            <a:ext cx="4714876" cy="35361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Лена\Desktop\7490757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32" cy="6858000"/>
          </a:xfrm>
          <a:prstGeom prst="rect">
            <a:avLst/>
          </a:prstGeom>
          <a:noFill/>
        </p:spPr>
      </p:pic>
      <p:pic>
        <p:nvPicPr>
          <p:cNvPr id="12290" name="Picture 2" descr="E:\138___03\IMG_748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9318" y="298414"/>
            <a:ext cx="7770333" cy="5827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Лена\Desktop\7490757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32" cy="6858000"/>
          </a:xfrm>
          <a:prstGeom prst="rect">
            <a:avLst/>
          </a:prstGeom>
          <a:noFill/>
        </p:spPr>
      </p:pic>
      <p:pic>
        <p:nvPicPr>
          <p:cNvPr id="11" name="Picture 2" descr="E:\138___03\IMG_742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428603"/>
            <a:ext cx="7977243" cy="59829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Лена\Desktop\7490757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32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70"/>
          </a:xfrm>
        </p:spPr>
        <p:txBody>
          <a:bodyPr>
            <a:normAutofit/>
          </a:bodyPr>
          <a:lstStyle/>
          <a:p>
            <a:r>
              <a:rPr lang="ru-RU" sz="4800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Ожидаемые результаты</a:t>
            </a:r>
            <a:endParaRPr lang="ru-RU" sz="4800" dirty="0">
              <a:solidFill>
                <a:srgbClr val="FF000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179512" y="908720"/>
            <a:ext cx="8507288" cy="5217443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3500" b="1" dirty="0" smtClean="0">
                <a:latin typeface="Monotype Corsiva" pitchFamily="66" charset="0"/>
              </a:rPr>
              <a:t>У детей сформируются знания об искусстве оригами, умение работать с бумагой и использовать в своей работе схемы. Знакомство с оригами будет способствовать развитию культуры труда и творческих способностей детей. Совместная работа детей и родителей поможет развитию положительного отношения детей к совместному труду, развитию трудолюбия и уважения к продуктам трудовой деятельности.</a:t>
            </a:r>
            <a:endParaRPr lang="ru-RU" sz="3500" b="1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Лена\Desktop\7490757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32" cy="6858000"/>
          </a:xfrm>
          <a:prstGeom prst="rect">
            <a:avLst/>
          </a:prstGeom>
          <a:noFill/>
        </p:spPr>
      </p:pic>
      <p:pic>
        <p:nvPicPr>
          <p:cNvPr id="13315" name="Picture 3" descr="E:\138___03\IMG_741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500042"/>
            <a:ext cx="7429552" cy="55721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Лена\Desktop\7490757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32" cy="6858000"/>
          </a:xfrm>
          <a:prstGeom prst="rect">
            <a:avLst/>
          </a:prstGeom>
          <a:noFill/>
        </p:spPr>
      </p:pic>
      <p:sp>
        <p:nvSpPr>
          <p:cNvPr id="11" name="Содержимое 10"/>
          <p:cNvSpPr>
            <a:spLocks noGrp="1"/>
          </p:cNvSpPr>
          <p:nvPr>
            <p:ph idx="1"/>
          </p:nvPr>
        </p:nvSpPr>
        <p:spPr>
          <a:xfrm>
            <a:off x="457200" y="1142985"/>
            <a:ext cx="8229600" cy="3000396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6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6000" b="1" i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Спасибо за внимание!</a:t>
            </a:r>
            <a:endParaRPr lang="ru-RU" sz="6000" b="1" i="1" dirty="0">
              <a:solidFill>
                <a:srgbClr val="FF0000"/>
              </a:solidFill>
              <a:latin typeface="Monotype Corsiva" pitchFamily="66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Лена\Desktop\7490757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32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84976" cy="2304256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Оригами совершенствует трудовые умения ребенка, формирует </a:t>
            </a:r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культуру </a:t>
            </a:r>
            <a:r>
              <a:rPr lang="ru-RU" b="1" dirty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труда.</a:t>
            </a:r>
            <a:br>
              <a:rPr lang="ru-RU" b="1" dirty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</a:br>
            <a:endParaRPr lang="ru-RU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1027" name="Picture 3" descr="E:\138___03\IMG_742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374519" y="2542871"/>
            <a:ext cx="4681101" cy="3429024"/>
          </a:xfrm>
          <a:prstGeom prst="rect">
            <a:avLst/>
          </a:prstGeom>
          <a:noFill/>
        </p:spPr>
      </p:pic>
      <p:pic>
        <p:nvPicPr>
          <p:cNvPr id="3" name="Picture 2" descr="E:\138___03\IMG_749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2420888"/>
            <a:ext cx="4900618" cy="36754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Лена\Desktop\7490757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32" cy="6858000"/>
          </a:xfrm>
          <a:prstGeom prst="rect">
            <a:avLst/>
          </a:prstGeom>
          <a:noFill/>
        </p:spPr>
      </p:pic>
      <p:sp>
        <p:nvSpPr>
          <p:cNvPr id="11" name="Заголовок 10"/>
          <p:cNvSpPr>
            <a:spLocks noGrp="1"/>
          </p:cNvSpPr>
          <p:nvPr>
            <p:ph type="ctrTitle"/>
          </p:nvPr>
        </p:nvSpPr>
        <p:spPr>
          <a:xfrm>
            <a:off x="685800" y="214290"/>
            <a:ext cx="7772400" cy="4929222"/>
          </a:xfrm>
        </p:spPr>
        <p:txBody>
          <a:bodyPr>
            <a:normAutofit/>
          </a:bodyPr>
          <a:lstStyle/>
          <a:p>
            <a:r>
              <a:rPr lang="ru-RU" sz="4900" b="1" dirty="0" smtClean="0">
                <a:solidFill>
                  <a:srgbClr val="FF0000"/>
                </a:solidFill>
                <a:latin typeface="Monotype Corsiva" pitchFamily="66" charset="0"/>
              </a:rPr>
              <a:t>ЦЕЛЬ:</a:t>
            </a:r>
            <a:r>
              <a:rPr lang="ru-RU" sz="4900" b="1" dirty="0" smtClean="0">
                <a:latin typeface="Monotype Corsiva" pitchFamily="66" charset="0"/>
              </a:rPr>
              <a:t/>
            </a:r>
            <a:br>
              <a:rPr lang="ru-RU" sz="4900" b="1" dirty="0" smtClean="0">
                <a:latin typeface="Monotype Corsiva" pitchFamily="66" charset="0"/>
              </a:rPr>
            </a:br>
            <a:r>
              <a:rPr lang="ru-RU" sz="4900" b="1" dirty="0">
                <a:latin typeface="Monotype Corsiva" pitchFamily="66" charset="0"/>
              </a:rPr>
              <a:t>Расширить  представления о ручном труде и трудовой деятельности  </a:t>
            </a:r>
            <a:r>
              <a:rPr lang="ru-RU" sz="4900" b="1" dirty="0" smtClean="0">
                <a:latin typeface="Monotype Corsiva" pitchFamily="66" charset="0"/>
              </a:rPr>
              <a:t>посредством знакомства с </a:t>
            </a:r>
            <a:r>
              <a:rPr lang="ru-RU" sz="4900" b="1" dirty="0">
                <a:latin typeface="Monotype Corsiva" pitchFamily="66" charset="0"/>
              </a:rPr>
              <a:t>искусством оригами</a:t>
            </a:r>
            <a:r>
              <a:rPr lang="ru-RU" sz="2800" b="1" dirty="0">
                <a:latin typeface="Monotype Corsiva" pitchFamily="66" charset="0"/>
              </a:rPr>
              <a:t>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Лена\Desktop\7490757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28652"/>
            <a:ext cx="9429752" cy="728665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-243408"/>
            <a:ext cx="7772400" cy="743451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Monotype Corsiva" pitchFamily="66" charset="0"/>
              </a:rPr>
              <a:t>Задачи:</a:t>
            </a:r>
            <a:endParaRPr lang="ru-RU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282" y="500042"/>
            <a:ext cx="8358246" cy="5929354"/>
          </a:xfrm>
        </p:spPr>
        <p:txBody>
          <a:bodyPr>
            <a:normAutofit fontScale="25000" lnSpcReduction="20000"/>
          </a:bodyPr>
          <a:lstStyle/>
          <a:p>
            <a:pPr lvl="0" algn="l">
              <a:buFont typeface="Wingdings" pitchFamily="2" charset="2"/>
              <a:buChar char="v"/>
            </a:pPr>
            <a:r>
              <a:rPr lang="ru-RU" sz="11200" b="1" i="1" dirty="0">
                <a:solidFill>
                  <a:schemeClr val="tx1"/>
                </a:solidFill>
                <a:latin typeface="Monotype Corsiva" pitchFamily="66" charset="0"/>
              </a:rPr>
              <a:t>Познакомить детей с искусством оригами и базовыми формами</a:t>
            </a:r>
          </a:p>
          <a:p>
            <a:pPr lvl="0" algn="l">
              <a:buFont typeface="Wingdings" pitchFamily="2" charset="2"/>
              <a:buChar char="v"/>
            </a:pPr>
            <a:r>
              <a:rPr lang="ru-RU" sz="11200" b="1" i="1" dirty="0">
                <a:solidFill>
                  <a:schemeClr val="tx1"/>
                </a:solidFill>
                <a:latin typeface="Monotype Corsiva" pitchFamily="66" charset="0"/>
              </a:rPr>
              <a:t>Подобрать литературу по оригами</a:t>
            </a:r>
          </a:p>
          <a:p>
            <a:pPr lvl="0" algn="l">
              <a:buFont typeface="Wingdings" pitchFamily="2" charset="2"/>
              <a:buChar char="v"/>
            </a:pPr>
            <a:r>
              <a:rPr lang="ru-RU" sz="11200" b="1" i="1" dirty="0">
                <a:solidFill>
                  <a:schemeClr val="tx1"/>
                </a:solidFill>
                <a:latin typeface="Monotype Corsiva" pitchFamily="66" charset="0"/>
              </a:rPr>
              <a:t>Создать условия и предметно-развивающую среду  для ручного труда в группе</a:t>
            </a:r>
          </a:p>
          <a:p>
            <a:pPr lvl="0" algn="l">
              <a:buFont typeface="Wingdings" pitchFamily="2" charset="2"/>
              <a:buChar char="v"/>
            </a:pPr>
            <a:r>
              <a:rPr lang="ru-RU" sz="11200" b="1" i="1" dirty="0">
                <a:solidFill>
                  <a:schemeClr val="tx1"/>
                </a:solidFill>
                <a:latin typeface="Monotype Corsiva" pitchFamily="66" charset="0"/>
              </a:rPr>
              <a:t>Овладение детьми изготовления поделок в технике оригами</a:t>
            </a:r>
          </a:p>
          <a:p>
            <a:pPr lvl="0" algn="l">
              <a:buFont typeface="Wingdings" pitchFamily="2" charset="2"/>
              <a:buChar char="v"/>
            </a:pPr>
            <a:r>
              <a:rPr lang="ru-RU" sz="11200" b="1" i="1" dirty="0">
                <a:solidFill>
                  <a:schemeClr val="tx1"/>
                </a:solidFill>
                <a:latin typeface="Monotype Corsiva" pitchFamily="66" charset="0"/>
              </a:rPr>
              <a:t>Использовать поделки детей в свободной самостоятельной деятельности</a:t>
            </a:r>
          </a:p>
          <a:p>
            <a:pPr lvl="0" algn="l">
              <a:buFont typeface="Wingdings" pitchFamily="2" charset="2"/>
              <a:buChar char="v"/>
            </a:pPr>
            <a:r>
              <a:rPr lang="ru-RU" sz="11200" b="1" i="1" dirty="0">
                <a:solidFill>
                  <a:schemeClr val="tx1"/>
                </a:solidFill>
                <a:latin typeface="Monotype Corsiva" pitchFamily="66" charset="0"/>
              </a:rPr>
              <a:t>Закрепить знание детей о профессиях и рабочих принадлежностях</a:t>
            </a:r>
          </a:p>
          <a:p>
            <a:pPr lvl="0" algn="l">
              <a:buFont typeface="Wingdings" pitchFamily="2" charset="2"/>
              <a:buChar char="v"/>
            </a:pPr>
            <a:r>
              <a:rPr lang="ru-RU" sz="11200" b="1" i="1" dirty="0">
                <a:solidFill>
                  <a:schemeClr val="tx1"/>
                </a:solidFill>
                <a:latin typeface="Monotype Corsiva" pitchFamily="66" charset="0"/>
              </a:rPr>
              <a:t>Привлечь родителей к работе в творческой мастерской </a:t>
            </a:r>
          </a:p>
          <a:p>
            <a:pPr lvl="0" algn="l">
              <a:buFont typeface="Wingdings" pitchFamily="2" charset="2"/>
              <a:buChar char="v"/>
            </a:pPr>
            <a:r>
              <a:rPr lang="ru-RU" sz="11200" b="1" i="1" dirty="0">
                <a:solidFill>
                  <a:schemeClr val="tx1"/>
                </a:solidFill>
                <a:latin typeface="Monotype Corsiva" pitchFamily="66" charset="0"/>
              </a:rPr>
              <a:t>Развивать у детей интерес к оригами</a:t>
            </a:r>
          </a:p>
          <a:p>
            <a:pPr lvl="0" algn="l">
              <a:buFont typeface="Wingdings" pitchFamily="2" charset="2"/>
              <a:buChar char="v"/>
            </a:pPr>
            <a:r>
              <a:rPr lang="ru-RU" sz="11200" b="1" i="1" dirty="0">
                <a:solidFill>
                  <a:schemeClr val="tx1"/>
                </a:solidFill>
                <a:latin typeface="Monotype Corsiva" pitchFamily="66" charset="0"/>
              </a:rPr>
              <a:t>Воспитывать культуру труда, коммуникативные способности детей.</a:t>
            </a:r>
          </a:p>
          <a:p>
            <a:pPr algn="l"/>
            <a:r>
              <a:rPr lang="ru-RU" sz="8000" dirty="0">
                <a:solidFill>
                  <a:schemeClr val="tx1"/>
                </a:solidFill>
              </a:rPr>
              <a:t> 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Лена\Desktop\7490757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32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428603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План работы: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58" y="500042"/>
            <a:ext cx="8572560" cy="6143668"/>
          </a:xfrm>
        </p:spPr>
        <p:txBody>
          <a:bodyPr>
            <a:noAutofit/>
          </a:bodyPr>
          <a:lstStyle/>
          <a:p>
            <a:pPr algn="l">
              <a:buFont typeface="Wingdings" pitchFamily="2" charset="2"/>
              <a:buChar char="v"/>
            </a:pPr>
            <a:r>
              <a:rPr lang="ru-RU" sz="2400" b="1" i="1" dirty="0">
                <a:solidFill>
                  <a:schemeClr val="tx1"/>
                </a:solidFill>
              </a:rPr>
              <a:t> </a:t>
            </a:r>
            <a:r>
              <a:rPr lang="ru-RU" sz="2400" b="1" i="1" dirty="0" smtClean="0">
                <a:solidFill>
                  <a:schemeClr val="tx1"/>
                </a:solidFill>
                <a:latin typeface="Monotype Corsiva" pitchFamily="66" charset="0"/>
              </a:rPr>
              <a:t>Проведение </a:t>
            </a:r>
            <a:r>
              <a:rPr lang="ru-RU" sz="2400" b="1" i="1" dirty="0">
                <a:solidFill>
                  <a:schemeClr val="tx1"/>
                </a:solidFill>
                <a:latin typeface="Monotype Corsiva" pitchFamily="66" charset="0"/>
              </a:rPr>
              <a:t>НОД </a:t>
            </a:r>
          </a:p>
          <a:p>
            <a:pPr algn="l">
              <a:buFont typeface="Wingdings" pitchFamily="2" charset="2"/>
              <a:buChar char="v"/>
            </a:pPr>
            <a:r>
              <a:rPr lang="ru-RU" sz="2400" b="1" i="1" dirty="0" smtClean="0">
                <a:solidFill>
                  <a:schemeClr val="tx1"/>
                </a:solidFill>
                <a:latin typeface="Monotype Corsiva" pitchFamily="66" charset="0"/>
              </a:rPr>
              <a:t>Проведение  бесед</a:t>
            </a:r>
            <a:endParaRPr lang="ru-RU" sz="2400" b="1" i="1" dirty="0">
              <a:solidFill>
                <a:schemeClr val="tx1"/>
              </a:solidFill>
              <a:latin typeface="Monotype Corsiva" pitchFamily="66" charset="0"/>
            </a:endParaRPr>
          </a:p>
          <a:p>
            <a:pPr algn="l">
              <a:buFont typeface="Wingdings" pitchFamily="2" charset="2"/>
              <a:buChar char="v"/>
            </a:pPr>
            <a:r>
              <a:rPr lang="ru-RU" sz="2400" b="1" i="1" dirty="0" smtClean="0">
                <a:solidFill>
                  <a:schemeClr val="tx1"/>
                </a:solidFill>
                <a:latin typeface="Monotype Corsiva" pitchFamily="66" charset="0"/>
              </a:rPr>
              <a:t>Проведение игр</a:t>
            </a:r>
          </a:p>
          <a:p>
            <a:pPr algn="l">
              <a:buFont typeface="Wingdings" pitchFamily="2" charset="2"/>
              <a:buChar char="v"/>
            </a:pPr>
            <a:r>
              <a:rPr lang="ru-RU" sz="2400" b="1" i="1" dirty="0" smtClean="0">
                <a:solidFill>
                  <a:schemeClr val="tx1"/>
                </a:solidFill>
                <a:latin typeface="Monotype Corsiva" pitchFamily="66" charset="0"/>
              </a:rPr>
              <a:t>Экспериментальная </a:t>
            </a:r>
            <a:r>
              <a:rPr lang="ru-RU" sz="2400" b="1" i="1" dirty="0">
                <a:solidFill>
                  <a:schemeClr val="tx1"/>
                </a:solidFill>
                <a:latin typeface="Monotype Corsiva" pitchFamily="66" charset="0"/>
              </a:rPr>
              <a:t>деятельность</a:t>
            </a:r>
          </a:p>
          <a:p>
            <a:pPr algn="l">
              <a:buFont typeface="Wingdings" pitchFamily="2" charset="2"/>
              <a:buChar char="v"/>
            </a:pPr>
            <a:r>
              <a:rPr lang="ru-RU" sz="2400" b="1" i="1" dirty="0" smtClean="0">
                <a:solidFill>
                  <a:schemeClr val="tx1"/>
                </a:solidFill>
                <a:latin typeface="Monotype Corsiva" pitchFamily="66" charset="0"/>
              </a:rPr>
              <a:t>Составление </a:t>
            </a:r>
            <a:r>
              <a:rPr lang="ru-RU" sz="2400" b="1" i="1" dirty="0">
                <a:solidFill>
                  <a:schemeClr val="tx1"/>
                </a:solidFill>
                <a:latin typeface="Monotype Corsiva" pitchFamily="66" charset="0"/>
              </a:rPr>
              <a:t>коллекций, альбомов</a:t>
            </a:r>
          </a:p>
          <a:p>
            <a:pPr algn="l">
              <a:buFont typeface="Wingdings" pitchFamily="2" charset="2"/>
              <a:buChar char="v"/>
            </a:pPr>
            <a:r>
              <a:rPr lang="ru-RU" sz="2400" b="1" i="1" dirty="0" smtClean="0">
                <a:solidFill>
                  <a:schemeClr val="tx1"/>
                </a:solidFill>
                <a:latin typeface="Monotype Corsiva" pitchFamily="66" charset="0"/>
              </a:rPr>
              <a:t>Чтение </a:t>
            </a:r>
            <a:r>
              <a:rPr lang="ru-RU" sz="2400" b="1" i="1" dirty="0">
                <a:solidFill>
                  <a:schemeClr val="tx1"/>
                </a:solidFill>
                <a:latin typeface="Monotype Corsiva" pitchFamily="66" charset="0"/>
              </a:rPr>
              <a:t>художественной литературы </a:t>
            </a:r>
          </a:p>
          <a:p>
            <a:pPr algn="l">
              <a:buFont typeface="Wingdings" pitchFamily="2" charset="2"/>
              <a:buChar char="v"/>
            </a:pPr>
            <a:r>
              <a:rPr lang="ru-RU" sz="2400" b="1" i="1" dirty="0" smtClean="0">
                <a:solidFill>
                  <a:schemeClr val="tx1"/>
                </a:solidFill>
                <a:latin typeface="Monotype Corsiva" pitchFamily="66" charset="0"/>
              </a:rPr>
              <a:t> </a:t>
            </a:r>
            <a:r>
              <a:rPr lang="ru-RU" sz="2400" b="1" i="1" dirty="0">
                <a:solidFill>
                  <a:schemeClr val="tx1"/>
                </a:solidFill>
                <a:latin typeface="Monotype Corsiva" pitchFamily="66" charset="0"/>
              </a:rPr>
              <a:t>Организация выставки детских работ</a:t>
            </a:r>
          </a:p>
          <a:p>
            <a:pPr algn="l">
              <a:buFont typeface="Wingdings" pitchFamily="2" charset="2"/>
              <a:buChar char="v"/>
            </a:pPr>
            <a:r>
              <a:rPr lang="ru-RU" sz="2400" b="1" i="1" dirty="0" smtClean="0">
                <a:solidFill>
                  <a:schemeClr val="tx1"/>
                </a:solidFill>
                <a:latin typeface="Monotype Corsiva" pitchFamily="66" charset="0"/>
              </a:rPr>
              <a:t>Создание </a:t>
            </a:r>
            <a:r>
              <a:rPr lang="ru-RU" sz="2400" b="1" i="1" dirty="0">
                <a:solidFill>
                  <a:schemeClr val="tx1"/>
                </a:solidFill>
                <a:latin typeface="Monotype Corsiva" pitchFamily="66" charset="0"/>
              </a:rPr>
              <a:t>уголка для самостоятельной деятельности детей «Волшебный мир»</a:t>
            </a:r>
          </a:p>
          <a:p>
            <a:pPr algn="l">
              <a:buFont typeface="Wingdings" pitchFamily="2" charset="2"/>
              <a:buChar char="v"/>
            </a:pPr>
            <a:r>
              <a:rPr lang="ru-RU" sz="2400" b="1" i="1" dirty="0" smtClean="0">
                <a:solidFill>
                  <a:schemeClr val="tx1"/>
                </a:solidFill>
                <a:latin typeface="Monotype Corsiva" pitchFamily="66" charset="0"/>
              </a:rPr>
              <a:t>Оформление </a:t>
            </a:r>
            <a:r>
              <a:rPr lang="ru-RU" sz="2400" b="1" i="1" dirty="0">
                <a:solidFill>
                  <a:schemeClr val="tx1"/>
                </a:solidFill>
                <a:latin typeface="Monotype Corsiva" pitchFamily="66" charset="0"/>
              </a:rPr>
              <a:t>книги (коллективная работа детей)</a:t>
            </a:r>
          </a:p>
          <a:p>
            <a:pPr algn="l">
              <a:buFont typeface="Wingdings" pitchFamily="2" charset="2"/>
              <a:buChar char="v"/>
            </a:pPr>
            <a:r>
              <a:rPr lang="ru-RU" sz="2400" b="1" i="1" dirty="0" smtClean="0">
                <a:solidFill>
                  <a:schemeClr val="tx1"/>
                </a:solidFill>
                <a:latin typeface="Monotype Corsiva" pitchFamily="66" charset="0"/>
              </a:rPr>
              <a:t>Показ </a:t>
            </a:r>
            <a:r>
              <a:rPr lang="ru-RU" sz="2400" b="1" i="1" dirty="0">
                <a:solidFill>
                  <a:schemeClr val="tx1"/>
                </a:solidFill>
                <a:latin typeface="Monotype Corsiva" pitchFamily="66" charset="0"/>
              </a:rPr>
              <a:t>театрализованной постановки кукольного театра «</a:t>
            </a:r>
            <a:r>
              <a:rPr lang="ru-RU" sz="2400" b="1" i="1" dirty="0" err="1">
                <a:solidFill>
                  <a:schemeClr val="tx1"/>
                </a:solidFill>
                <a:latin typeface="Monotype Corsiva" pitchFamily="66" charset="0"/>
              </a:rPr>
              <a:t>Заюшкина</a:t>
            </a:r>
            <a:r>
              <a:rPr lang="ru-RU" sz="2400" b="1" i="1" dirty="0">
                <a:solidFill>
                  <a:schemeClr val="tx1"/>
                </a:solidFill>
                <a:latin typeface="Monotype Corsiva" pitchFamily="66" charset="0"/>
              </a:rPr>
              <a:t> избушка»</a:t>
            </a:r>
          </a:p>
          <a:p>
            <a:pPr algn="l">
              <a:buFont typeface="Wingdings" pitchFamily="2" charset="2"/>
              <a:buChar char="v"/>
            </a:pPr>
            <a:r>
              <a:rPr lang="ru-RU" sz="2400" b="1" i="1" dirty="0" smtClean="0">
                <a:solidFill>
                  <a:schemeClr val="tx1"/>
                </a:solidFill>
                <a:latin typeface="Monotype Corsiva" pitchFamily="66" charset="0"/>
              </a:rPr>
              <a:t>Изготовление </a:t>
            </a:r>
            <a:r>
              <a:rPr lang="ru-RU" sz="2400" b="1" i="1" dirty="0">
                <a:solidFill>
                  <a:schemeClr val="tx1"/>
                </a:solidFill>
                <a:latin typeface="Monotype Corsiva" pitchFamily="66" charset="0"/>
              </a:rPr>
              <a:t>памятки для родителей «Волшебный мир оригами»</a:t>
            </a:r>
          </a:p>
          <a:p>
            <a:pPr algn="l">
              <a:buFont typeface="Wingdings" pitchFamily="2" charset="2"/>
              <a:buChar char="v"/>
            </a:pPr>
            <a:r>
              <a:rPr lang="ru-RU" sz="2400" b="1" i="1" dirty="0" smtClean="0">
                <a:solidFill>
                  <a:schemeClr val="tx1"/>
                </a:solidFill>
                <a:latin typeface="Monotype Corsiva" pitchFamily="66" charset="0"/>
              </a:rPr>
              <a:t> </a:t>
            </a:r>
            <a:r>
              <a:rPr lang="ru-RU" sz="2400" b="1" i="1" dirty="0">
                <a:solidFill>
                  <a:schemeClr val="tx1"/>
                </a:solidFill>
                <a:latin typeface="Monotype Corsiva" pitchFamily="66" charset="0"/>
              </a:rPr>
              <a:t>Творческая мастерская (изготовление декораций к сказке)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Лена\Desktop\7490757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32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546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Литература об оригами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1500166" y="1600200"/>
            <a:ext cx="6143668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Picture 2" descr="E:\138___03\IMG_74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3" y="1398571"/>
            <a:ext cx="6715172" cy="50363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Лена\Desktop\7490757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32" cy="6858000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14282" y="274638"/>
            <a:ext cx="8678198" cy="214625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Monotype Corsiva" pitchFamily="66" charset="0"/>
                <a:cs typeface="Times New Roman" pitchFamily="18" charset="0"/>
              </a:rPr>
              <a:t>Беседы и занятия об оригами способствуют развитию познавательного интереса, концентрации внимания, конструктивного мышления, творческого воображения, эстетического вкуса</a:t>
            </a:r>
            <a:endParaRPr lang="ru-RU" sz="3200" b="1" dirty="0">
              <a:latin typeface="Monotype Corsiva" pitchFamily="66" charset="0"/>
            </a:endParaRPr>
          </a:p>
        </p:txBody>
      </p:sp>
      <p:pic>
        <p:nvPicPr>
          <p:cNvPr id="2051" name="Picture 3" descr="E:\138___03\IMG_738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286124"/>
            <a:ext cx="4355976" cy="3266982"/>
          </a:xfrm>
          <a:prstGeom prst="rect">
            <a:avLst/>
          </a:prstGeom>
          <a:noFill/>
        </p:spPr>
      </p:pic>
      <p:pic>
        <p:nvPicPr>
          <p:cNvPr id="2052" name="Picture 4" descr="E:\138___03\IMG_739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2357430"/>
            <a:ext cx="4286280" cy="33164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Лена\Desktop\7490757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32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69785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Monotype Corsiva" pitchFamily="66" charset="0"/>
                <a:cs typeface="Times New Roman" pitchFamily="18" charset="0"/>
              </a:rPr>
              <a:t>Профессия </a:t>
            </a:r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ДИЗАЙНЕР-ОРИГАМИСТ</a:t>
            </a:r>
            <a:r>
              <a:rPr lang="ru-RU" sz="3600" b="1" dirty="0" smtClean="0">
                <a:latin typeface="Monotype Corsiva" pitchFamily="66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Monotype Corsiva" pitchFamily="66" charset="0"/>
                <a:cs typeface="Times New Roman" pitchFamily="18" charset="0"/>
              </a:rPr>
            </a:br>
            <a:r>
              <a:rPr lang="ru-RU" sz="3600" b="1" dirty="0" smtClean="0">
                <a:latin typeface="Monotype Corsiva" pitchFamily="66" charset="0"/>
                <a:cs typeface="Times New Roman" pitchFamily="18" charset="0"/>
              </a:rPr>
              <a:t>Основоположник оригами – </a:t>
            </a:r>
            <a:r>
              <a:rPr lang="ru-RU" sz="3600" b="1" dirty="0" err="1" smtClean="0">
                <a:latin typeface="Monotype Corsiva" pitchFamily="66" charset="0"/>
                <a:cs typeface="Times New Roman" pitchFamily="18" charset="0"/>
              </a:rPr>
              <a:t>Акира</a:t>
            </a:r>
            <a:r>
              <a:rPr lang="ru-RU" sz="3600" b="1" dirty="0" smtClean="0"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3600" b="1" dirty="0" err="1" smtClean="0">
                <a:latin typeface="Monotype Corsiva" pitchFamily="66" charset="0"/>
                <a:cs typeface="Times New Roman" pitchFamily="18" charset="0"/>
              </a:rPr>
              <a:t>Йошизава</a:t>
            </a:r>
            <a:r>
              <a:rPr lang="ru-RU" sz="3600" b="1" dirty="0" smtClean="0">
                <a:latin typeface="Monotype Corsiva" pitchFamily="66" charset="0"/>
              </a:rPr>
              <a:t/>
            </a:r>
            <a:br>
              <a:rPr lang="ru-RU" sz="3600" b="1" dirty="0" smtClean="0">
                <a:latin typeface="Monotype Corsiva" pitchFamily="66" charset="0"/>
              </a:rPr>
            </a:br>
            <a:endParaRPr lang="ru-RU" sz="3600" b="1" dirty="0">
              <a:latin typeface="Monotype Corsiva" pitchFamily="66" charset="0"/>
            </a:endParaRPr>
          </a:p>
        </p:txBody>
      </p:sp>
      <p:pic>
        <p:nvPicPr>
          <p:cNvPr id="2" name="Picture 2" descr="C:\Users\Лена\Desktop\94221-origami-iskusstvo-ozhivlyat-bumagu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110460" y="1600200"/>
            <a:ext cx="6923079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</TotalTime>
  <Words>327</Words>
  <Application>Microsoft Office PowerPoint</Application>
  <PresentationFormat>Экран (4:3)</PresentationFormat>
  <Paragraphs>51</Paragraphs>
  <Slides>29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Проект по ручному  труду «Бумажная фантазия»</vt:lpstr>
      <vt:lpstr>Возникло искусство  складывания  бумаги в Японии, в период Хэйам (794-1185 гг).  По - японски «ори» - «сложенный», «ками» - «бумага»</vt:lpstr>
      <vt:lpstr>Оригами совершенствует трудовые умения ребенка, формирует культуру труда. </vt:lpstr>
      <vt:lpstr>ЦЕЛЬ: Расширить  представления о ручном труде и трудовой деятельности  посредством знакомства с искусством оригами.</vt:lpstr>
      <vt:lpstr>Задачи:</vt:lpstr>
      <vt:lpstr>План работы:</vt:lpstr>
      <vt:lpstr>Литература об оригами</vt:lpstr>
      <vt:lpstr>Беседы и занятия об оригами способствуют развитию познавательного интереса, концентрации внимания, конструктивного мышления, творческого воображения, эстетического вкуса</vt:lpstr>
      <vt:lpstr>Профессия ДИЗАЙНЕР-ОРИГАМИСТ Основоположник оригами – Акира Йошизава </vt:lpstr>
      <vt:lpstr>Оригами активизирует мыслительные процессы, развивает память</vt:lpstr>
      <vt:lpstr>Альбомы об оригами и  коллекция бумаги</vt:lpstr>
      <vt:lpstr>Оригами знакомит  с основными геометрическими понятиями и специальными терминами, способствует развитию глазомера и мелкой моторики руки</vt:lpstr>
      <vt:lpstr>Искусство оригами является для ребенка прекрасным средством для развития  речи, игровой и театральной деятельности</vt:lpstr>
      <vt:lpstr>Книга «Веселые котята»</vt:lpstr>
      <vt:lpstr>Театральная постановка «Заюшкина избушка»</vt:lpstr>
      <vt:lpstr>Пригласительные билеты в театр</vt:lpstr>
      <vt:lpstr>Выставка детских работ</vt:lpstr>
      <vt:lpstr>Сюжетно-ролевая игра «Дизайнерский центр»</vt:lpstr>
      <vt:lpstr>Слайд 19</vt:lpstr>
      <vt:lpstr>Слайд 20</vt:lpstr>
      <vt:lpstr>Слайд 21</vt:lpstr>
      <vt:lpstr>Уголок самостоятельной деятельности детей «Волшебный мир»</vt:lpstr>
      <vt:lpstr>Слайд 23</vt:lpstr>
      <vt:lpstr>Творческая мастерская</vt:lpstr>
      <vt:lpstr>Слайд 25</vt:lpstr>
      <vt:lpstr>Слайд 26</vt:lpstr>
      <vt:lpstr>Ожидаемые результаты</vt:lpstr>
      <vt:lpstr>Слайд 28</vt:lpstr>
      <vt:lpstr>Слайд 29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Windows User</dc:creator>
  <cp:lastModifiedBy>Windows User</cp:lastModifiedBy>
  <cp:revision>63</cp:revision>
  <dcterms:created xsi:type="dcterms:W3CDTF">2016-04-03T16:09:57Z</dcterms:created>
  <dcterms:modified xsi:type="dcterms:W3CDTF">2017-01-23T16:14:40Z</dcterms:modified>
</cp:coreProperties>
</file>