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5"/>
  </p:notesMasterIdLst>
  <p:sldIdLst>
    <p:sldId id="281" r:id="rId2"/>
    <p:sldId id="256" r:id="rId3"/>
    <p:sldId id="259" r:id="rId4"/>
    <p:sldId id="258" r:id="rId5"/>
    <p:sldId id="257" r:id="rId6"/>
    <p:sldId id="260" r:id="rId7"/>
    <p:sldId id="261" r:id="rId8"/>
    <p:sldId id="262" r:id="rId9"/>
    <p:sldId id="272" r:id="rId10"/>
    <p:sldId id="265" r:id="rId11"/>
    <p:sldId id="266" r:id="rId12"/>
    <p:sldId id="269" r:id="rId13"/>
    <p:sldId id="270" r:id="rId14"/>
    <p:sldId id="271" r:id="rId15"/>
    <p:sldId id="274" r:id="rId16"/>
    <p:sldId id="275" r:id="rId17"/>
    <p:sldId id="263" r:id="rId18"/>
    <p:sldId id="264" r:id="rId19"/>
    <p:sldId id="267" r:id="rId20"/>
    <p:sldId id="268" r:id="rId21"/>
    <p:sldId id="276" r:id="rId22"/>
    <p:sldId id="282" r:id="rId23"/>
    <p:sldId id="28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B83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254" autoAdjust="0"/>
  </p:normalViewPr>
  <p:slideViewPr>
    <p:cSldViewPr>
      <p:cViewPr>
        <p:scale>
          <a:sx n="50" d="100"/>
          <a:sy n="50" d="100"/>
        </p:scale>
        <p:origin x="-1956" y="-4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-2442" y="-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106241-0073-40A7-9011-CC452F2A3430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107379-B3FA-4D18-A11C-39C018EC7D6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44637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107379-B3FA-4D18-A11C-39C018EC7D66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478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BF01-B3E2-4522-8C93-7D11B9A0E231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09EA-21DA-46A2-8211-17AE7E03574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 advClick="0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BF01-B3E2-4522-8C93-7D11B9A0E231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09EA-21DA-46A2-8211-17AE7E0357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BF01-B3E2-4522-8C93-7D11B9A0E231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09EA-21DA-46A2-8211-17AE7E0357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BF01-B3E2-4522-8C93-7D11B9A0E231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09EA-21DA-46A2-8211-17AE7E0357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BF01-B3E2-4522-8C93-7D11B9A0E231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1B209EA-21DA-46A2-8211-17AE7E0357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BF01-B3E2-4522-8C93-7D11B9A0E231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09EA-21DA-46A2-8211-17AE7E0357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BF01-B3E2-4522-8C93-7D11B9A0E231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09EA-21DA-46A2-8211-17AE7E0357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BF01-B3E2-4522-8C93-7D11B9A0E231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09EA-21DA-46A2-8211-17AE7E0357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BF01-B3E2-4522-8C93-7D11B9A0E231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09EA-21DA-46A2-8211-17AE7E0357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BF01-B3E2-4522-8C93-7D11B9A0E231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09EA-21DA-46A2-8211-17AE7E0357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BF01-B3E2-4522-8C93-7D11B9A0E231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B209EA-21DA-46A2-8211-17AE7E03574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937BF01-B3E2-4522-8C93-7D11B9A0E231}" type="datetimeFigureOut">
              <a:rPr lang="ru-RU" smtClean="0"/>
              <a:pPr/>
              <a:t>11.03.2015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1B209EA-21DA-46A2-8211-17AE7E03574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Click="0" advTm="6000"/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4482" y="1326189"/>
            <a:ext cx="8229600" cy="3209583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chemeClr val="tx1"/>
                </a:solidFill>
              </a:rPr>
              <a:t>Женщины – </a:t>
            </a:r>
            <a:br>
              <a:rPr lang="ru-RU" sz="7200" dirty="0" smtClean="0">
                <a:solidFill>
                  <a:schemeClr val="tx1"/>
                </a:solidFill>
              </a:rPr>
            </a:br>
            <a:r>
              <a:rPr lang="ru-RU" sz="7200" dirty="0" smtClean="0">
                <a:solidFill>
                  <a:schemeClr val="tx1"/>
                </a:solidFill>
              </a:rPr>
              <a:t>гордость России</a:t>
            </a:r>
            <a:endParaRPr lang="ru-RU" sz="7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22067" y="4415246"/>
            <a:ext cx="8725989" cy="2442754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</a:pPr>
            <a:endParaRPr lang="ru-RU" sz="2800" dirty="0"/>
          </a:p>
        </p:txBody>
      </p:sp>
      <p:pic>
        <p:nvPicPr>
          <p:cNvPr id="4" name="Saksofon---Sumasshedshaya-muzykaOchen_-krasivaya-melodiya---Ochen_-tronulo-Bespodobnaya-muzyka(muzofon.com)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 cstate="email"/>
          <a:stretch>
            <a:fillRect/>
          </a:stretch>
        </p:blipFill>
        <p:spPr>
          <a:xfrm>
            <a:off x="8172400" y="594928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26208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7171"/>
    </mc:Choice>
    <mc:Fallback xmlns="">
      <p:transition advClick="0" advTm="717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4" presetClass="entr" presetSubtype="1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  <p:extLst mod="1">
    <p:ext uri="{E180D4A7-C9FB-4DFB-919C-405C955672EB}">
      <p14:showEvtLst xmlns:p14="http://schemas.microsoft.com/office/powerpoint/2010/main">
        <p14:playEvt time="0" objId="4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716016" y="548680"/>
            <a:ext cx="436173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 </a:t>
            </a:r>
            <a:r>
              <a:rPr lang="ru-RU" sz="4000" b="1" dirty="0"/>
              <a:t>Татьяна Федоровна Прончищева </a:t>
            </a:r>
            <a:r>
              <a:rPr lang="ru-RU" sz="4000" b="1" dirty="0" smtClean="0"/>
              <a:t> - первая путешественница </a:t>
            </a:r>
            <a:r>
              <a:rPr lang="ru-RU" sz="4000" b="1" dirty="0"/>
              <a:t>за Полярный </a:t>
            </a:r>
            <a:r>
              <a:rPr lang="ru-RU" sz="4000" b="1" dirty="0" smtClean="0"/>
              <a:t>круг</a:t>
            </a:r>
            <a:endParaRPr lang="ru-RU" sz="4000" b="1" dirty="0"/>
          </a:p>
        </p:txBody>
      </p:sp>
      <p:pic>
        <p:nvPicPr>
          <p:cNvPr id="3080" name="Picture 8" descr="http://www.rgo.ru/wp-content/uploads/2010/07/4.-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558937" cy="6871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564259"/>
      </p:ext>
    </p:extLst>
  </p:cSld>
  <p:clrMapOvr>
    <a:masterClrMapping/>
  </p:clrMapOvr>
  <p:transition advClick="0" advTm="74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/>
              <a:t>.</a:t>
            </a:r>
          </a:p>
        </p:txBody>
      </p:sp>
      <p:pic>
        <p:nvPicPr>
          <p:cNvPr id="4098" name="Picture 2" descr="http://www.rusarchives.ru/pik/events/fin/2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4355976" cy="689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26727" y="905232"/>
            <a:ext cx="491163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 </a:t>
            </a:r>
            <a:r>
              <a:rPr lang="ru-RU" sz="4000" b="1" dirty="0" smtClean="0"/>
              <a:t>Майя Михайловна Плисецкая  - </a:t>
            </a:r>
            <a:r>
              <a:rPr lang="ru-RU" sz="4000" b="1" dirty="0"/>
              <a:t>советская и российская </a:t>
            </a:r>
            <a:endParaRPr lang="ru-RU" sz="4000" b="1" dirty="0" smtClean="0"/>
          </a:p>
          <a:p>
            <a:pPr algn="ctr"/>
            <a:r>
              <a:rPr lang="ru-RU" sz="4000" b="1" dirty="0" smtClean="0"/>
              <a:t>балерина, балетмейстер, </a:t>
            </a:r>
          </a:p>
          <a:p>
            <a:pPr algn="ctr"/>
            <a:r>
              <a:rPr lang="ru-RU" sz="4000" b="1" dirty="0" smtClean="0"/>
              <a:t>хореограф.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157564259"/>
      </p:ext>
    </p:extLst>
  </p:cSld>
  <p:clrMapOvr>
    <a:masterClrMapping/>
  </p:clrMapOvr>
  <p:transition advClick="0" advTm="793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4" name="Picture 6" descr="http://img.encyc.yandex.net/illustrations/pruzhansky/pictures/o_03(05)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554" y="2312"/>
            <a:ext cx="4519546" cy="6892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4" y="1844824"/>
            <a:ext cx="41379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/>
              <a:t> </a:t>
            </a:r>
            <a:r>
              <a:rPr lang="ru-RU" sz="4000" b="1" dirty="0" smtClean="0"/>
              <a:t>Надежда Андреевна Обухова – </a:t>
            </a:r>
          </a:p>
          <a:p>
            <a:pPr algn="ctr"/>
            <a:r>
              <a:rPr lang="ru-RU" sz="4000" b="1" dirty="0" smtClean="0"/>
              <a:t>великая русская оперная певица</a:t>
            </a:r>
            <a:endParaRPr lang="ru-RU" sz="4000" b="1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7564259"/>
      </p:ext>
    </p:extLst>
  </p:cSld>
  <p:clrMapOvr>
    <a:masterClrMapping/>
  </p:clrMapOvr>
  <p:transition advClick="0" advTm="794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retro-gallery.narod.ru/images/fullsize/0227b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53149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48064" y="1467339"/>
            <a:ext cx="413792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 </a:t>
            </a:r>
            <a:r>
              <a:rPr lang="ru-RU" sz="4000" b="1" dirty="0" smtClean="0"/>
              <a:t>Виктория Николаевна Иванова – </a:t>
            </a:r>
          </a:p>
          <a:p>
            <a:pPr algn="ctr"/>
            <a:r>
              <a:rPr lang="ru-RU" sz="4000" b="1" dirty="0" smtClean="0"/>
              <a:t>обладательница самого божественного голоса мира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157564259"/>
      </p:ext>
    </p:extLst>
  </p:cSld>
  <p:clrMapOvr>
    <a:masterClrMapping/>
  </p:clrMapOvr>
  <p:transition advClick="0" advTm="1027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25" decel="100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" accel="100000" fill="hold">
                                          <p:stCondLst>
                                            <p:cond delay="1125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botinok.co.il/sites/default/files/images/875829e516db65034be70debb9592336_Galina%20V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4219302" cy="684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8024" y="1052736"/>
            <a:ext cx="413792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 </a:t>
            </a:r>
            <a:r>
              <a:rPr lang="ru-RU" sz="4000" b="1" dirty="0" smtClean="0"/>
              <a:t>Галина Павловна Вишневская – </a:t>
            </a:r>
          </a:p>
          <a:p>
            <a:pPr algn="ctr"/>
            <a:r>
              <a:rPr lang="ru-RU" sz="4000" b="1" dirty="0" smtClean="0"/>
              <a:t>самая красивая оперная певица мира 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157564259"/>
      </p:ext>
    </p:extLst>
  </p:cSld>
  <p:clrMapOvr>
    <a:masterClrMapping/>
  </p:clrMapOvr>
  <p:transition advClick="0" advTm="808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6035" y="382404"/>
            <a:ext cx="4137925" cy="60324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 </a:t>
            </a:r>
            <a:r>
              <a:rPr lang="ru-RU" sz="4000" b="1" dirty="0" smtClean="0"/>
              <a:t> Вера Сергеевна</a:t>
            </a:r>
          </a:p>
          <a:p>
            <a:pPr algn="ctr"/>
            <a:r>
              <a:rPr lang="ru-RU" sz="4000" b="1" dirty="0" err="1" smtClean="0"/>
              <a:t>Кащеева</a:t>
            </a:r>
            <a:r>
              <a:rPr lang="ru-RU" sz="4000" b="1" dirty="0" smtClean="0"/>
              <a:t>– </a:t>
            </a:r>
          </a:p>
          <a:p>
            <a:pPr algn="ctr"/>
            <a:r>
              <a:rPr lang="ru-RU" sz="3400" dirty="0"/>
              <a:t>Герой </a:t>
            </a:r>
            <a:r>
              <a:rPr lang="ru-RU" sz="3400" dirty="0" smtClean="0"/>
              <a:t>Советского Союза</a:t>
            </a:r>
            <a:r>
              <a:rPr lang="ru-RU" sz="3400" dirty="0"/>
              <a:t> </a:t>
            </a:r>
            <a:endParaRPr lang="ru-RU" sz="3400" b="1" dirty="0"/>
          </a:p>
          <a:p>
            <a:pPr algn="ctr"/>
            <a:r>
              <a:rPr lang="ru-RU" sz="3400" dirty="0" smtClean="0"/>
              <a:t>одна </a:t>
            </a:r>
            <a:r>
              <a:rPr lang="ru-RU" sz="3400" dirty="0"/>
              <a:t>из первых женщин СССР, удостоенных медали </a:t>
            </a:r>
            <a:r>
              <a:rPr lang="ru-RU" sz="3400" dirty="0" smtClean="0"/>
              <a:t>Международного комитета </a:t>
            </a:r>
            <a:r>
              <a:rPr lang="ru-RU" sz="3400" dirty="0"/>
              <a:t>Красного </a:t>
            </a:r>
            <a:r>
              <a:rPr lang="ru-RU" sz="3400" dirty="0" smtClean="0"/>
              <a:t>Креста им. </a:t>
            </a:r>
            <a:r>
              <a:rPr lang="ru-RU" sz="3400" dirty="0" err="1" smtClean="0"/>
              <a:t>Флоренса</a:t>
            </a:r>
            <a:r>
              <a:rPr lang="ru-RU" sz="3400" dirty="0" smtClean="0"/>
              <a:t> </a:t>
            </a:r>
            <a:r>
              <a:rPr lang="ru-RU" sz="3400" dirty="0" err="1" smtClean="0"/>
              <a:t>Найтингейла</a:t>
            </a:r>
            <a:endParaRPr lang="ru-RU" sz="3400" dirty="0"/>
          </a:p>
        </p:txBody>
      </p:sp>
      <p:pic>
        <p:nvPicPr>
          <p:cNvPr id="11266" name="Picture 2" descr="http://fotohroniki.ru/upload/iblock/cb0/tbfzvjnptpqe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80"/>
          <a:stretch/>
        </p:blipFill>
        <p:spPr bwMode="auto">
          <a:xfrm>
            <a:off x="0" y="-30385"/>
            <a:ext cx="515601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564259"/>
      </p:ext>
    </p:extLst>
  </p:cSld>
  <p:clrMapOvr>
    <a:masterClrMapping/>
  </p:clrMapOvr>
  <p:transition advClick="0" advTm="1171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" presetClass="entr" presetSubtype="1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http://www.gorkluch.ru/upload/iblock/5ce/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154"/>
            <a:ext cx="5015364" cy="6892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5015364" y="266745"/>
            <a:ext cx="402113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/>
              <a:t>Мария </a:t>
            </a:r>
            <a:endParaRPr lang="ru-RU" sz="4000" b="1" dirty="0" smtClean="0"/>
          </a:p>
          <a:p>
            <a:pPr algn="ctr"/>
            <a:r>
              <a:rPr lang="ru-RU" sz="4000" b="1" dirty="0" smtClean="0"/>
              <a:t>Петровна </a:t>
            </a:r>
          </a:p>
          <a:p>
            <a:pPr algn="ctr"/>
            <a:r>
              <a:rPr lang="ru-RU" sz="4000" b="1" dirty="0" err="1" smtClean="0"/>
              <a:t>Морева</a:t>
            </a:r>
            <a:r>
              <a:rPr lang="ru-RU" sz="4000" b="1" dirty="0" smtClean="0"/>
              <a:t> – </a:t>
            </a:r>
            <a:r>
              <a:rPr lang="ru-RU" sz="4000" dirty="0"/>
              <a:t>з</a:t>
            </a:r>
            <a:r>
              <a:rPr lang="ru-RU" sz="4000" dirty="0" smtClean="0"/>
              <a:t>аслуженный </a:t>
            </a:r>
            <a:r>
              <a:rPr lang="ru-RU" sz="4000" dirty="0"/>
              <a:t>работник культуры Российской Федерации, ветеран войны и труда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157564259"/>
      </p:ext>
    </p:extLst>
  </p:cSld>
  <p:clrMapOvr>
    <a:masterClrMapping/>
  </p:clrMapOvr>
  <p:transition advClick="0" advTm="874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первая женщина-космонавтка Валентина Терешкова. Фото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5558"/>
            <a:ext cx="5094514" cy="685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96990" y="764704"/>
            <a:ext cx="3923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Валентина Владимировна</a:t>
            </a:r>
          </a:p>
          <a:p>
            <a:pPr algn="ctr"/>
            <a:r>
              <a:rPr lang="ru-RU" sz="3600" b="1" dirty="0" smtClean="0"/>
              <a:t>Терешкова – первая женщина-космонавт, </a:t>
            </a:r>
            <a:r>
              <a:rPr lang="ru-RU" sz="3600" b="1" dirty="0"/>
              <a:t>единственная в истории Российской армии женщина-генерал</a:t>
            </a:r>
          </a:p>
        </p:txBody>
      </p:sp>
    </p:spTree>
    <p:extLst>
      <p:ext uri="{BB962C8B-B14F-4D97-AF65-F5344CB8AC3E}">
        <p14:creationId xmlns:p14="http://schemas.microsoft.com/office/powerpoint/2010/main" val="4157564259"/>
      </p:ext>
    </p:extLst>
  </p:cSld>
  <p:clrMapOvr>
    <a:masterClrMapping/>
  </p:clrMapOvr>
  <p:transition advClick="0" advTm="131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вторая женщина-космонавтка Светлана Савицкая. Фото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126"/>
            <a:ext cx="4689566" cy="691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44861" y="548680"/>
            <a:ext cx="43328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/>
              <a:t> </a:t>
            </a:r>
            <a:r>
              <a:rPr lang="ru-RU" sz="3600" b="1" dirty="0"/>
              <a:t>Светлана Евгеньевна </a:t>
            </a:r>
            <a:r>
              <a:rPr lang="ru-RU" sz="3600" b="1" dirty="0" smtClean="0"/>
              <a:t>Савицкая –женщина-космонавт, </a:t>
            </a:r>
            <a:r>
              <a:rPr lang="ru-RU" sz="3600" dirty="0"/>
              <a:t> </a:t>
            </a:r>
            <a:endParaRPr lang="ru-RU" sz="3600" dirty="0" smtClean="0"/>
          </a:p>
          <a:p>
            <a:pPr algn="ctr"/>
            <a:r>
              <a:rPr lang="ru-RU" sz="3600" b="1" dirty="0" smtClean="0"/>
              <a:t>первой </a:t>
            </a:r>
            <a:r>
              <a:rPr lang="ru-RU" sz="3600" b="1" dirty="0"/>
              <a:t>из женщин совершила выход в открытый космос</a:t>
            </a:r>
          </a:p>
        </p:txBody>
      </p:sp>
    </p:spTree>
    <p:extLst>
      <p:ext uri="{BB962C8B-B14F-4D97-AF65-F5344CB8AC3E}">
        <p14:creationId xmlns:p14="http://schemas.microsoft.com/office/powerpoint/2010/main" val="4157564259"/>
      </p:ext>
    </p:extLst>
  </p:cSld>
  <p:clrMapOvr>
    <a:masterClrMapping/>
  </p:clrMapOvr>
  <p:transition advClick="0" advTm="88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1.liveinternet.ru/images/attach/c/1/48/612/48612419_Rodnina_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-1"/>
            <a:ext cx="4644008" cy="684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96544" y="356794"/>
            <a:ext cx="470976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 </a:t>
            </a:r>
            <a:r>
              <a:rPr lang="ru-RU" sz="3600" b="1" dirty="0" smtClean="0"/>
              <a:t>Ирина Константиновна Роднина – </a:t>
            </a:r>
          </a:p>
          <a:p>
            <a:pPr algn="ctr"/>
            <a:r>
              <a:rPr lang="ru-RU" sz="3400" b="1" dirty="0" smtClean="0"/>
              <a:t>трехкратная олимпийская </a:t>
            </a:r>
            <a:r>
              <a:rPr lang="ru-RU" sz="3400" b="1" dirty="0"/>
              <a:t>чемпионка, десятикратная чемпионка мира, одиннадцатикратная чемпионка Европы в парном катании</a:t>
            </a:r>
          </a:p>
        </p:txBody>
      </p:sp>
    </p:spTree>
    <p:extLst>
      <p:ext uri="{BB962C8B-B14F-4D97-AF65-F5344CB8AC3E}">
        <p14:creationId xmlns:p14="http://schemas.microsoft.com/office/powerpoint/2010/main" val="4157564259"/>
      </p:ext>
    </p:extLst>
  </p:cSld>
  <p:clrMapOvr>
    <a:masterClrMapping/>
  </p:clrMapOvr>
  <p:transition advClick="0" advTm="1241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3/34/Catherine_I_of_Russia_by_Nattier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79468" y="0"/>
            <a:ext cx="84410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5576" y="5997296"/>
            <a:ext cx="7488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/>
              <a:t>Императрица Екатерина </a:t>
            </a:r>
            <a:r>
              <a:rPr lang="en-US" sz="4800" b="1" dirty="0" smtClean="0"/>
              <a:t>I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611390005"/>
      </p:ext>
    </p:extLst>
  </p:cSld>
  <p:clrMapOvr>
    <a:masterClrMapping/>
  </p:clrMapOvr>
  <p:transition advClick="0" advTm="644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raremarket.ru/sites/default/files/imagecache/product_full/116/aktery-sovetskogo-kino-13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50683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068388" y="612844"/>
            <a:ext cx="413792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 </a:t>
            </a:r>
            <a:r>
              <a:rPr lang="ru-RU" sz="3600" b="1" dirty="0" smtClean="0"/>
              <a:t>Нонна Викторовна Мордюкова – </a:t>
            </a:r>
          </a:p>
          <a:p>
            <a:pPr algn="ctr"/>
            <a:r>
              <a:rPr lang="ru-RU" sz="3600" dirty="0"/>
              <a:t>советская и российская </a:t>
            </a:r>
            <a:r>
              <a:rPr lang="ru-RU" sz="3600" dirty="0" smtClean="0"/>
              <a:t>актриса, народная артистка СССР,</a:t>
            </a:r>
            <a:r>
              <a:rPr lang="ru-RU" sz="3600" dirty="0"/>
              <a:t> </a:t>
            </a:r>
            <a:r>
              <a:rPr lang="ru-RU" sz="3600" dirty="0" smtClean="0"/>
              <a:t>лауреат</a:t>
            </a:r>
            <a:r>
              <a:rPr lang="ru-RU" sz="3600" dirty="0"/>
              <a:t> </a:t>
            </a:r>
            <a:endParaRPr lang="ru-RU" sz="3600" dirty="0" smtClean="0"/>
          </a:p>
          <a:p>
            <a:pPr algn="ctr"/>
            <a:r>
              <a:rPr lang="ru-RU" sz="3600" dirty="0" smtClean="0"/>
              <a:t>Сталинской премии</a:t>
            </a:r>
            <a:r>
              <a:rPr lang="ru-RU" sz="3600" dirty="0"/>
              <a:t> первой степени </a:t>
            </a:r>
            <a:endParaRPr lang="ru-RU" sz="3400" b="1" dirty="0"/>
          </a:p>
        </p:txBody>
      </p:sp>
    </p:spTree>
    <p:extLst>
      <p:ext uri="{BB962C8B-B14F-4D97-AF65-F5344CB8AC3E}">
        <p14:creationId xmlns:p14="http://schemas.microsoft.com/office/powerpoint/2010/main" val="4157564259"/>
      </p:ext>
    </p:extLst>
  </p:cSld>
  <p:clrMapOvr>
    <a:masterClrMapping/>
  </p:clrMapOvr>
  <p:transition advClick="0" advTm="958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http://fedpress.ru/sites/fedpress/files/tkhoruzhenko/news/1309567733_matvienko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673"/>
          <a:stretch/>
        </p:blipFill>
        <p:spPr bwMode="auto">
          <a:xfrm>
            <a:off x="-1623" y="-5519"/>
            <a:ext cx="4456057" cy="6883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82102" y="561743"/>
            <a:ext cx="480108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Валентина Ивановна Матвиенко </a:t>
            </a:r>
            <a:r>
              <a:rPr lang="ru-RU" sz="4000" b="1" dirty="0" smtClean="0"/>
              <a:t>– </a:t>
            </a:r>
          </a:p>
          <a:p>
            <a:pPr algn="ctr"/>
            <a:r>
              <a:rPr lang="ru-RU" sz="3400" dirty="0" smtClean="0"/>
              <a:t>советский</a:t>
            </a:r>
            <a:r>
              <a:rPr lang="ru-RU" sz="3400" dirty="0"/>
              <a:t> и российский государственный деятель, политик, </a:t>
            </a:r>
            <a:endParaRPr lang="ru-RU" sz="3400" dirty="0" smtClean="0"/>
          </a:p>
          <a:p>
            <a:pPr algn="ctr"/>
            <a:r>
              <a:rPr lang="ru-RU" sz="3400" dirty="0" smtClean="0"/>
              <a:t>дипломат</a:t>
            </a:r>
            <a:r>
              <a:rPr lang="ru-RU" sz="3400" dirty="0"/>
              <a:t>, председатель Совета Федерации Федерального Собрания Российской Федерации </a:t>
            </a:r>
            <a:endParaRPr lang="ru-RU" sz="3400" dirty="0" smtClean="0"/>
          </a:p>
          <a:p>
            <a:pPr algn="ctr"/>
            <a:r>
              <a:rPr lang="ru-RU" sz="3400" dirty="0" smtClean="0"/>
              <a:t>с</a:t>
            </a:r>
            <a:r>
              <a:rPr lang="ru-RU" sz="3400" dirty="0"/>
              <a:t> </a:t>
            </a:r>
            <a:r>
              <a:rPr lang="ru-RU" sz="3400" dirty="0" smtClean="0"/>
              <a:t>21 </a:t>
            </a:r>
            <a:r>
              <a:rPr lang="ru-RU" sz="3400" dirty="0"/>
              <a:t>сентября 2011 года  </a:t>
            </a:r>
          </a:p>
        </p:txBody>
      </p:sp>
    </p:spTree>
    <p:extLst>
      <p:ext uri="{BB962C8B-B14F-4D97-AF65-F5344CB8AC3E}">
        <p14:creationId xmlns:p14="http://schemas.microsoft.com/office/powerpoint/2010/main" val="4157564259"/>
      </p:ext>
    </p:extLst>
  </p:cSld>
  <p:clrMapOvr>
    <a:masterClrMapping/>
  </p:clrMapOvr>
  <p:transition advClick="0" advTm="1088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9138022"/>
              </p:ext>
            </p:extLst>
          </p:nvPr>
        </p:nvGraphicFramePr>
        <p:xfrm>
          <a:off x="0" y="188640"/>
          <a:ext cx="9144000" cy="649904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8590"/>
                <a:gridCol w="8695410"/>
              </a:tblGrid>
              <a:tr h="435789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500" b="0" dirty="0">
                          <a:effectLst/>
                        </a:rPr>
                        <a:t> </a:t>
                      </a:r>
                      <a:endParaRPr lang="ru-RU" sz="25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835" marR="548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effectLst/>
                        </a:rPr>
                        <a:t>В презентации использованы материалы:</a:t>
                      </a:r>
                      <a:endParaRPr lang="ru-RU" sz="2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835" marR="54835" marT="0" marB="0" anchor="ctr"/>
                </a:tc>
              </a:tr>
              <a:tr h="43578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2400" b="0" dirty="0" smtClean="0">
                          <a:effectLst/>
                        </a:rPr>
                        <a:t>1</a:t>
                      </a:r>
                      <a:r>
                        <a:rPr lang="ru-RU" sz="2400" b="0" dirty="0">
                          <a:effectLst/>
                        </a:rPr>
                        <a:t> </a:t>
                      </a:r>
                      <a:endParaRPr lang="ru-RU" sz="2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835" marR="54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effectLst/>
                        </a:rPr>
                        <a:t>http://gallerix.ru/album/Hermitage-9/pic/glrx-545578002</a:t>
                      </a:r>
                      <a:endParaRPr lang="ru-RU" sz="2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835" marR="54835" marT="0" marB="0"/>
                </a:tc>
              </a:tr>
              <a:tr h="43578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2400" b="0" dirty="0" smtClean="0">
                          <a:effectLst/>
                        </a:rPr>
                        <a:t>2</a:t>
                      </a:r>
                      <a:r>
                        <a:rPr lang="ru-RU" sz="2400" b="0" dirty="0">
                          <a:effectLst/>
                        </a:rPr>
                        <a:t> </a:t>
                      </a:r>
                      <a:endParaRPr lang="ru-RU" sz="2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835" marR="54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effectLst/>
                        </a:rPr>
                        <a:t>http://www.artsait.ru/foto.php?art=k/karavak/img/4</a:t>
                      </a:r>
                      <a:endParaRPr lang="ru-RU" sz="2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835" marR="54835" marT="0" marB="0"/>
                </a:tc>
              </a:tr>
              <a:tr h="86175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2400" b="0" dirty="0" smtClean="0">
                          <a:effectLst/>
                        </a:rPr>
                        <a:t>3</a:t>
                      </a:r>
                      <a:r>
                        <a:rPr lang="ru-RU" sz="2400" b="0" dirty="0">
                          <a:effectLst/>
                        </a:rPr>
                        <a:t> </a:t>
                      </a:r>
                      <a:endParaRPr lang="ru-RU" sz="2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835" marR="54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effectLst/>
                        </a:rPr>
                        <a:t>http://earchiv.ru/hudojestvennaya_entsiklopediya/page/argunovyi_jivopistsyi.193</a:t>
                      </a:r>
                      <a:endParaRPr lang="ru-RU" sz="2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835" marR="54835" marT="0" marB="0"/>
                </a:tc>
              </a:tr>
              <a:tr h="87157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2400" b="0" dirty="0" smtClean="0">
                          <a:effectLst/>
                        </a:rPr>
                        <a:t>4</a:t>
                      </a:r>
                      <a:r>
                        <a:rPr lang="ru-RU" sz="2400" b="0" dirty="0">
                          <a:effectLst/>
                        </a:rPr>
                        <a:t> </a:t>
                      </a:r>
                      <a:endParaRPr lang="ru-RU" sz="2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835" marR="54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effectLst/>
                        </a:rPr>
                        <a:t>http://belregnews.ru/2012/01/imperatrica-ekaterina-ii-ili-sofiya-frederika-avgusta-an-galt-cerbstskaya/</a:t>
                      </a:r>
                      <a:endParaRPr lang="ru-RU" sz="2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835" marR="54835" marT="0" marB="0"/>
                </a:tc>
              </a:tr>
              <a:tr h="43578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2400" b="0" dirty="0" smtClean="0">
                          <a:effectLst/>
                        </a:rPr>
                        <a:t>5</a:t>
                      </a:r>
                      <a:r>
                        <a:rPr lang="ru-RU" sz="2400" b="0" dirty="0">
                          <a:effectLst/>
                        </a:rPr>
                        <a:t> </a:t>
                      </a:r>
                      <a:endParaRPr lang="ru-RU" sz="2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835" marR="54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effectLst/>
                        </a:rPr>
                        <a:t>http://www.liveinternet.ru/users/kakula/post147591231/</a:t>
                      </a:r>
                      <a:endParaRPr lang="ru-RU" sz="2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835" marR="54835" marT="0" marB="0"/>
                </a:tc>
              </a:tr>
              <a:tr h="43578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2400" b="0" dirty="0" smtClean="0">
                          <a:effectLst/>
                        </a:rPr>
                        <a:t>6</a:t>
                      </a:r>
                      <a:r>
                        <a:rPr lang="ru-RU" sz="2400" b="0" dirty="0">
                          <a:effectLst/>
                        </a:rPr>
                        <a:t> </a:t>
                      </a:r>
                      <a:endParaRPr lang="ru-RU" sz="2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835" marR="54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effectLst/>
                        </a:rPr>
                        <a:t>http://journal.spbu.ru/?p=6366</a:t>
                      </a:r>
                      <a:endParaRPr lang="ru-RU" sz="2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835" marR="54835" marT="0" marB="0"/>
                </a:tc>
              </a:tr>
              <a:tr h="87157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2400" b="0" dirty="0" smtClean="0">
                          <a:effectLst/>
                        </a:rPr>
                        <a:t>7</a:t>
                      </a:r>
                      <a:r>
                        <a:rPr lang="ru-RU" sz="2400" b="0" dirty="0">
                          <a:effectLst/>
                        </a:rPr>
                        <a:t> </a:t>
                      </a:r>
                      <a:endParaRPr lang="ru-RU" sz="2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835" marR="54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effectLst/>
                        </a:rPr>
                        <a:t>http://uzrf.ru/today/1-09-1843-rodilas-pervay_jenchina-vrach-Nadejda_Suslova/</a:t>
                      </a:r>
                      <a:endParaRPr lang="ru-RU" sz="2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835" marR="54835" marT="0" marB="0"/>
                </a:tc>
              </a:tr>
              <a:tr h="43578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2400" b="0" dirty="0" smtClean="0">
                          <a:effectLst/>
                        </a:rPr>
                        <a:t>8</a:t>
                      </a:r>
                      <a:r>
                        <a:rPr lang="ru-RU" sz="2400" b="0" dirty="0">
                          <a:effectLst/>
                        </a:rPr>
                        <a:t> </a:t>
                      </a:r>
                      <a:endParaRPr lang="ru-RU" sz="2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835" marR="54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effectLst/>
                        </a:rPr>
                        <a:t>http://forum.vgd.ru/post/153/11996/p228850.htm</a:t>
                      </a:r>
                      <a:endParaRPr lang="ru-RU" sz="2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835" marR="54835" marT="0" marB="0"/>
                </a:tc>
              </a:tr>
              <a:tr h="435789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2400" b="0" dirty="0" smtClean="0">
                          <a:effectLst/>
                        </a:rPr>
                        <a:t>9</a:t>
                      </a:r>
                      <a:r>
                        <a:rPr lang="ru-RU" sz="2400" b="0" dirty="0">
                          <a:effectLst/>
                        </a:rPr>
                        <a:t> </a:t>
                      </a:r>
                      <a:endParaRPr lang="ru-RU" sz="2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835" marR="54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effectLst/>
                        </a:rPr>
                        <a:t>http://teros.org.ru/content/view/631/144/</a:t>
                      </a:r>
                      <a:endParaRPr lang="ru-RU" sz="2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835" marR="54835" marT="0" marB="0"/>
                </a:tc>
              </a:tr>
              <a:tr h="822692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2400" b="0" dirty="0" smtClean="0">
                          <a:effectLst/>
                        </a:rPr>
                        <a:t>10</a:t>
                      </a:r>
                      <a:r>
                        <a:rPr lang="ru-RU" sz="2400" b="0" dirty="0">
                          <a:effectLst/>
                        </a:rPr>
                        <a:t> </a:t>
                      </a:r>
                      <a:endParaRPr lang="ru-RU" sz="2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835" marR="548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effectLst/>
                        </a:rPr>
                        <a:t>http://www.help-rus-student.ru/text/60/498.htm</a:t>
                      </a:r>
                      <a:endParaRPr lang="ru-RU" sz="2400" b="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54835" marR="54835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3599251"/>
      </p:ext>
    </p:extLst>
  </p:cSld>
  <p:clrMapOvr>
    <a:masterClrMapping/>
  </p:clrMapOvr>
  <p:transition advClick="0" advTm="619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8834290"/>
              </p:ext>
            </p:extLst>
          </p:nvPr>
        </p:nvGraphicFramePr>
        <p:xfrm>
          <a:off x="-13063" y="378824"/>
          <a:ext cx="9154061" cy="61236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49084"/>
                <a:gridCol w="8704977"/>
              </a:tblGrid>
              <a:tr h="46084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+mj-lt"/>
                        <a:buNone/>
                      </a:pPr>
                      <a:r>
                        <a:rPr lang="ru-RU" sz="2400" b="0" smtClean="0">
                          <a:effectLst/>
                          <a:latin typeface="+mn-lt"/>
                          <a:ea typeface="Calibri"/>
                        </a:rPr>
                        <a:t>11</a:t>
                      </a:r>
                      <a:endParaRPr lang="ru-RU" sz="24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6919" marR="56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0" dirty="0">
                          <a:solidFill>
                            <a:sysClr val="windowText" lastClr="000000"/>
                          </a:solidFill>
                          <a:effectLst/>
                          <a:latin typeface="+mn-lt"/>
                        </a:rPr>
                        <a:t>http://www.ljpoisk.ru/archive/6227879.html</a:t>
                      </a:r>
                      <a:endParaRPr lang="ru-RU" sz="2400" b="0" dirty="0">
                        <a:solidFill>
                          <a:sysClr val="windowText" lastClr="000000"/>
                        </a:solidFill>
                        <a:effectLst/>
                        <a:latin typeface="+mn-lt"/>
                        <a:ea typeface="Calibri"/>
                      </a:endParaRPr>
                    </a:p>
                  </a:txBody>
                  <a:tcPr marL="56919" marR="56919" marT="0" marB="0">
                    <a:solidFill>
                      <a:schemeClr val="tx2">
                        <a:lumMod val="90000"/>
                      </a:schemeClr>
                    </a:solidFill>
                  </a:tcPr>
                </a:tc>
              </a:tr>
              <a:tr h="449953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ru-RU" sz="2400" b="0" dirty="0" smtClean="0">
                          <a:effectLst/>
                          <a:latin typeface="+mn-lt"/>
                          <a:ea typeface="Calibri"/>
                        </a:rPr>
                        <a:t>12</a:t>
                      </a:r>
                      <a:endParaRPr lang="ru-RU" sz="24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6919" marR="56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http://retro-gallery.narod.ru/pages/vocal_i.html</a:t>
                      </a:r>
                      <a:endParaRPr lang="ru-RU" sz="2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6919" marR="56919" marT="0" marB="0"/>
                </a:tc>
              </a:tr>
              <a:tr h="800440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ru-RU" sz="2400" b="0" dirty="0" smtClean="0">
                          <a:effectLst/>
                          <a:latin typeface="+mn-lt"/>
                          <a:ea typeface="Calibri"/>
                        </a:rPr>
                        <a:t>13</a:t>
                      </a:r>
                      <a:endParaRPr lang="ru-RU" sz="24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6919" marR="56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http://50-56-250-214.static.cloud-ips.com/content/view/pamyati-galinyi-vishnevskoj-2012-12-11-221744/</a:t>
                      </a:r>
                      <a:endParaRPr lang="ru-RU" sz="2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6919" marR="56919" marT="0" marB="0"/>
                </a:tc>
              </a:tr>
              <a:tr h="449953"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ru-RU" sz="2400" b="0" dirty="0" smtClean="0">
                          <a:effectLst/>
                          <a:latin typeface="+mn-lt"/>
                          <a:ea typeface="Calibri"/>
                        </a:rPr>
                        <a:t>14</a:t>
                      </a:r>
                      <a:endParaRPr lang="ru-RU" sz="24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6919" marR="56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http://s13bar-pobeda.narod.ru/</a:t>
                      </a:r>
                      <a:endParaRPr lang="ru-RU" sz="2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6919" marR="56919" marT="0" marB="0"/>
                </a:tc>
              </a:tr>
              <a:tr h="44995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ru-RU" sz="2400" b="0" dirty="0" smtClean="0">
                          <a:effectLst/>
                          <a:latin typeface="+mn-lt"/>
                          <a:ea typeface="Calibri"/>
                        </a:rPr>
                        <a:t>15</a:t>
                      </a:r>
                      <a:endParaRPr lang="ru-RU" sz="24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6919" marR="56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http://www.gorkluch.ru/about/info/news/2402/</a:t>
                      </a:r>
                      <a:endParaRPr lang="ru-RU" sz="2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6919" marR="56919" marT="0" marB="0"/>
                </a:tc>
              </a:tr>
              <a:tr h="44995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ru-RU" sz="2400" b="0" dirty="0" smtClean="0">
                          <a:effectLst/>
                          <a:latin typeface="+mn-lt"/>
                          <a:ea typeface="Calibri"/>
                        </a:rPr>
                        <a:t>16</a:t>
                      </a:r>
                      <a:endParaRPr lang="ru-RU" sz="24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6919" marR="56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http://www.etoretro.ru/pic43684.htm</a:t>
                      </a:r>
                      <a:endParaRPr lang="ru-RU" sz="2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6919" marR="56919" marT="0" marB="0"/>
                </a:tc>
              </a:tr>
              <a:tr h="44995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ru-RU" sz="2400" b="0" dirty="0" smtClean="0">
                          <a:effectLst/>
                          <a:latin typeface="+mn-lt"/>
                          <a:ea typeface="Calibri"/>
                        </a:rPr>
                        <a:t>17</a:t>
                      </a:r>
                      <a:endParaRPr lang="ru-RU" sz="24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6919" marR="56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http://www.24open.ru/groups/view/99/</a:t>
                      </a:r>
                      <a:endParaRPr lang="ru-RU" sz="2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6919" marR="56919" marT="0" marB="0"/>
                </a:tc>
              </a:tr>
              <a:tr h="812760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ru-RU" sz="2400" b="0" dirty="0" smtClean="0">
                          <a:effectLst/>
                          <a:latin typeface="+mn-lt"/>
                          <a:ea typeface="Calibri"/>
                        </a:rPr>
                        <a:t>18</a:t>
                      </a:r>
                      <a:endParaRPr lang="ru-RU" sz="24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6919" marR="56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http://www.baltinfo.ru/2009/09/12/Putin-Rodnina-stremitsya-napravlyat-vse-sily-na-razvitie-sportivnykh-traditcii-RF--104366</a:t>
                      </a:r>
                      <a:endParaRPr lang="ru-RU" sz="2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6919" marR="56919" marT="0" marB="0"/>
                </a:tc>
              </a:tr>
              <a:tr h="44995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ru-RU" sz="2400" b="0" dirty="0" smtClean="0">
                          <a:effectLst/>
                          <a:latin typeface="+mn-lt"/>
                          <a:ea typeface="Calibri"/>
                        </a:rPr>
                        <a:t>19</a:t>
                      </a:r>
                      <a:endParaRPr lang="ru-RU" sz="24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6919" marR="56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http://chtoby-pomnili.com/page.php?id=1405</a:t>
                      </a:r>
                      <a:endParaRPr lang="ru-RU" sz="2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6919" marR="56919" marT="0" marB="0"/>
                </a:tc>
              </a:tr>
              <a:tr h="44995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ru-RU" sz="2400" b="0" dirty="0" smtClean="0">
                          <a:effectLst/>
                          <a:latin typeface="+mn-lt"/>
                          <a:ea typeface="Calibri"/>
                        </a:rPr>
                        <a:t>20</a:t>
                      </a:r>
                      <a:endParaRPr lang="ru-RU" sz="24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6919" marR="56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http://www.ng.ru/regions/2011-03-16/</a:t>
                      </a:r>
                      <a:endParaRPr lang="ru-RU" sz="2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6919" marR="56919" marT="0" marB="0"/>
                </a:tc>
              </a:tr>
              <a:tr h="44995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ru-RU" sz="2400" b="0" dirty="0" smtClean="0">
                          <a:effectLst/>
                          <a:latin typeface="+mn-lt"/>
                          <a:ea typeface="Calibri"/>
                        </a:rPr>
                        <a:t>21</a:t>
                      </a:r>
                      <a:endParaRPr lang="ru-RU" sz="24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6919" marR="56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http://www.yuga.ru/news/221067/</a:t>
                      </a:r>
                      <a:endParaRPr lang="ru-RU" sz="2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6919" marR="56919" marT="0" marB="0"/>
                </a:tc>
              </a:tr>
              <a:tr h="449953"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FontTx/>
                        <a:buNone/>
                      </a:pPr>
                      <a:r>
                        <a:rPr lang="ru-RU" sz="2400" b="0" dirty="0" smtClean="0">
                          <a:effectLst/>
                          <a:latin typeface="+mn-lt"/>
                          <a:ea typeface="Calibri"/>
                        </a:rPr>
                        <a:t>22</a:t>
                      </a:r>
                      <a:endParaRPr lang="ru-RU" sz="2400" b="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6919" marR="5691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dirty="0">
                          <a:effectLst/>
                          <a:latin typeface="+mn-lt"/>
                        </a:rPr>
                        <a:t>http://ru.wikipedia.org</a:t>
                      </a:r>
                      <a:endParaRPr lang="ru-RU" sz="2400" dirty="0">
                        <a:effectLst/>
                        <a:latin typeface="+mn-lt"/>
                        <a:ea typeface="Calibri"/>
                      </a:endParaRPr>
                    </a:p>
                  </a:txBody>
                  <a:tcPr marL="56919" marR="56919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1517400"/>
      </p:ext>
    </p:extLst>
  </p:cSld>
  <p:clrMapOvr>
    <a:masterClrMapping/>
  </p:clrMapOvr>
  <p:transition advClick="0" advTm="6917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nekropole.info/img/uploads/2011/04/4db995d223b8a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6862" y="0"/>
            <a:ext cx="75802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24287" y="6073313"/>
            <a:ext cx="7773537" cy="76944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3300"/>
                </a:solidFill>
              </a:rPr>
              <a:t>Императрица Анна </a:t>
            </a:r>
            <a:r>
              <a:rPr lang="ru-RU" sz="4400" b="1" dirty="0" err="1" smtClean="0">
                <a:solidFill>
                  <a:srgbClr val="FF3300"/>
                </a:solidFill>
              </a:rPr>
              <a:t>Иоановна</a:t>
            </a:r>
            <a:endParaRPr lang="ru-RU" sz="44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64259"/>
      </p:ext>
    </p:extLst>
  </p:cSld>
  <p:clrMapOvr>
    <a:masterClrMapping/>
  </p:clrMapOvr>
  <p:transition advClick="0" advTm="719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helkar.nnover.ru/data/uf2/3379331/46/35/6463518_Portret_imperatrici_Elizaveti_Petrovni._Holst-_maslo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68193" y="6061121"/>
            <a:ext cx="915619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400" b="1" dirty="0" smtClean="0"/>
              <a:t> Императрица Елизавета Петровна </a:t>
            </a:r>
            <a:endParaRPr lang="ru-RU" sz="4400" b="1" dirty="0"/>
          </a:p>
        </p:txBody>
      </p:sp>
    </p:spTree>
    <p:extLst>
      <p:ext uri="{BB962C8B-B14F-4D97-AF65-F5344CB8AC3E}">
        <p14:creationId xmlns:p14="http://schemas.microsoft.com/office/powerpoint/2010/main" val="4157564259"/>
      </p:ext>
    </p:extLst>
  </p:cSld>
  <p:clrMapOvr>
    <a:masterClrMapping/>
  </p:clrMapOvr>
  <p:transition advClick="0" advTm="71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belregnews.ru/wp-content/uploads/2012/01/im.2012.01.14-14.08.4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872" y="0"/>
            <a:ext cx="8567708" cy="687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611560" y="6024303"/>
            <a:ext cx="7761632" cy="830997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Императрица Екатерина </a:t>
            </a:r>
            <a:r>
              <a:rPr lang="en-US" sz="4800" b="1" dirty="0" smtClean="0">
                <a:solidFill>
                  <a:srgbClr val="FF0000"/>
                </a:solidFill>
              </a:rPr>
              <a:t>II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64259"/>
      </p:ext>
    </p:extLst>
  </p:cSld>
  <p:clrMapOvr>
    <a:masterClrMapping/>
  </p:clrMapOvr>
  <p:transition advClick="0" advTm="67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32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250"/>
                            </p:stCondLst>
                            <p:childTnLst>
                              <p:par>
                                <p:cTn id="9" presetID="5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img1.liveinternet.ru/images/attach/c/1/53/843/53843999_Sofja_Wassiljewna_Kowalewskaja_1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36610" cy="6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636610" y="615892"/>
            <a:ext cx="350739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Софья Васильевна Ковалевская – русский математик и механик, первая в мире женщина-профессор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157564259"/>
      </p:ext>
    </p:extLst>
  </p:cSld>
  <p:clrMapOvr>
    <a:masterClrMapping/>
  </p:clrMapOvr>
  <p:transition advClick="0" advTm="89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journal.spbu.ru/wp-content/uploads/2012/03/bogdanovskaya_7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2" y="-2264"/>
            <a:ext cx="9142307" cy="686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061" y="5700112"/>
            <a:ext cx="9142305" cy="1138773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ru-RU" sz="3400" b="1" dirty="0" smtClean="0">
                <a:solidFill>
                  <a:srgbClr val="FF3300"/>
                </a:solidFill>
              </a:rPr>
              <a:t>Попова (</a:t>
            </a:r>
            <a:r>
              <a:rPr lang="ru-RU" sz="3400" b="1" dirty="0" err="1" smtClean="0">
                <a:solidFill>
                  <a:srgbClr val="FF3300"/>
                </a:solidFill>
              </a:rPr>
              <a:t>Богдановская</a:t>
            </a:r>
            <a:r>
              <a:rPr lang="ru-RU" sz="3400" b="1" dirty="0" smtClean="0">
                <a:solidFill>
                  <a:srgbClr val="FF3300"/>
                </a:solidFill>
              </a:rPr>
              <a:t>) Вера </a:t>
            </a:r>
            <a:r>
              <a:rPr lang="ru-RU" sz="3400" b="1" dirty="0" err="1" smtClean="0">
                <a:solidFill>
                  <a:srgbClr val="FF3300"/>
                </a:solidFill>
              </a:rPr>
              <a:t>Евстафьевна</a:t>
            </a:r>
            <a:r>
              <a:rPr lang="ru-RU" sz="3400" b="1" dirty="0" smtClean="0">
                <a:solidFill>
                  <a:srgbClr val="FF3300"/>
                </a:solidFill>
              </a:rPr>
              <a:t> – </a:t>
            </a:r>
            <a:endParaRPr lang="ru-RU" sz="3400" b="1" dirty="0">
              <a:solidFill>
                <a:srgbClr val="FF3300"/>
              </a:solidFill>
            </a:endParaRPr>
          </a:p>
          <a:p>
            <a:pPr algn="ctr"/>
            <a:r>
              <a:rPr lang="ru-RU" sz="3400" b="1" dirty="0" smtClean="0">
                <a:solidFill>
                  <a:srgbClr val="FF3300"/>
                </a:solidFill>
              </a:rPr>
              <a:t>одна из первых русских женщин-химиков.</a:t>
            </a:r>
            <a:endParaRPr lang="ru-RU" sz="3400" b="1" dirty="0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564259"/>
      </p:ext>
    </p:extLst>
  </p:cSld>
  <p:clrMapOvr>
    <a:masterClrMapping/>
  </p:clrMapOvr>
  <p:transition advClick="0" advTm="721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uzrf.ru/userfiles/image/segodny/Nadejda_Suslova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88024" cy="689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10800000" flipH="1" flipV="1">
            <a:off x="4788024" y="1268760"/>
            <a:ext cx="435597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/>
              <a:t>Надежда </a:t>
            </a:r>
            <a:r>
              <a:rPr lang="ru-RU" sz="4000" b="1" dirty="0" err="1" smtClean="0"/>
              <a:t>Прокофьевна</a:t>
            </a:r>
            <a:r>
              <a:rPr lang="ru-RU" sz="4000" b="1" dirty="0" smtClean="0"/>
              <a:t> Суслова – </a:t>
            </a:r>
          </a:p>
          <a:p>
            <a:pPr algn="ctr"/>
            <a:r>
              <a:rPr lang="ru-RU" sz="4000" b="1" dirty="0" smtClean="0"/>
              <a:t>первая в России женщина-врач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4157564259"/>
      </p:ext>
    </p:extLst>
  </p:cSld>
  <p:clrMapOvr>
    <a:masterClrMapping/>
  </p:clrMapOvr>
  <p:transition advClick="0" advTm="593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 descr="http://forum.vgd.ru/file.php?fid=66558&amp;key=1232250833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1"/>
            <a:ext cx="4970175" cy="687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70174" y="626556"/>
            <a:ext cx="413792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/>
              <a:t> </a:t>
            </a:r>
            <a:r>
              <a:rPr lang="ru-RU" sz="4000" b="1" dirty="0"/>
              <a:t>Зинаида Виссарионовна </a:t>
            </a:r>
            <a:r>
              <a:rPr lang="ru-RU" sz="4000" b="1" dirty="0" err="1" smtClean="0"/>
              <a:t>Ермольева</a:t>
            </a:r>
            <a:r>
              <a:rPr lang="ru-RU" sz="4000" b="1" dirty="0" smtClean="0"/>
              <a:t> – </a:t>
            </a:r>
          </a:p>
          <a:p>
            <a:pPr algn="ctr"/>
            <a:r>
              <a:rPr lang="ru-RU" sz="3600" b="1" dirty="0" smtClean="0"/>
              <a:t>выдающийся ученый-микробиолог</a:t>
            </a:r>
            <a:r>
              <a:rPr lang="ru-RU" sz="3600" b="1" dirty="0"/>
              <a:t>, создатель ряда отечественных антибиотиков</a:t>
            </a:r>
          </a:p>
        </p:txBody>
      </p:sp>
    </p:spTree>
    <p:extLst>
      <p:ext uri="{BB962C8B-B14F-4D97-AF65-F5344CB8AC3E}">
        <p14:creationId xmlns:p14="http://schemas.microsoft.com/office/powerpoint/2010/main" val="4157564259"/>
      </p:ext>
    </p:extLst>
  </p:cSld>
  <p:clrMapOvr>
    <a:masterClrMapping/>
  </p:clrMapOvr>
  <p:transition advClick="0" advTm="79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438</TotalTime>
  <Words>189</Words>
  <Application>Microsoft Office PowerPoint</Application>
  <PresentationFormat>Экран (4:3)</PresentationFormat>
  <Paragraphs>90</Paragraphs>
  <Slides>23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Женщины –  гордость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Типаев</dc:creator>
  <cp:lastModifiedBy>Нина и Олег</cp:lastModifiedBy>
  <cp:revision>50</cp:revision>
  <dcterms:created xsi:type="dcterms:W3CDTF">2013-03-05T16:40:28Z</dcterms:created>
  <dcterms:modified xsi:type="dcterms:W3CDTF">2015-03-11T13:19:21Z</dcterms:modified>
</cp:coreProperties>
</file>