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0" r:id="rId8"/>
    <p:sldId id="259" r:id="rId9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2156-15A4-413C-9DC7-097E7749DF48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77CDDDA-57F4-4F43-AD05-4F7CA0971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2156-15A4-413C-9DC7-097E7749DF48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DDA-57F4-4F43-AD05-4F7CA0971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2156-15A4-413C-9DC7-097E7749DF48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DDA-57F4-4F43-AD05-4F7CA0971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2156-15A4-413C-9DC7-097E7749DF48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DDA-57F4-4F43-AD05-4F7CA0971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2156-15A4-413C-9DC7-097E7749DF48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7CDDDA-57F4-4F43-AD05-4F7CA0971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2156-15A4-413C-9DC7-097E7749DF48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DDA-57F4-4F43-AD05-4F7CA0971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2156-15A4-413C-9DC7-097E7749DF48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DDA-57F4-4F43-AD05-4F7CA0971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2156-15A4-413C-9DC7-097E7749DF48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DDA-57F4-4F43-AD05-4F7CA0971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2156-15A4-413C-9DC7-097E7749DF48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DDA-57F4-4F43-AD05-4F7CA0971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2156-15A4-413C-9DC7-097E7749DF48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CDDDA-57F4-4F43-AD05-4F7CA0971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D2156-15A4-413C-9DC7-097E7749DF48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77CDDDA-57F4-4F43-AD05-4F7CA0971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96D2156-15A4-413C-9DC7-097E7749DF48}" type="datetimeFigureOut">
              <a:rPr lang="ru-RU" smtClean="0"/>
              <a:pPr/>
              <a:t>31.07.2018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77CDDDA-57F4-4F43-AD05-4F7CA0971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lcoexpert.ru/uploads/posts/2010-05/1274195369_gerb-rossii.jpg" TargetMode="External"/><Relationship Id="rId2" Type="http://schemas.openxmlformats.org/officeDocument/2006/relationships/hyperlink" Target="http://g2.s3.forblabla.com/u37/photoCDFB/20844767067-0/original.jpe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osztinfo.hu/upload/1/1e642cb868cb433c25ed60547faa915e_Uzbeg_cimer_600x609.jpg" TargetMode="External"/><Relationship Id="rId4" Type="http://schemas.openxmlformats.org/officeDocument/2006/relationships/hyperlink" Target="http://fs88.www.ex.ua/show/8963087/8963087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614750"/>
            <a:ext cx="7848600" cy="160020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Автор-составитель: </a:t>
            </a:r>
            <a:r>
              <a:rPr lang="ru-RU" dirty="0" smtClean="0"/>
              <a:t>Мерзлютина Ирина Александровна, учитель начальных классов, </a:t>
            </a:r>
          </a:p>
          <a:p>
            <a:pPr algn="r"/>
            <a:r>
              <a:rPr lang="ru-RU" dirty="0" smtClean="0"/>
              <a:t>МБОУ Прогимназия № 2, г. </a:t>
            </a:r>
            <a:r>
              <a:rPr lang="ru-RU" dirty="0" smtClean="0"/>
              <a:t>Воронежа,</a:t>
            </a:r>
          </a:p>
          <a:p>
            <a:pPr algn="r"/>
            <a:r>
              <a:rPr lang="ru-RU" dirty="0" smtClean="0"/>
              <a:t>Воронежской области, 2018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Тест по теме: </a:t>
            </a:r>
            <a:b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«Славные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символы </a:t>
            </a:r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России»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Управляющая кнопка: в конец 3">
            <a:hlinkClick r:id="rId2" action="ppaction://hlinksldjump" highlightClick="1"/>
          </p:cNvPr>
          <p:cNvSpPr/>
          <p:nvPr/>
        </p:nvSpPr>
        <p:spPr>
          <a:xfrm>
            <a:off x="7358082" y="5929330"/>
            <a:ext cx="714380" cy="50006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жёлтый"/>
          <p:cNvSpPr/>
          <p:nvPr/>
        </p:nvSpPr>
        <p:spPr>
          <a:xfrm>
            <a:off x="1643042" y="1214422"/>
            <a:ext cx="785818" cy="785818"/>
          </a:xfrm>
          <a:prstGeom prst="ellipse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елёный"/>
          <p:cNvSpPr/>
          <p:nvPr/>
        </p:nvSpPr>
        <p:spPr>
          <a:xfrm>
            <a:off x="2857488" y="1285860"/>
            <a:ext cx="785818" cy="785818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иний"/>
          <p:cNvSpPr/>
          <p:nvPr/>
        </p:nvSpPr>
        <p:spPr>
          <a:xfrm>
            <a:off x="4143372" y="1285860"/>
            <a:ext cx="785818" cy="785818"/>
          </a:xfrm>
          <a:prstGeom prst="ellipse">
            <a:avLst/>
          </a:prstGeom>
          <a:solidFill>
            <a:srgbClr val="0070C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голубой"/>
          <p:cNvSpPr/>
          <p:nvPr/>
        </p:nvSpPr>
        <p:spPr>
          <a:xfrm>
            <a:off x="5286380" y="1285860"/>
            <a:ext cx="785818" cy="785818"/>
          </a:xfrm>
          <a:prstGeom prst="ellipse">
            <a:avLst/>
          </a:prstGeom>
          <a:solidFill>
            <a:srgbClr val="66FFFF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елый"/>
          <p:cNvSpPr/>
          <p:nvPr/>
        </p:nvSpPr>
        <p:spPr>
          <a:xfrm>
            <a:off x="6715140" y="1285860"/>
            <a:ext cx="785818" cy="785818"/>
          </a:xfrm>
          <a:prstGeom prst="ellips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фиолетовый"/>
          <p:cNvSpPr/>
          <p:nvPr/>
        </p:nvSpPr>
        <p:spPr>
          <a:xfrm>
            <a:off x="3071802" y="5500702"/>
            <a:ext cx="785818" cy="785818"/>
          </a:xfrm>
          <a:prstGeom prst="ellipse">
            <a:avLst/>
          </a:prstGeom>
          <a:solidFill>
            <a:srgbClr val="7030A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расный"/>
          <p:cNvSpPr/>
          <p:nvPr/>
        </p:nvSpPr>
        <p:spPr>
          <a:xfrm>
            <a:off x="4786314" y="5500702"/>
            <a:ext cx="785818" cy="785818"/>
          </a:xfrm>
          <a:prstGeom prst="ellipse">
            <a:avLst/>
          </a:prstGeom>
          <a:solidFill>
            <a:srgbClr val="FF000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57488" y="2571744"/>
            <a:ext cx="3500462" cy="85725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Kozuka Mincho Pr6N B" pitchFamily="18" charset="-128"/>
                <a:ea typeface="Kozuka Mincho Pr6N B" pitchFamily="18" charset="-128"/>
              </a:rPr>
              <a:t>флаг</a:t>
            </a:r>
            <a:endParaRPr lang="ru-RU" sz="2400" dirty="0">
              <a:solidFill>
                <a:schemeClr val="tx1"/>
              </a:solidFill>
              <a:latin typeface="Kozuka Mincho Pr6N B" pitchFamily="18" charset="-128"/>
              <a:ea typeface="Kozuka Mincho Pr6N B" pitchFamily="18" charset="-128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488" y="3429000"/>
            <a:ext cx="3500462" cy="857256"/>
          </a:xfrm>
          <a:prstGeom prst="rect">
            <a:avLst/>
          </a:prstGeom>
          <a:solidFill>
            <a:srgbClr val="0070C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Kozuka Mincho Pr6N B" pitchFamily="18" charset="-128"/>
                <a:ea typeface="Kozuka Mincho Pr6N B" pitchFamily="18" charset="-128"/>
              </a:rPr>
              <a:t>Российской</a:t>
            </a:r>
            <a:endParaRPr lang="ru-RU" sz="2400" dirty="0">
              <a:latin typeface="Kozuka Mincho Pr6N B" pitchFamily="18" charset="-128"/>
              <a:ea typeface="Kozuka Mincho Pr6N B" pitchFamily="18" charset="-128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488" y="4286256"/>
            <a:ext cx="3500462" cy="85725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Kozuka Mincho Pr6N B" pitchFamily="18" charset="-128"/>
                <a:ea typeface="Kozuka Mincho Pr6N B" pitchFamily="18" charset="-128"/>
              </a:rPr>
              <a:t>Федерации</a:t>
            </a:r>
            <a:endParaRPr lang="ru-RU" sz="2400" dirty="0">
              <a:latin typeface="Kozuka Mincho Pr6N B" pitchFamily="18" charset="-128"/>
              <a:ea typeface="Kozuka Mincho Pr6N B" pitchFamily="18" charset="-128"/>
            </a:endParaRPr>
          </a:p>
        </p:txBody>
      </p:sp>
      <p:sp>
        <p:nvSpPr>
          <p:cNvPr id="16" name="Управляющая кнопка: в конец 15">
            <a:hlinkClick r:id="" action="ppaction://hlinkshowjump?jump=nextslide" highlightClick="1"/>
          </p:cNvPr>
          <p:cNvSpPr/>
          <p:nvPr/>
        </p:nvSpPr>
        <p:spPr>
          <a:xfrm>
            <a:off x="7858148" y="6000768"/>
            <a:ext cx="785818" cy="50006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34" y="285728"/>
            <a:ext cx="807249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nsolas" pitchFamily="49" charset="0"/>
                <a:ea typeface="Kozuka Mincho Pr6N B" pitchFamily="18" charset="-128"/>
              </a:rPr>
              <a:t>Выбери цвета нашего флага</a:t>
            </a:r>
            <a:endParaRPr lang="ru-RU" sz="3200" dirty="0">
              <a:latin typeface="Consolas" pitchFamily="49" charset="0"/>
              <a:ea typeface="Kozuka Mincho Pr6N B" pitchFamily="18" charset="-128"/>
            </a:endParaRPr>
          </a:p>
        </p:txBody>
      </p:sp>
      <p:pic>
        <p:nvPicPr>
          <p:cNvPr id="22" name="Picture 2" descr="http://g2.s3.forblabla.com/u37/photoCDFB/20844767067-0/original.jpe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643182"/>
            <a:ext cx="971556" cy="1214446"/>
          </a:xfrm>
          <a:prstGeom prst="rect">
            <a:avLst/>
          </a:prstGeom>
          <a:noFill/>
        </p:spPr>
      </p:pic>
      <p:pic>
        <p:nvPicPr>
          <p:cNvPr id="23" name="Picture 2" descr="http://g2.s3.forblabla.com/u37/photoCDFB/20844767067-0/original.jpe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2643182"/>
            <a:ext cx="971556" cy="1214446"/>
          </a:xfrm>
          <a:prstGeom prst="rect">
            <a:avLst/>
          </a:prstGeom>
          <a:noFill/>
        </p:spPr>
      </p:pic>
      <p:pic>
        <p:nvPicPr>
          <p:cNvPr id="24" name="Picture 2" descr="http://g2.s3.forblabla.com/u37/photoCDFB/20844767067-0/original.jpe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643182"/>
            <a:ext cx="971556" cy="1214446"/>
          </a:xfrm>
          <a:prstGeom prst="rect">
            <a:avLst/>
          </a:prstGeom>
          <a:noFill/>
        </p:spPr>
      </p:pic>
      <p:pic>
        <p:nvPicPr>
          <p:cNvPr id="25" name="Picture 2" descr="http://g2.s3.forblabla.com/u37/photoCDFB/20844767067-0/original.jpe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643182"/>
            <a:ext cx="971556" cy="121444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807249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onsolas" pitchFamily="49" charset="0"/>
                <a:ea typeface="Kozuka Mincho Pr6N B" pitchFamily="18" charset="-128"/>
              </a:rPr>
              <a:t>Выбери герб Российской Федерации</a:t>
            </a:r>
            <a:endParaRPr lang="ru-RU" sz="3200" dirty="0">
              <a:latin typeface="Consolas" pitchFamily="49" charset="0"/>
              <a:ea typeface="Kozuka Mincho Pr6N B" pitchFamily="18" charset="-128"/>
            </a:endParaRPr>
          </a:p>
        </p:txBody>
      </p:sp>
      <p:pic>
        <p:nvPicPr>
          <p:cNvPr id="4" name="Picture 13" descr="http://www.svetgorod.ru/svetgorod/cyber/golosovanie/img/image_temp_132830079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285992"/>
            <a:ext cx="2214578" cy="23899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15" descr="http://www.stihi.ru/photos/ninnghizzhidda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285992"/>
            <a:ext cx="2571768" cy="23810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Управляющая кнопка: в конец 11">
            <a:hlinkClick r:id="rId4" action="ppaction://hlinksldjump" highlightClick="1"/>
          </p:cNvPr>
          <p:cNvSpPr/>
          <p:nvPr/>
        </p:nvSpPr>
        <p:spPr>
          <a:xfrm>
            <a:off x="7786710" y="6000768"/>
            <a:ext cx="785818" cy="50006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http://posztinfo.hu/upload/1/1e642cb868cb433c25ed60547faa915e_Uzbeg_cimer_600x609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3344" y="2071678"/>
            <a:ext cx="2533761" cy="25717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285728"/>
            <a:ext cx="8072494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День Государственного флаг мы отмечаем</a:t>
            </a:r>
            <a:endParaRPr lang="ru-RU" sz="3200" dirty="0">
              <a:latin typeface="Consolas" pitchFamily="49" charset="0"/>
              <a:ea typeface="Kozuka Mincho Pr6N B" pitchFamily="18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2068289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22 сентября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3139859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22 августа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5918" y="4211429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 августа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в конец 9">
            <a:hlinkClick r:id="rId2" action="ppaction://hlinksldjump" highlightClick="1"/>
          </p:cNvPr>
          <p:cNvSpPr/>
          <p:nvPr/>
        </p:nvSpPr>
        <p:spPr>
          <a:xfrm>
            <a:off x="7929586" y="6143644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928662" y="2071678"/>
            <a:ext cx="642942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28662" y="3143248"/>
            <a:ext cx="642942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28662" y="4214818"/>
            <a:ext cx="642942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DAD1C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07249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Что означает слово «гимн»?</a:t>
            </a:r>
            <a:endParaRPr lang="ru-RU" sz="3200" dirty="0">
              <a:latin typeface="Consolas" pitchFamily="49" charset="0"/>
              <a:ea typeface="Kozuka Mincho Pr6N B" pitchFamily="18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2068289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Весёлое музыкальное произведение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3139859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Отличительный знак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5918" y="4211429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Торжественное музыкальное произведение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в конец 9">
            <a:hlinkClick r:id="rId2" action="ppaction://hlinksldjump" highlightClick="1"/>
          </p:cNvPr>
          <p:cNvSpPr/>
          <p:nvPr/>
        </p:nvSpPr>
        <p:spPr>
          <a:xfrm>
            <a:off x="8072462" y="6215082"/>
            <a:ext cx="571504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928662" y="4429132"/>
            <a:ext cx="642942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28662" y="3143248"/>
            <a:ext cx="642942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28662" y="2000240"/>
            <a:ext cx="642942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DAD1C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072494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Кто автор слов гимна России?</a:t>
            </a:r>
            <a:endParaRPr lang="ru-RU" sz="3200" dirty="0">
              <a:latin typeface="Consolas" pitchFamily="49" charset="0"/>
              <a:ea typeface="Kozuka Mincho Pr6N B" pitchFamily="18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2068289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К. И. Чуковский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3139859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С. В. Михалков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85918" y="4211429"/>
            <a:ext cx="69294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С. Я Маршак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Управляющая кнопка: в конец 9">
            <a:hlinkClick r:id="rId2" action="ppaction://hlinksldjump" highlightClick="1"/>
          </p:cNvPr>
          <p:cNvSpPr/>
          <p:nvPr/>
        </p:nvSpPr>
        <p:spPr>
          <a:xfrm>
            <a:off x="8215338" y="6215082"/>
            <a:ext cx="500066" cy="35719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928662" y="4214818"/>
            <a:ext cx="642942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28662" y="3143248"/>
            <a:ext cx="642942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928662" y="2000240"/>
            <a:ext cx="642942" cy="64294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DAD1C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214942" y="5572140"/>
            <a:ext cx="285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Берёза</a:t>
            </a:r>
            <a:endParaRPr lang="ru-RU" sz="4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pic>
        <p:nvPicPr>
          <p:cNvPr id="6" name="берёза" descr="http://us.123rf.com/400wm/400/400/sarininka/sarininka0902/sarininka090200051/4370769-vector-illustration-of-the-birch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2214554"/>
            <a:ext cx="2928958" cy="418422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285728"/>
            <a:ext cx="8072494" cy="1077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Отгадайте загадку и  узнаете, какое дерево является символом России:</a:t>
            </a:r>
            <a:endParaRPr lang="ru-RU" sz="3200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57224" y="2071678"/>
            <a:ext cx="7358114" cy="42473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Русская красавица стоит </a:t>
            </a:r>
          </a:p>
          <a:p>
            <a:pPr marL="0" marR="0" lvl="0" indent="1905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  <a:cs typeface="Arial" pitchFamily="34" charset="0"/>
              </a:rPr>
              <a:t>на поляне,</a:t>
            </a:r>
            <a:endParaRPr kumimoji="0" lang="ru-RU" sz="5400" b="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  <a:ea typeface="Times New Roman" pitchFamily="18" charset="0"/>
            </a:endParaRP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</a:rPr>
              <a:t>В зеленой кофточке, </a:t>
            </a:r>
          </a:p>
          <a:p>
            <a:pPr marL="0" marR="0" lvl="0" indent="1905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  <a:ea typeface="Times New Roman" pitchFamily="18" charset="0"/>
              </a:rPr>
              <a:t>в белом сарафане. </a:t>
            </a:r>
            <a:endParaRPr kumimoji="0" lang="ru-RU" sz="5400" b="0" i="0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285860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http://g2.s3.forblabla.com/u37/photoCDFB/20844767067-0/original.jpeg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смайлик Подумай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416726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http://alcoexpert.ru/uploads/posts/2010-05/1274195369_gerb-rossii.jpg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герб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285728"/>
            <a:ext cx="70009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Интернет источники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571876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http://fs88.www.ex.ua/show/8963087/8963087.png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герб Украины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714884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http://posztinfo.hu/upload/1/1e642cb868cb433c25ed60547faa915e_Uzbeg_cimer_600x609.jpg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герб Грузии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a252af8a8ad4545b18528bdfeae129c46bf54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287</TotalTime>
  <Words>131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Тест по теме:  «Славные символы России»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Boss</cp:lastModifiedBy>
  <cp:revision>31</cp:revision>
  <dcterms:created xsi:type="dcterms:W3CDTF">2014-04-25T18:53:21Z</dcterms:created>
  <dcterms:modified xsi:type="dcterms:W3CDTF">2018-07-31T11:05:20Z</dcterms:modified>
</cp:coreProperties>
</file>