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41507-7BBC-4E96-A8E3-A8E560A4FD9E}" type="datetimeFigureOut">
              <a:rPr lang="ru-RU" smtClean="0"/>
              <a:t>31.01.2014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0B1CC-F63F-461F-A85A-C916A7DCB99D}" type="slidenum">
              <a:rPr lang="ru-RU" smtClean="0"/>
              <a:t>‹#›</a:t>
            </a:fld>
            <a:endParaRPr lang="ru-RU"/>
          </a:p>
        </p:txBody>
      </p:sp>
    </p:spTree>
    <p:extLst>
      <p:ext uri="{BB962C8B-B14F-4D97-AF65-F5344CB8AC3E}">
        <p14:creationId xmlns:p14="http://schemas.microsoft.com/office/powerpoint/2010/main" val="24071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460B1CC-F63F-461F-A85A-C916A7DCB99D}" type="slidenum">
              <a:rPr lang="ru-RU" smtClean="0"/>
              <a:t>1</a:t>
            </a:fld>
            <a:endParaRPr lang="ru-RU"/>
          </a:p>
        </p:txBody>
      </p:sp>
    </p:spTree>
    <p:extLst>
      <p:ext uri="{BB962C8B-B14F-4D97-AF65-F5344CB8AC3E}">
        <p14:creationId xmlns:p14="http://schemas.microsoft.com/office/powerpoint/2010/main" val="410070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83BE615-5E3B-4617-B900-C369CF317F52}" type="datetimeFigureOut">
              <a:rPr lang="ru-RU" smtClean="0"/>
              <a:t>31.01.2014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6828517C-D04D-4754-AAD6-9089BAA85DB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3BE615-5E3B-4617-B900-C369CF317F52}" type="datetimeFigureOut">
              <a:rPr lang="ru-RU" smtClean="0"/>
              <a:t>31.01.2014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28517C-D04D-4754-AAD6-9089BAA85DB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3BE615-5E3B-4617-B900-C369CF317F52}" type="datetimeFigureOut">
              <a:rPr lang="ru-RU" smtClean="0"/>
              <a:t>31.01.2014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28517C-D04D-4754-AAD6-9089BAA85DB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83BE615-5E3B-4617-B900-C369CF317F52}" type="datetimeFigureOut">
              <a:rPr lang="ru-RU" smtClean="0"/>
              <a:t>31.01.2014</a:t>
            </a:fld>
            <a:endParaRPr lang="ru-RU"/>
          </a:p>
        </p:txBody>
      </p:sp>
      <p:sp>
        <p:nvSpPr>
          <p:cNvPr id="9" name="Номер слайда 8"/>
          <p:cNvSpPr>
            <a:spLocks noGrp="1"/>
          </p:cNvSpPr>
          <p:nvPr>
            <p:ph type="sldNum" sz="quarter" idx="15"/>
          </p:nvPr>
        </p:nvSpPr>
        <p:spPr/>
        <p:txBody>
          <a:bodyPr rtlCol="0"/>
          <a:lstStyle/>
          <a:p>
            <a:fld id="{6828517C-D04D-4754-AAD6-9089BAA85DB4}"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83BE615-5E3B-4617-B900-C369CF317F52}" type="datetimeFigureOut">
              <a:rPr lang="ru-RU" smtClean="0"/>
              <a:t>31.01.2014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6828517C-D04D-4754-AAD6-9089BAA85DB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83BE615-5E3B-4617-B900-C369CF317F52}" type="datetimeFigureOut">
              <a:rPr lang="ru-RU" smtClean="0"/>
              <a:t>31.01.2014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28517C-D04D-4754-AAD6-9089BAA85DB4}"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83BE615-5E3B-4617-B900-C369CF317F52}" type="datetimeFigureOut">
              <a:rPr lang="ru-RU" smtClean="0"/>
              <a:t>31.01.2014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28517C-D04D-4754-AAD6-9089BAA85DB4}"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83BE615-5E3B-4617-B900-C369CF317F52}" type="datetimeFigureOut">
              <a:rPr lang="ru-RU" smtClean="0"/>
              <a:t>31.01.2014</a:t>
            </a:fld>
            <a:endParaRPr lang="ru-RU"/>
          </a:p>
        </p:txBody>
      </p:sp>
      <p:sp>
        <p:nvSpPr>
          <p:cNvPr id="7" name="Номер слайда 6"/>
          <p:cNvSpPr>
            <a:spLocks noGrp="1"/>
          </p:cNvSpPr>
          <p:nvPr>
            <p:ph type="sldNum" sz="quarter" idx="11"/>
          </p:nvPr>
        </p:nvSpPr>
        <p:spPr/>
        <p:txBody>
          <a:bodyPr rtlCol="0"/>
          <a:lstStyle/>
          <a:p>
            <a:fld id="{6828517C-D04D-4754-AAD6-9089BAA85DB4}"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3BE615-5E3B-4617-B900-C369CF317F52}" type="datetimeFigureOut">
              <a:rPr lang="ru-RU" smtClean="0"/>
              <a:t>31.01.2014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28517C-D04D-4754-AAD6-9089BAA85DB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83BE615-5E3B-4617-B900-C369CF317F52}" type="datetimeFigureOut">
              <a:rPr lang="ru-RU" smtClean="0"/>
              <a:t>31.01.2014</a:t>
            </a:fld>
            <a:endParaRPr lang="ru-RU"/>
          </a:p>
        </p:txBody>
      </p:sp>
      <p:sp>
        <p:nvSpPr>
          <p:cNvPr id="22" name="Номер слайда 21"/>
          <p:cNvSpPr>
            <a:spLocks noGrp="1"/>
          </p:cNvSpPr>
          <p:nvPr>
            <p:ph type="sldNum" sz="quarter" idx="15"/>
          </p:nvPr>
        </p:nvSpPr>
        <p:spPr/>
        <p:txBody>
          <a:bodyPr rtlCol="0"/>
          <a:lstStyle/>
          <a:p>
            <a:fld id="{6828517C-D04D-4754-AAD6-9089BAA85DB4}"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83BE615-5E3B-4617-B900-C369CF317F52}" type="datetimeFigureOut">
              <a:rPr lang="ru-RU" smtClean="0"/>
              <a:t>31.01.2014</a:t>
            </a:fld>
            <a:endParaRPr lang="ru-RU"/>
          </a:p>
        </p:txBody>
      </p:sp>
      <p:sp>
        <p:nvSpPr>
          <p:cNvPr id="18" name="Номер слайда 17"/>
          <p:cNvSpPr>
            <a:spLocks noGrp="1"/>
          </p:cNvSpPr>
          <p:nvPr>
            <p:ph type="sldNum" sz="quarter" idx="11"/>
          </p:nvPr>
        </p:nvSpPr>
        <p:spPr/>
        <p:txBody>
          <a:bodyPr rtlCol="0"/>
          <a:lstStyle/>
          <a:p>
            <a:fld id="{6828517C-D04D-4754-AAD6-9089BAA85DB4}"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3BE615-5E3B-4617-B900-C369CF317F52}" type="datetimeFigureOut">
              <a:rPr lang="ru-RU" smtClean="0"/>
              <a:t>31.01.2014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28517C-D04D-4754-AAD6-9089BAA85DB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861048"/>
            <a:ext cx="6172200" cy="1894362"/>
          </a:xfrm>
        </p:spPr>
        <p:txBody>
          <a:bodyPr/>
          <a:lstStyle/>
          <a:p>
            <a:pPr algn="ctr"/>
            <a:r>
              <a:rPr lang="ru-RU" dirty="0" smtClean="0"/>
              <a:t> </a:t>
            </a:r>
            <a:r>
              <a:rPr lang="ru-RU" dirty="0"/>
              <a:t>Г</a:t>
            </a:r>
            <a:r>
              <a:rPr lang="ru-RU" dirty="0" smtClean="0"/>
              <a:t>ерои сказок Шарля Перро</a:t>
            </a:r>
            <a:endParaRPr lang="ru-RU" dirty="0"/>
          </a:p>
        </p:txBody>
      </p:sp>
      <p:sp>
        <p:nvSpPr>
          <p:cNvPr id="3" name="Подзаголовок 2"/>
          <p:cNvSpPr>
            <a:spLocks noGrp="1"/>
          </p:cNvSpPr>
          <p:nvPr>
            <p:ph type="subTitle" idx="1"/>
          </p:nvPr>
        </p:nvSpPr>
        <p:spPr>
          <a:xfrm>
            <a:off x="3289036" y="5877272"/>
            <a:ext cx="6172200" cy="1371600"/>
          </a:xfrm>
        </p:spPr>
        <p:txBody>
          <a:bodyPr/>
          <a:lstStyle/>
          <a:p>
            <a:pPr algn="ctr"/>
            <a:r>
              <a:rPr lang="ru-RU" dirty="0" err="1" smtClean="0"/>
              <a:t>Дернова</a:t>
            </a:r>
            <a:r>
              <a:rPr lang="ru-RU" dirty="0" smtClean="0"/>
              <a:t> Полина 4 «А» класс</a:t>
            </a:r>
            <a:endParaRPr lang="ru-RU" dirty="0"/>
          </a:p>
        </p:txBody>
      </p:sp>
      <p:pic>
        <p:nvPicPr>
          <p:cNvPr id="1026" name="Picture 2" descr=" Перро Шар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036" y="332656"/>
            <a:ext cx="2736304" cy="42021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9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070" y="692696"/>
            <a:ext cx="8352928" cy="544764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400" b="1" dirty="0">
                <a:ln w="11430"/>
                <a:solidFill>
                  <a:srgbClr val="FF0066"/>
                </a:solidFill>
                <a:effectLst>
                  <a:outerShdw blurRad="80000" dist="40000" dir="5040000" algn="tl">
                    <a:srgbClr val="000000">
                      <a:alpha val="30000"/>
                    </a:srgbClr>
                  </a:outerShdw>
                </a:effectLst>
              </a:rPr>
              <a:t>Мальчик с пальчик</a:t>
            </a:r>
            <a:r>
              <a:rPr lang="ru-RU" b="1" dirty="0">
                <a:ln w="11430"/>
                <a:solidFill>
                  <a:srgbClr val="FF0066"/>
                </a:solidFill>
                <a:effectLst>
                  <a:outerShdw blurRad="80000" dist="40000" dir="5040000" algn="tl">
                    <a:srgbClr val="000000">
                      <a:alpha val="30000"/>
                    </a:srgbClr>
                  </a:outerShdw>
                </a:effectLst>
              </a:rPr>
              <a:t> — младший из семи сыновей дровосека и его жены, семилетний ребенок маленького роста (при рождении был не больше пальца, откуда и прозвище). М. с п. спасает себя и братьев, когда отец, не будучи в состоянии их прокормить, отводит детей в лес и там оставляет: М. с п. находит дорогу домой по камешкам, которые бросает по дороге. Но во второй раз у него есть только хлебные крошки, которые склевывают птицы, и дети, блуждая по лесу, забредают в дом Людоеда. Его жена, добрая женщина, хочет их спрятать, но Людоед находит детей и готовится их съесть утром. Тогда ночью М. с п. надевает колпаки своих братьев на головы семи дочерям Людоеда, спящим на соседней кровати, а на себя и братьев — их золотые венцы. Вставший ночью Людоед по ошибке перерезает горло своим дочерям, а наутро в семимильных сапогах пускается догонять убежавших детей. М. с п. прячет братьев, а потом отсылает их домой, сам же снимает сапоги с уснувшего Людоеда и в них быстро достигает его жилища, где обманом забирает у жены Людоеда все его богатства. Дома его радостно встречают родные. Далее Перро приводит и другие версии концовки, связанные с семимильными сапогами: М. с п. выполнял поручения короля; доставлял письма влюбленных; ремеслом гонца заработал много денег, на которые приобрел отцу и братьям должности, а себе сыскал прекрасную невесту.</a:t>
            </a:r>
            <a:endParaRPr lang="ru-RU" b="1" dirty="0">
              <a:ln w="11430"/>
              <a:solidFill>
                <a:srgbClr val="FF0066"/>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132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Синяя борода</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Объект 2"/>
          <p:cNvSpPr>
            <a:spLocks noGrp="1"/>
          </p:cNvSpPr>
          <p:nvPr>
            <p:ph sz="quarter" idx="1"/>
          </p:nvPr>
        </p:nvSpPr>
        <p:spPr/>
        <p:txBody>
          <a:bodyPr/>
          <a:lstStyle/>
          <a:p>
            <a:endParaRPr lang="ru-RU" dirty="0"/>
          </a:p>
        </p:txBody>
      </p:sp>
      <p:pic>
        <p:nvPicPr>
          <p:cNvPr id="3074" name="Picture 2" descr="http://static.yarcom.ru/files/2012/12/18/s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3672408" cy="50760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83968" y="1751055"/>
            <a:ext cx="3672408" cy="5078313"/>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Синяя борода - сказка для детей школьного возраста. Рассказывает она про богатого человека, борода которого была синего цвета и все его из-за этого боялись. Одна из девушек решилась выйти за него замуж, он показался ей хорошим человеком и не таким уж и страшным. А зря, ведь он оказался убийцей своих жен. Девушка чуть не поплатилась жизнью из-за своего любопытства.</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82905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Синяя борода</a:t>
            </a:r>
            <a:endParaRPr lang="ru-RU"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sz="quarter" idx="1"/>
          </p:nvPr>
        </p:nvSpPr>
        <p:spPr/>
        <p:txBody>
          <a:bodyPr/>
          <a:lstStyle/>
          <a:p>
            <a:endParaRPr lang="ru-RU"/>
          </a:p>
        </p:txBody>
      </p:sp>
      <p:pic>
        <p:nvPicPr>
          <p:cNvPr id="4098" name="Picture 2" descr="http://images.superstyle.ru/pic/art_pics/0_97_9736_1305551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44824"/>
            <a:ext cx="3472218" cy="44509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0" name="Picture 4" descr="http://i.livelib.ru/boocover/1000273639/l/013e/Sharl_Perro__Sinyaya_Boroda._Skaz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14822"/>
            <a:ext cx="2808312" cy="43809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5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4100"/>
                                        </p:tgtEl>
                                        <p:attrNameLst>
                                          <p:attrName>stroke.color</p:attrName>
                                        </p:attrNameLst>
                                      </p:cBhvr>
                                      <p:to>
                                        <a:schemeClr val="accent2"/>
                                      </p:to>
                                    </p:animClr>
                                    <p:set>
                                      <p:cBhvr>
                                        <p:cTn id="12" dur="2000" fill="hold"/>
                                        <p:tgtEl>
                                          <p:spTgt spid="4100"/>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4098"/>
                                        </p:tgtEl>
                                        <p:attrNameLst>
                                          <p:attrName>stroke.color</p:attrName>
                                        </p:attrNameLst>
                                      </p:cBhvr>
                                      <p:to>
                                        <a:schemeClr val="accent2"/>
                                      </p:to>
                                    </p:animClr>
                                    <p:set>
                                      <p:cBhvr>
                                        <p:cTn id="17" dur="2000" fill="hold"/>
                                        <p:tgtEl>
                                          <p:spTgt spid="409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5128" name="Picture 8" descr="Спасибо за урок"/>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9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circle(in)">
                                      <p:cBhvr>
                                        <p:cTn id="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4581128"/>
            <a:ext cx="5193711" cy="487375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Годы жизни 12.01.1628 – 16.05.1703.</a:t>
            </a:r>
            <a:endParaRPr lang="ru-RU"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074" name="Picture 2" descr="Шарль Перр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06988"/>
            <a:ext cx="2584903" cy="252028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99592" y="340496"/>
            <a:ext cx="6300192" cy="150810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Шарль Перро французский писатель-сказочник, поэт и критик</a:t>
            </a:r>
            <a:b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Прямоугольник 4"/>
          <p:cNvSpPr/>
          <p:nvPr/>
        </p:nvSpPr>
        <p:spPr>
          <a:xfrm>
            <a:off x="4049688" y="1606988"/>
            <a:ext cx="3690664" cy="4524315"/>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sz="1200" b="1" dirty="0">
                <a:ln/>
                <a:solidFill>
                  <a:srgbClr val="002060"/>
                </a:solidFill>
              </a:rPr>
              <a:t>Перро известен большинству современников как сказочник, между тем, он был маститым поэтом своего времени, академиком Французской академии, автором знаменитых научных трудов. Его знали как публициста, сановника и академика. Он был адвокатом, первым приказчиком министра финансов Франции </a:t>
            </a:r>
            <a:r>
              <a:rPr lang="ru-RU" sz="1200" b="1" dirty="0" err="1">
                <a:ln/>
                <a:solidFill>
                  <a:srgbClr val="002060"/>
                </a:solidFill>
              </a:rPr>
              <a:t>Кольбера</a:t>
            </a:r>
            <a:r>
              <a:rPr lang="ru-RU" sz="1200" b="1" dirty="0">
                <a:ln/>
                <a:solidFill>
                  <a:srgbClr val="002060"/>
                </a:solidFill>
              </a:rPr>
              <a:t>. Однако всемирную известность и память потомков принесли ему именно замечательные сказки «Кот в сапогах», «Золушка», «Синяя Борода». Литературная деятельность Шарля пришлась на то время, когда в высшем свете появилась мода на сказки. Сказки стали одним из любимых увлечений светского общества. Кто-то предпочитал слушать философские сказки, другие отдавали дань старинным сказкам, дошедшим в пересказе нянюшек и бабушек. Литераторы активно откликнулись на модные тенденции света, стали записывать и обрабатывать знакомые с детства сюжеты. Так устная сказочная традиция начала переходить в письменную. </a:t>
            </a:r>
            <a:br>
              <a:rPr lang="ru-RU" sz="1200" b="1" dirty="0">
                <a:ln/>
                <a:solidFill>
                  <a:srgbClr val="002060"/>
                </a:solidFill>
              </a:rPr>
            </a:br>
            <a:r>
              <a:rPr lang="ru-RU" sz="1200" b="1" dirty="0">
                <a:ln/>
                <a:solidFill>
                  <a:srgbClr val="002060"/>
                </a:solidFill>
              </a:rPr>
              <a:t/>
            </a:r>
            <a:br>
              <a:rPr lang="ru-RU" sz="1200" b="1" dirty="0">
                <a:ln/>
                <a:solidFill>
                  <a:srgbClr val="002060"/>
                </a:solidFill>
              </a:rPr>
            </a:br>
            <a:endParaRPr lang="ru-RU" sz="1200" b="1" dirty="0">
              <a:ln/>
              <a:solidFill>
                <a:srgbClr val="002060"/>
              </a:solidFill>
            </a:endParaRPr>
          </a:p>
        </p:txBody>
      </p:sp>
    </p:spTree>
    <p:extLst>
      <p:ext uri="{BB962C8B-B14F-4D97-AF65-F5344CB8AC3E}">
        <p14:creationId xmlns:p14="http://schemas.microsoft.com/office/powerpoint/2010/main" val="20223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xEl>
                                              <p:pRg st="0" end="0"/>
                                            </p:txEl>
                                          </p:spTgt>
                                        </p:tgtEl>
                                        <p:attrNameLst>
                                          <p:attrName>r</p:attrName>
                                        </p:attrNameLst>
                                      </p:cBhvr>
                                    </p:animRot>
                                    <p:animRot by="-240000">
                                      <p:cBhvr>
                                        <p:cTn id="15" dur="200" fill="hold">
                                          <p:stCondLst>
                                            <p:cond delay="200"/>
                                          </p:stCondLst>
                                        </p:cTn>
                                        <p:tgtEl>
                                          <p:spTgt spid="5">
                                            <p:txEl>
                                              <p:pRg st="0" end="0"/>
                                            </p:txEl>
                                          </p:spTgt>
                                        </p:tgtEl>
                                        <p:attrNameLst>
                                          <p:attrName>r</p:attrName>
                                        </p:attrNameLst>
                                      </p:cBhvr>
                                    </p:animRot>
                                    <p:animRot by="240000">
                                      <p:cBhvr>
                                        <p:cTn id="16" dur="200" fill="hold">
                                          <p:stCondLst>
                                            <p:cond delay="400"/>
                                          </p:stCondLst>
                                        </p:cTn>
                                        <p:tgtEl>
                                          <p:spTgt spid="5">
                                            <p:txEl>
                                              <p:pRg st="0" end="0"/>
                                            </p:txEl>
                                          </p:spTgt>
                                        </p:tgtEl>
                                        <p:attrNameLst>
                                          <p:attrName>r</p:attrName>
                                        </p:attrNameLst>
                                      </p:cBhvr>
                                    </p:animRot>
                                    <p:animRot by="-240000">
                                      <p:cBhvr>
                                        <p:cTn id="17" dur="200" fill="hold">
                                          <p:stCondLst>
                                            <p:cond delay="600"/>
                                          </p:stCondLst>
                                        </p:cTn>
                                        <p:tgtEl>
                                          <p:spTgt spid="5">
                                            <p:txEl>
                                              <p:pRg st="0" end="0"/>
                                            </p:txEl>
                                          </p:spTgt>
                                        </p:tgtEl>
                                        <p:attrNameLst>
                                          <p:attrName>r</p:attrName>
                                        </p:attrNameLst>
                                      </p:cBhvr>
                                    </p:animRot>
                                    <p:animRot by="120000">
                                      <p:cBhvr>
                                        <p:cTn id="18" dur="200" fill="hold">
                                          <p:stCondLst>
                                            <p:cond delay="800"/>
                                          </p:stCondLst>
                                        </p:cTn>
                                        <p:tgtEl>
                                          <p:spTgt spid="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4">
                                            <p:txEl>
                                              <p:pRg st="0" end="0"/>
                                            </p:txEl>
                                          </p:spTgt>
                                        </p:tgtEl>
                                        <p:attrNameLst>
                                          <p:attrName>r</p:attrName>
                                        </p:attrNameLst>
                                      </p:cBhvr>
                                    </p:animRot>
                                    <p:animRot by="-240000">
                                      <p:cBhvr>
                                        <p:cTn id="23" dur="200" fill="hold">
                                          <p:stCondLst>
                                            <p:cond delay="200"/>
                                          </p:stCondLst>
                                        </p:cTn>
                                        <p:tgtEl>
                                          <p:spTgt spid="4">
                                            <p:txEl>
                                              <p:pRg st="0" end="0"/>
                                            </p:txEl>
                                          </p:spTgt>
                                        </p:tgtEl>
                                        <p:attrNameLst>
                                          <p:attrName>r</p:attrName>
                                        </p:attrNameLst>
                                      </p:cBhvr>
                                    </p:animRot>
                                    <p:animRot by="240000">
                                      <p:cBhvr>
                                        <p:cTn id="24" dur="200" fill="hold">
                                          <p:stCondLst>
                                            <p:cond delay="400"/>
                                          </p:stCondLst>
                                        </p:cTn>
                                        <p:tgtEl>
                                          <p:spTgt spid="4">
                                            <p:txEl>
                                              <p:pRg st="0" end="0"/>
                                            </p:txEl>
                                          </p:spTgt>
                                        </p:tgtEl>
                                        <p:attrNameLst>
                                          <p:attrName>r</p:attrName>
                                        </p:attrNameLst>
                                      </p:cBhvr>
                                    </p:animRot>
                                    <p:animRot by="-240000">
                                      <p:cBhvr>
                                        <p:cTn id="25" dur="200" fill="hold">
                                          <p:stCondLst>
                                            <p:cond delay="600"/>
                                          </p:stCondLst>
                                        </p:cTn>
                                        <p:tgtEl>
                                          <p:spTgt spid="4">
                                            <p:txEl>
                                              <p:pRg st="0" end="0"/>
                                            </p:txEl>
                                          </p:spTgt>
                                        </p:tgtEl>
                                        <p:attrNameLst>
                                          <p:attrName>r</p:attrName>
                                        </p:attrNameLst>
                                      </p:cBhvr>
                                    </p:animRot>
                                    <p:animRot by="120000">
                                      <p:cBhvr>
                                        <p:cTn id="26" dur="200" fill="hold">
                                          <p:stCondLst>
                                            <p:cond delay="800"/>
                                          </p:stCondLst>
                                        </p:cTn>
                                        <p:tgtEl>
                                          <p:spTgt spid="4">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
                                            <p:txEl>
                                              <p:pRg st="0" end="0"/>
                                            </p:txEl>
                                          </p:spTgt>
                                        </p:tgtEl>
                                        <p:attrNameLst>
                                          <p:attrName>r</p:attrName>
                                        </p:attrNameLst>
                                      </p:cBhvr>
                                    </p:animRot>
                                    <p:animRot by="-240000">
                                      <p:cBhvr>
                                        <p:cTn id="31" dur="200" fill="hold">
                                          <p:stCondLst>
                                            <p:cond delay="200"/>
                                          </p:stCondLst>
                                        </p:cTn>
                                        <p:tgtEl>
                                          <p:spTgt spid="3">
                                            <p:txEl>
                                              <p:pRg st="0" end="0"/>
                                            </p:txEl>
                                          </p:spTgt>
                                        </p:tgtEl>
                                        <p:attrNameLst>
                                          <p:attrName>r</p:attrName>
                                        </p:attrNameLst>
                                      </p:cBhvr>
                                    </p:animRot>
                                    <p:animRot by="240000">
                                      <p:cBhvr>
                                        <p:cTn id="32" dur="200" fill="hold">
                                          <p:stCondLst>
                                            <p:cond delay="400"/>
                                          </p:stCondLst>
                                        </p:cTn>
                                        <p:tgtEl>
                                          <p:spTgt spid="3">
                                            <p:txEl>
                                              <p:pRg st="0" end="0"/>
                                            </p:txEl>
                                          </p:spTgt>
                                        </p:tgtEl>
                                        <p:attrNameLst>
                                          <p:attrName>r</p:attrName>
                                        </p:attrNameLst>
                                      </p:cBhvr>
                                    </p:animRot>
                                    <p:animRot by="-240000">
                                      <p:cBhvr>
                                        <p:cTn id="33" dur="200" fill="hold">
                                          <p:stCondLst>
                                            <p:cond delay="600"/>
                                          </p:stCondLst>
                                        </p:cTn>
                                        <p:tgtEl>
                                          <p:spTgt spid="3">
                                            <p:txEl>
                                              <p:pRg st="0" end="0"/>
                                            </p:txEl>
                                          </p:spTgt>
                                        </p:tgtEl>
                                        <p:attrNameLst>
                                          <p:attrName>r</p:attrName>
                                        </p:attrNameLst>
                                      </p:cBhvr>
                                    </p:animRot>
                                    <p:animRot by="120000">
                                      <p:cBhvr>
                                        <p:cTn id="34"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86059"/>
            <a:ext cx="7467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Золушка</a:t>
            </a:r>
            <a:endParaRPr lang="ru-RU"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sz="quarter" idx="1"/>
          </p:nvPr>
        </p:nvSpPr>
        <p:spPr/>
        <p:txBody>
          <a:bodyPr/>
          <a:lstStyle/>
          <a:p>
            <a:endParaRPr lang="ru-RU" dirty="0"/>
          </a:p>
        </p:txBody>
      </p:sp>
      <p:sp>
        <p:nvSpPr>
          <p:cNvPr id="4" name="Прямоугольник 3"/>
          <p:cNvSpPr/>
          <p:nvPr/>
        </p:nvSpPr>
        <p:spPr>
          <a:xfrm>
            <a:off x="4067944" y="1682326"/>
            <a:ext cx="4248472" cy="480131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Героиня сказки – милая, добрая, привлекательная. Самый утонченный и обаятельный образ среди многих сказочных героинь. Золушка покладиста, трудолюбива, скромна, доброжелательна, что подает хороший пример для подражания детям. Золушка живет в собственном доме в облике служанки, из-за притеснения злой мачехи, она выполняет всю черную работу по дому. Главная героиня моет кастрюли, лестницы, чистит котлы; ухаживает за сестрами (</a:t>
            </a: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дочерьми</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мачехи), которые относятся к ней неблагодарно. Спит Золушка на чердаке на колючей подстилке из </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соломы…</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32" name="Picture 8" descr="Золушка картинк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1116" y="1556792"/>
            <a:ext cx="3456384" cy="448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p:txBody>
          <a:bodyPr/>
          <a:lstStyle/>
          <a:p>
            <a:endParaRPr lang="ru-RU"/>
          </a:p>
        </p:txBody>
      </p:sp>
      <p:pic>
        <p:nvPicPr>
          <p:cNvPr id="4" name="Picture 4" descr="Хрустальная туфель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99" y="3356992"/>
            <a:ext cx="2880320" cy="3036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Золуш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1" y="404664"/>
            <a:ext cx="3330370"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678668" y="1196752"/>
            <a:ext cx="4572000" cy="5355312"/>
          </a:xfrm>
          <a:prstGeom prst="rect">
            <a:avLst/>
          </a:prstGeom>
        </p:spPr>
        <p:txBody>
          <a:bodyPr>
            <a:sp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…Она </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даже не решается пожаловаться отцу, что над ней издеваются и обижают, нагружают работой, а лишь молча сносит все обиды. Все звали ее Золушкой лишь по тому, что у нее всегда было выпачкано платье золой. Но вот главная героиня попадает на бал, с помощью крестной-феи. На балу она приковывает внимание не только принца, но и всех окружающий, потому что Золушка настолько прекрасна и очаровательна, что невозможно даже оторвать глаз. Когда наша героиня вышла замуж за принца,  то сразу простила все обиды сестрам, которые невзлюбили ее. Этот замечательный образ главной героини, который нам показывает, что  ее безропотное терпение  на протяжении многих лет,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отплатилась</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добром.</a:t>
            </a:r>
          </a:p>
        </p:txBody>
      </p:sp>
    </p:spTree>
    <p:extLst>
      <p:ext uri="{BB962C8B-B14F-4D97-AF65-F5344CB8AC3E}">
        <p14:creationId xmlns:p14="http://schemas.microsoft.com/office/powerpoint/2010/main" val="406615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102041">
            <a:off x="294911" y="-45138"/>
            <a:ext cx="7467600" cy="1143000"/>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b="1" cap="none" dirty="0" smtClean="0">
                <a:ln/>
                <a:solidFill>
                  <a:schemeClr val="accent5">
                    <a:tint val="50000"/>
                    <a:satMod val="180000"/>
                  </a:schemeClr>
                </a:solidFill>
              </a:rPr>
              <a:t>Кот в сапогах</a:t>
            </a:r>
            <a:endParaRPr lang="ru-RU" b="1" cap="none" dirty="0">
              <a:ln/>
              <a:solidFill>
                <a:schemeClr val="accent5">
                  <a:tint val="50000"/>
                  <a:satMod val="180000"/>
                </a:schemeClr>
              </a:solidFill>
            </a:endParaRPr>
          </a:p>
        </p:txBody>
      </p:sp>
      <p:sp>
        <p:nvSpPr>
          <p:cNvPr id="3" name="Объект 2"/>
          <p:cNvSpPr>
            <a:spLocks noGrp="1"/>
          </p:cNvSpPr>
          <p:nvPr>
            <p:ph sz="quarter" idx="1"/>
          </p:nvPr>
        </p:nvSpPr>
        <p:spPr/>
        <p:txBody>
          <a:bodyPr/>
          <a:lstStyle/>
          <a:p>
            <a:endParaRPr lang="ru-RU" dirty="0"/>
          </a:p>
        </p:txBody>
      </p:sp>
      <p:pic>
        <p:nvPicPr>
          <p:cNvPr id="1030" name="Picture 6" descr="http://sobook.ru/uploads/posts/2012-10/1349282515_kot-v-sapoga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3168352" cy="4608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Прямоугольник 3"/>
          <p:cNvSpPr/>
          <p:nvPr/>
        </p:nvSpPr>
        <p:spPr>
          <a:xfrm rot="21348743">
            <a:off x="4021120" y="1290781"/>
            <a:ext cx="4572000" cy="5078313"/>
          </a:xfrm>
          <a:prstGeom prst="rect">
            <a:avLst/>
          </a:prstGeom>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dirty="0">
                <a:ln/>
                <a:solidFill>
                  <a:schemeClr val="accent5">
                    <a:tint val="50000"/>
                    <a:satMod val="180000"/>
                  </a:schemeClr>
                </a:solidFill>
              </a:rPr>
              <a:t>У Шарля Перро немало известных и увлекательных сказок. Но "Кот в Сапогах" одна из наиболее знаменитых. Она была создана в 17 веке, но несмотря на это любима детьми любого поколения.</a:t>
            </a:r>
            <a:br>
              <a:rPr lang="ru-RU" b="1" dirty="0">
                <a:ln/>
                <a:solidFill>
                  <a:schemeClr val="accent5">
                    <a:tint val="50000"/>
                    <a:satMod val="180000"/>
                  </a:schemeClr>
                </a:solidFill>
              </a:rPr>
            </a:br>
            <a:r>
              <a:rPr lang="ru-RU" b="1" dirty="0">
                <a:ln/>
                <a:solidFill>
                  <a:schemeClr val="accent5">
                    <a:tint val="50000"/>
                    <a:satMod val="180000"/>
                  </a:schemeClr>
                </a:solidFill>
              </a:rPr>
              <a:t>Сюжет рассказывает о младшем сыне мельника, которому на первый взгляд очень не повезло. Отец оставил ему нехитрое наследство в виде простого кота. Самое лучшее было поделено между старшими братьями. Главный герой сильно расстраивается, но вскоре понимает, что кот ему достался отнюдь не простой. У животного обнаружилась деловая хватка, благодаря которой его хозяин смог обрести то, что хотел - репутацию, богатства, любовь короля и его прекрасной дочери...</a:t>
            </a:r>
          </a:p>
        </p:txBody>
      </p:sp>
    </p:spTree>
    <p:extLst>
      <p:ext uri="{BB962C8B-B14F-4D97-AF65-F5344CB8AC3E}">
        <p14:creationId xmlns:p14="http://schemas.microsoft.com/office/powerpoint/2010/main" val="34181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anim calcmode="lin" valueType="num">
                                      <p:cBhvr>
                                        <p:cTn id="8" dur="2000" fill="hold"/>
                                        <p:tgtEl>
                                          <p:spTgt spid="1030"/>
                                        </p:tgtEl>
                                        <p:attrNameLst>
                                          <p:attrName>ppt_w</p:attrName>
                                        </p:attrNameLst>
                                      </p:cBhvr>
                                      <p:tavLst>
                                        <p:tav tm="0" fmla="#ppt_w*sin(2.5*pi*$)">
                                          <p:val>
                                            <p:fltVal val="0"/>
                                          </p:val>
                                        </p:tav>
                                        <p:tav tm="100000">
                                          <p:val>
                                            <p:fltVal val="1"/>
                                          </p:val>
                                        </p:tav>
                                      </p:tavLst>
                                    </p:anim>
                                    <p:anim calcmode="lin" valueType="num">
                                      <p:cBhvr>
                                        <p:cTn id="9"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anim calcmode="lin" valueType="num">
                                      <p:cBhvr>
                                        <p:cTn id="2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Кот в сапогах</a:t>
            </a:r>
            <a:endParaRPr lang="ru-RU" dirty="0"/>
          </a:p>
        </p:txBody>
      </p:sp>
      <p:sp>
        <p:nvSpPr>
          <p:cNvPr id="3" name="Объект 2"/>
          <p:cNvSpPr>
            <a:spLocks noGrp="1"/>
          </p:cNvSpPr>
          <p:nvPr>
            <p:ph sz="quarter" idx="1"/>
          </p:nvPr>
        </p:nvSpPr>
        <p:spPr/>
        <p:txBody>
          <a:bodyPr/>
          <a:lstStyle/>
          <a:p>
            <a:endParaRPr lang="ru-RU" dirty="0"/>
          </a:p>
        </p:txBody>
      </p:sp>
      <p:pic>
        <p:nvPicPr>
          <p:cNvPr id="4" name="Picture 4" descr="http://www.kostyor.ru/images0/imagestal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5729"/>
            <a:ext cx="3058924" cy="20809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kacat.com/uploads/posts/2011-07/1311155302_skazk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933056"/>
            <a:ext cx="1894937" cy="2527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img1.labirint.ru/books/292333/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516685"/>
            <a:ext cx="1815940" cy="2806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RrV-9cVg5OZBB0wBXgpkuJQdGOT1403c5n1goWW66mwpRmI4b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5" y="1619336"/>
            <a:ext cx="2124075" cy="2152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knigacity.com/uploads/posts/2010-08/1282327690_kot-v-sapoga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905" y="3973905"/>
            <a:ext cx="1905000" cy="2543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img-fotki.yandex.ru/get/5625/9962662.1cf/0_807a6_810f4c24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4221088"/>
            <a:ext cx="1796614" cy="2295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anim calcmode="lin" valueType="num">
                                      <p:cBhvr>
                                        <p:cTn id="21" dur="500" fill="hold"/>
                                        <p:tgtEl>
                                          <p:spTgt spid="1034"/>
                                        </p:tgtEl>
                                        <p:attrNameLst>
                                          <p:attrName>ppt_w</p:attrName>
                                        </p:attrNameLst>
                                      </p:cBhvr>
                                      <p:tavLst>
                                        <p:tav tm="0">
                                          <p:val>
                                            <p:fltVal val="0"/>
                                          </p:val>
                                        </p:tav>
                                        <p:tav tm="100000">
                                          <p:val>
                                            <p:strVal val="#ppt_w"/>
                                          </p:val>
                                        </p:tav>
                                      </p:tavLst>
                                    </p:anim>
                                    <p:anim calcmode="lin" valueType="num">
                                      <p:cBhvr>
                                        <p:cTn id="22" dur="500" fill="hold"/>
                                        <p:tgtEl>
                                          <p:spTgt spid="1034"/>
                                        </p:tgtEl>
                                        <p:attrNameLst>
                                          <p:attrName>ppt_h</p:attrName>
                                        </p:attrNameLst>
                                      </p:cBhvr>
                                      <p:tavLst>
                                        <p:tav tm="0">
                                          <p:val>
                                            <p:fltVal val="0"/>
                                          </p:val>
                                        </p:tav>
                                        <p:tav tm="100000">
                                          <p:val>
                                            <p:strVal val="#ppt_h"/>
                                          </p:val>
                                        </p:tav>
                                      </p:tavLst>
                                    </p:anim>
                                    <p:animEffect transition="in" filter="fade">
                                      <p:cBhvr>
                                        <p:cTn id="23" dur="500"/>
                                        <p:tgtEl>
                                          <p:spTgt spid="103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p:cTn id="28" dur="500" fill="hold"/>
                                        <p:tgtEl>
                                          <p:spTgt spid="1030"/>
                                        </p:tgtEl>
                                        <p:attrNameLst>
                                          <p:attrName>ppt_w</p:attrName>
                                        </p:attrNameLst>
                                      </p:cBhvr>
                                      <p:tavLst>
                                        <p:tav tm="0">
                                          <p:val>
                                            <p:fltVal val="0"/>
                                          </p:val>
                                        </p:tav>
                                        <p:tav tm="100000">
                                          <p:val>
                                            <p:strVal val="#ppt_w"/>
                                          </p:val>
                                        </p:tav>
                                      </p:tavLst>
                                    </p:anim>
                                    <p:anim calcmode="lin" valueType="num">
                                      <p:cBhvr>
                                        <p:cTn id="29" dur="500" fill="hold"/>
                                        <p:tgtEl>
                                          <p:spTgt spid="1030"/>
                                        </p:tgtEl>
                                        <p:attrNameLst>
                                          <p:attrName>ppt_h</p:attrName>
                                        </p:attrNameLst>
                                      </p:cBhvr>
                                      <p:tavLst>
                                        <p:tav tm="0">
                                          <p:val>
                                            <p:fltVal val="0"/>
                                          </p:val>
                                        </p:tav>
                                        <p:tav tm="100000">
                                          <p:val>
                                            <p:strVal val="#ppt_h"/>
                                          </p:val>
                                        </p:tav>
                                      </p:tavLst>
                                    </p:anim>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7467600" cy="1143000"/>
          </a:xfrm>
        </p:spPr>
        <p:txBody>
          <a:bodyPr/>
          <a:lstStyle/>
          <a:p>
            <a:pPr algn="ctr"/>
            <a:r>
              <a:rPr lang="ru-RU"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Спящая красавица</a:t>
            </a:r>
            <a:endParaRPr lang="ru-RU"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Объект 2"/>
          <p:cNvSpPr>
            <a:spLocks noGrp="1"/>
          </p:cNvSpPr>
          <p:nvPr>
            <p:ph sz="quarter" idx="1"/>
          </p:nvPr>
        </p:nvSpPr>
        <p:spPr/>
        <p:txBody>
          <a:bodyPr/>
          <a:lstStyle/>
          <a:p>
            <a:endParaRPr lang="ru-RU"/>
          </a:p>
        </p:txBody>
      </p:sp>
      <p:pic>
        <p:nvPicPr>
          <p:cNvPr id="1026" name="Picture 2" descr="http://fairyland.name/wp-content/uploads/2012/03/021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6984776" cy="5358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733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cap="none" dirty="0" smtClean="0">
                <a:ln w="10541" cmpd="sng">
                  <a:solidFill>
                    <a:srgbClr val="7D7D7D">
                      <a:tint val="100000"/>
                      <a:shade val="100000"/>
                      <a:satMod val="110000"/>
                    </a:srgbClr>
                  </a:solidFill>
                  <a:prstDash val="solid"/>
                </a:ln>
                <a:solidFill>
                  <a:srgbClr val="FFFF00"/>
                </a:solidFill>
              </a:rPr>
              <a:t>Спящая красавица</a:t>
            </a:r>
            <a:endParaRPr lang="ru-RU" b="1" cap="none" dirty="0">
              <a:ln w="10541" cmpd="sng">
                <a:solidFill>
                  <a:srgbClr val="7D7D7D">
                    <a:tint val="100000"/>
                    <a:shade val="100000"/>
                    <a:satMod val="110000"/>
                  </a:srgbClr>
                </a:solidFill>
                <a:prstDash val="solid"/>
              </a:ln>
              <a:solidFill>
                <a:srgbClr val="FFFF00"/>
              </a:solidFill>
            </a:endParaRPr>
          </a:p>
        </p:txBody>
      </p:sp>
      <p:sp>
        <p:nvSpPr>
          <p:cNvPr id="3" name="Объект 2"/>
          <p:cNvSpPr>
            <a:spLocks noGrp="1"/>
          </p:cNvSpPr>
          <p:nvPr>
            <p:ph sz="quarter" idx="1"/>
          </p:nvPr>
        </p:nvSpPr>
        <p:spPr>
          <a:xfrm>
            <a:off x="323528" y="1553672"/>
            <a:ext cx="7467600" cy="4873752"/>
          </a:xfrm>
        </p:spPr>
        <p:txBody>
          <a:bodyPr/>
          <a:lstStyle/>
          <a:p>
            <a:endParaRPr lang="ru-RU" dirty="0"/>
          </a:p>
        </p:txBody>
      </p:sp>
      <p:sp>
        <p:nvSpPr>
          <p:cNvPr id="4" name="Прямоугольник 3"/>
          <p:cNvSpPr/>
          <p:nvPr/>
        </p:nvSpPr>
        <p:spPr>
          <a:xfrm>
            <a:off x="3419872" y="2420888"/>
            <a:ext cx="4788024" cy="3139321"/>
          </a:xfrm>
          <a:prstGeom prst="rect">
            <a:avLst/>
          </a:prstGeom>
        </p:spPr>
        <p:txBody>
          <a:bodyPr wrap="square">
            <a:spAutoFit/>
          </a:bodyPr>
          <a:lstStyle/>
          <a:p>
            <a:r>
              <a:rPr lang="ru-RU" b="1" dirty="0">
                <a:ln w="10541" cmpd="sng">
                  <a:solidFill>
                    <a:srgbClr val="7D7D7D">
                      <a:tint val="100000"/>
                      <a:shade val="100000"/>
                      <a:satMod val="110000"/>
                    </a:srgbClr>
                  </a:solidFill>
                  <a:prstDash val="solid"/>
                </a:ln>
                <a:solidFill>
                  <a:srgbClr val="FFFF00"/>
                </a:solidFill>
              </a:rPr>
              <a:t>Спящая красавица: долгожданная дочка родилась у короля и королевы и в честь такого события был устроен небывалый пир. Старая фея, которую забыли пригласить, пожелала смерти новорожденной, однако одна из добрых фей смягчила проклятие... Спящая красавица Шарля Перро - очень красивая история со счастливым концом, хоть девушка и укололась веретеном, но в назначенный час была спасена принцем.</a:t>
            </a:r>
          </a:p>
        </p:txBody>
      </p:sp>
      <p:pic>
        <p:nvPicPr>
          <p:cNvPr id="2050" name="Picture 2" descr="Спящая красави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34364"/>
            <a:ext cx="3024336" cy="33123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0" end="0"/>
                                            </p:txEl>
                                          </p:spTgt>
                                        </p:tgtEl>
                                      </p:cBhvr>
                                    </p:animEffect>
                                    <p:animScale>
                                      <p:cBhvr>
                                        <p:cTn id="1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030"/>
            <a:ext cx="7467600" cy="1143000"/>
          </a:xfrm>
        </p:spPr>
        <p:txBody>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Мальчик с пальчик</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sz="quarter" idx="1"/>
          </p:nvPr>
        </p:nvSpPr>
        <p:spPr/>
        <p:txBody>
          <a:bodyPr/>
          <a:lstStyle/>
          <a:p>
            <a:endParaRPr lang="ru-RU" dirty="0"/>
          </a:p>
        </p:txBody>
      </p:sp>
      <p:pic>
        <p:nvPicPr>
          <p:cNvPr id="1026" name="Picture 2" descr="http://izbakurnog.ru/books/item/f00/s00/z0000026/pic/00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074" y="1380023"/>
            <a:ext cx="5168413" cy="51456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251</TotalTime>
  <Words>518</Words>
  <Application>Microsoft Office PowerPoint</Application>
  <PresentationFormat>Экран (4:3)</PresentationFormat>
  <Paragraphs>20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 Герои сказок Шарля Перро</vt:lpstr>
      <vt:lpstr>Презентация PowerPoint</vt:lpstr>
      <vt:lpstr>Золушка</vt:lpstr>
      <vt:lpstr>Презентация PowerPoint</vt:lpstr>
      <vt:lpstr>Кот в сапогах</vt:lpstr>
      <vt:lpstr>Кот в сапогах</vt:lpstr>
      <vt:lpstr>Спящая красавица</vt:lpstr>
      <vt:lpstr>Спящая красавица</vt:lpstr>
      <vt:lpstr>Мальчик с пальчик</vt:lpstr>
      <vt:lpstr>Презентация PowerPoint</vt:lpstr>
      <vt:lpstr>Синяя борода</vt:lpstr>
      <vt:lpstr>Синяя борода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сказок Шарля Перро</dc:title>
  <dc:creator>Дементьева Татьяна Александровна</dc:creator>
  <cp:lastModifiedBy>Дементьева Татьяна Александровна</cp:lastModifiedBy>
  <cp:revision>16</cp:revision>
  <dcterms:created xsi:type="dcterms:W3CDTF">2014-01-30T06:20:40Z</dcterms:created>
  <dcterms:modified xsi:type="dcterms:W3CDTF">2014-01-31T09:14:28Z</dcterms:modified>
</cp:coreProperties>
</file>