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1" initials="1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FB7BC6-1EFB-4D65-97B9-182B9181FAE8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D1B85E-C4C0-41E5-8BAD-6D4CFF2A742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974C81-5FD9-433D-AA43-A3A514002BF7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F7BE17-B91E-48C7-86C1-A41630E4880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002C0-8A1D-44CC-9BE6-00936460374F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4231636-EAC6-4FF0-95C3-54CEA57466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002C0-8A1D-44CC-9BE6-00936460374F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31636-EAC6-4FF0-95C3-54CEA57466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002C0-8A1D-44CC-9BE6-00936460374F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31636-EAC6-4FF0-95C3-54CEA57466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002C0-8A1D-44CC-9BE6-00936460374F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4231636-EAC6-4FF0-95C3-54CEA57466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002C0-8A1D-44CC-9BE6-00936460374F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31636-EAC6-4FF0-95C3-54CEA57466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002C0-8A1D-44CC-9BE6-00936460374F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31636-EAC6-4FF0-95C3-54CEA57466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002C0-8A1D-44CC-9BE6-00936460374F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4231636-EAC6-4FF0-95C3-54CEA57466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002C0-8A1D-44CC-9BE6-00936460374F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31636-EAC6-4FF0-95C3-54CEA57466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002C0-8A1D-44CC-9BE6-00936460374F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31636-EAC6-4FF0-95C3-54CEA57466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002C0-8A1D-44CC-9BE6-00936460374F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31636-EAC6-4FF0-95C3-54CEA57466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002C0-8A1D-44CC-9BE6-00936460374F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31636-EAC6-4FF0-95C3-54CEA57466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3002C0-8A1D-44CC-9BE6-00936460374F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4231636-EAC6-4FF0-95C3-54CEA57466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Relationship Id="rId6" Type="http://schemas.openxmlformats.org/officeDocument/2006/relationships/slide" Target="slide6.xml"/><Relationship Id="rId5" Type="http://schemas.openxmlformats.org/officeDocument/2006/relationships/slide" Target="slide4.xml"/><Relationship Id="rId4" Type="http://schemas.openxmlformats.org/officeDocument/2006/relationships/slide" Target="slid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475656" y="1628800"/>
            <a:ext cx="2880320" cy="864096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u="sng" dirty="0" smtClean="0">
                <a:solidFill>
                  <a:schemeClr val="tx1"/>
                </a:solidFill>
                <a:hlinkClick r:id="rId2" action="ppaction://hlinksldjump"/>
              </a:rPr>
              <a:t>Процессор</a:t>
            </a:r>
            <a:endParaRPr lang="ru-RU" sz="2800" u="sng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04048" y="1628800"/>
            <a:ext cx="2880320" cy="864096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u="sng" dirty="0" smtClean="0">
                <a:solidFill>
                  <a:schemeClr val="tx1"/>
                </a:solidFill>
                <a:hlinkClick r:id="rId3" action="ppaction://hlinksldjump"/>
              </a:rPr>
              <a:t>Оперативная память</a:t>
            </a:r>
            <a:endParaRPr lang="ru-RU" sz="2800" u="sng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15616" y="3356992"/>
            <a:ext cx="7704856" cy="648072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Магистраль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707904" y="5085184"/>
            <a:ext cx="2592288" cy="864096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u="sng" dirty="0" smtClean="0">
                <a:solidFill>
                  <a:schemeClr val="tx1"/>
                </a:solidFill>
                <a:hlinkClick r:id="rId4" action="ppaction://hlinksldjump"/>
              </a:rPr>
              <a:t>Долговременная память</a:t>
            </a:r>
            <a:endParaRPr lang="ru-RU" sz="2400" u="sng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43608" y="5085184"/>
            <a:ext cx="2448272" cy="864096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u="sng" dirty="0" smtClean="0">
                <a:solidFill>
                  <a:schemeClr val="tx1"/>
                </a:solidFill>
                <a:hlinkClick r:id="rId5" action="ppaction://hlinksldjump"/>
              </a:rPr>
              <a:t>Устройства ввода</a:t>
            </a:r>
            <a:endParaRPr lang="ru-RU" sz="2400" u="sng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16216" y="5085184"/>
            <a:ext cx="2376264" cy="864096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u="sng" dirty="0" smtClean="0">
                <a:solidFill>
                  <a:schemeClr val="tx1"/>
                </a:solidFill>
                <a:hlinkClick r:id="rId6" action="ppaction://hlinksldjump"/>
              </a:rPr>
              <a:t>Устройства вывода</a:t>
            </a:r>
            <a:endParaRPr lang="ru-RU" sz="2400" u="sng" dirty="0">
              <a:solidFill>
                <a:schemeClr val="tx1"/>
              </a:solidFill>
            </a:endParaRPr>
          </a:p>
        </p:txBody>
      </p:sp>
      <p:sp>
        <p:nvSpPr>
          <p:cNvPr id="13" name="Двойная стрелка вверх/вниз 12"/>
          <p:cNvSpPr/>
          <p:nvPr/>
        </p:nvSpPr>
        <p:spPr>
          <a:xfrm>
            <a:off x="2699792" y="2564904"/>
            <a:ext cx="144016" cy="720080"/>
          </a:xfrm>
          <a:prstGeom prst="up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4" name="Двойная стрелка вверх/вниз 13"/>
          <p:cNvSpPr/>
          <p:nvPr/>
        </p:nvSpPr>
        <p:spPr>
          <a:xfrm>
            <a:off x="6372200" y="2564904"/>
            <a:ext cx="144016" cy="720080"/>
          </a:xfrm>
          <a:prstGeom prst="up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Двойная стрелка вверх/вниз 14"/>
          <p:cNvSpPr/>
          <p:nvPr/>
        </p:nvSpPr>
        <p:spPr>
          <a:xfrm>
            <a:off x="4788024" y="4149080"/>
            <a:ext cx="144016" cy="864096"/>
          </a:xfrm>
          <a:prstGeom prst="up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верх 15"/>
          <p:cNvSpPr/>
          <p:nvPr/>
        </p:nvSpPr>
        <p:spPr>
          <a:xfrm>
            <a:off x="2051720" y="4077072"/>
            <a:ext cx="144016" cy="936104"/>
          </a:xfrm>
          <a:prstGeom prst="up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7524328" y="4077072"/>
            <a:ext cx="144016" cy="936104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11560" y="260648"/>
            <a:ext cx="70599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Схема </a:t>
            </a:r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компьютера.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932040" y="1772816"/>
            <a:ext cx="381642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Процессор </a:t>
            </a:r>
            <a:r>
              <a:rPr lang="en-US" sz="2800" b="1" dirty="0" smtClean="0">
                <a:solidFill>
                  <a:srgbClr val="C00000"/>
                </a:solidFill>
              </a:rPr>
              <a:t> Pentium Extreme Edition </a:t>
            </a:r>
            <a:r>
              <a:rPr lang="ru-RU" sz="2800" b="1" dirty="0" smtClean="0">
                <a:solidFill>
                  <a:srgbClr val="C00000"/>
                </a:solidFill>
              </a:rPr>
              <a:t>содержит 376 000 000 элементов, обладает быстродействием 3,7 миллиарда операций в секунду.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1" name="Управляющая кнопка: далее 10">
            <a:hlinkClick r:id="" action="ppaction://hlinkshowjump?jump=firstslide" highlightClick="1"/>
          </p:cNvPr>
          <p:cNvSpPr/>
          <p:nvPr/>
        </p:nvSpPr>
        <p:spPr>
          <a:xfrm>
            <a:off x="179512" y="6381328"/>
            <a:ext cx="504056" cy="288032"/>
          </a:xfrm>
          <a:prstGeom prst="actionButtonForwardNext">
            <a:avLst/>
          </a:prstGeom>
          <a:blipFill>
            <a:blip r:embed="rId2" cstate="print"/>
            <a:tile tx="0" ty="0" sx="100000" sy="100000" flip="none" algn="tl"/>
          </a:blipFill>
          <a:ln cmpd="thinThick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332656"/>
            <a:ext cx="40014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Процессор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13" name="Picture 2" descr="http://superportalik.com/uploads/posts/2011-08/1313321596_cpu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44824"/>
            <a:ext cx="4321243" cy="396885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Содержимое 10" descr="68787c351b03d8208940af3ab1bb5571_1366017273_800_800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491880" y="4149080"/>
            <a:ext cx="5652120" cy="15664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TextBox 12"/>
          <p:cNvSpPr txBox="1"/>
          <p:nvPr/>
        </p:nvSpPr>
        <p:spPr>
          <a:xfrm>
            <a:off x="395536" y="1556792"/>
            <a:ext cx="295232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Модули оперативной памяти  могут быть различных типов: </a:t>
            </a:r>
            <a:r>
              <a:rPr lang="en-US" sz="2800" b="1" dirty="0" smtClean="0">
                <a:solidFill>
                  <a:srgbClr val="C00000"/>
                </a:solidFill>
              </a:rPr>
              <a:t>DDR, DDR2 </a:t>
            </a:r>
            <a:r>
              <a:rPr lang="ru-RU" sz="2800" b="1" dirty="0" smtClean="0">
                <a:solidFill>
                  <a:srgbClr val="C00000"/>
                </a:solidFill>
              </a:rPr>
              <a:t> и другие.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4" name="Управляющая кнопка: далее 13">
            <a:hlinkClick r:id="" action="ppaction://hlinkshowjump?jump=firstslide" highlightClick="1"/>
          </p:cNvPr>
          <p:cNvSpPr/>
          <p:nvPr/>
        </p:nvSpPr>
        <p:spPr>
          <a:xfrm>
            <a:off x="251520" y="6381328"/>
            <a:ext cx="504056" cy="288032"/>
          </a:xfrm>
          <a:prstGeom prst="actionButtonForwardNex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39552" y="188640"/>
            <a:ext cx="75793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Оперативная память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16" name="Picture 2" descr="http://www.003.ru/static/images/5274286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27376" y="1628800"/>
            <a:ext cx="5616624" cy="196047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ru-RU" sz="3600" b="1" dirty="0" smtClean="0">
                <a:solidFill>
                  <a:srgbClr val="C00000"/>
                </a:solidFill>
              </a:rPr>
              <a:t>Клавиатура</a:t>
            </a:r>
          </a:p>
          <a:p>
            <a:pPr>
              <a:buFont typeface="Courier New" pitchFamily="49" charset="0"/>
              <a:buChar char="o"/>
            </a:pPr>
            <a:r>
              <a:rPr lang="ru-RU" sz="3600" b="1" dirty="0" smtClean="0">
                <a:solidFill>
                  <a:srgbClr val="C00000"/>
                </a:solidFill>
              </a:rPr>
              <a:t>Мышь</a:t>
            </a:r>
          </a:p>
          <a:p>
            <a:pPr>
              <a:buFont typeface="Courier New" pitchFamily="49" charset="0"/>
              <a:buChar char="o"/>
            </a:pPr>
            <a:r>
              <a:rPr lang="ru-RU" sz="3600" b="1" dirty="0" smtClean="0">
                <a:solidFill>
                  <a:srgbClr val="C00000"/>
                </a:solidFill>
              </a:rPr>
              <a:t>Графический планшет</a:t>
            </a:r>
          </a:p>
          <a:p>
            <a:pPr>
              <a:buFont typeface="Courier New" pitchFamily="49" charset="0"/>
              <a:buChar char="o"/>
            </a:pPr>
            <a:r>
              <a:rPr lang="ru-RU" sz="3600" b="1" dirty="0" smtClean="0">
                <a:solidFill>
                  <a:srgbClr val="C00000"/>
                </a:solidFill>
              </a:rPr>
              <a:t>Сканер</a:t>
            </a:r>
          </a:p>
          <a:p>
            <a:pPr>
              <a:buFont typeface="Courier New" pitchFamily="49" charset="0"/>
              <a:buChar char="o"/>
            </a:pPr>
            <a:r>
              <a:rPr lang="ru-RU" sz="3600" b="1" dirty="0" smtClean="0">
                <a:solidFill>
                  <a:srgbClr val="C00000"/>
                </a:solidFill>
              </a:rPr>
              <a:t>Цифровая камера</a:t>
            </a:r>
          </a:p>
          <a:p>
            <a:pPr>
              <a:buFont typeface="Courier New" pitchFamily="49" charset="0"/>
              <a:buChar char="o"/>
            </a:pPr>
            <a:r>
              <a:rPr lang="ru-RU" sz="3600" b="1" dirty="0" smtClean="0">
                <a:solidFill>
                  <a:srgbClr val="C00000"/>
                </a:solidFill>
              </a:rPr>
              <a:t>Микрофон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8" name="Управляющая кнопка: далее 7">
            <a:hlinkClick r:id="" action="ppaction://hlinkshowjump?jump=firstslide" highlightClick="1"/>
          </p:cNvPr>
          <p:cNvSpPr/>
          <p:nvPr/>
        </p:nvSpPr>
        <p:spPr>
          <a:xfrm>
            <a:off x="179512" y="6381328"/>
            <a:ext cx="576064" cy="332656"/>
          </a:xfrm>
          <a:prstGeom prst="actionButtonForwardNex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116632"/>
            <a:ext cx="62344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Устройства ввода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Управляющая кнопка: далее 18">
            <a:hlinkClick r:id="" action="ppaction://hlinkshowjump?jump=firstslide" highlightClick="1"/>
          </p:cNvPr>
          <p:cNvSpPr/>
          <p:nvPr/>
        </p:nvSpPr>
        <p:spPr>
          <a:xfrm>
            <a:off x="0" y="6381328"/>
            <a:ext cx="539552" cy="360040"/>
          </a:xfrm>
          <a:prstGeom prst="actionButtonForwardNex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54414" y="188640"/>
            <a:ext cx="87895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Долговременная память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755576" y="1412776"/>
          <a:ext cx="7272808" cy="4320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400"/>
                <a:gridCol w="3672408"/>
              </a:tblGrid>
              <a:tr h="21602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160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5364" name="Picture 4" descr="Карта памяти Transcend SDHC 16Gb Class 2 (TS16GSDHC2) Киев, Украина - купить онлайн, продажа, отзывы, цена - Интернет-магазин H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3645024"/>
            <a:ext cx="3045938" cy="19442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366" name="Picture 6" descr="Винчестер Seagate Cheetah 10K.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03648" y="1484784"/>
            <a:ext cx="2160240" cy="20867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368" name="Picture 8" descr="Проект сайта по информатике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9992" y="1556792"/>
            <a:ext cx="3456384" cy="17915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370" name="Picture 10" descr="ЛЕКСИКА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88024" y="3789040"/>
            <a:ext cx="2880320" cy="17099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Управляющая кнопка: далее 16">
            <a:hlinkClick r:id="" action="ppaction://hlinkshowjump?jump=firstslide" highlightClick="1"/>
          </p:cNvPr>
          <p:cNvSpPr/>
          <p:nvPr/>
        </p:nvSpPr>
        <p:spPr>
          <a:xfrm>
            <a:off x="0" y="6381328"/>
            <a:ext cx="539552" cy="332656"/>
          </a:xfrm>
          <a:prstGeom prst="actionButtonForwardNex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755576" y="188640"/>
            <a:ext cx="67890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Устройства вывода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aphicFrame>
        <p:nvGraphicFramePr>
          <p:cNvPr id="22" name="Таблица 21"/>
          <p:cNvGraphicFramePr>
            <a:graphicFrameLocks noGrp="1"/>
          </p:cNvGraphicFramePr>
          <p:nvPr/>
        </p:nvGraphicFramePr>
        <p:xfrm>
          <a:off x="4499992" y="1124744"/>
          <a:ext cx="4032448" cy="54452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32448"/>
              </a:tblGrid>
              <a:tr h="181507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81507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81507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4338" name="Picture 2" descr="Эльдорадо - Мониторы Компьютеры и планшеты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1196752"/>
            <a:ext cx="2376264" cy="17253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340" name="Picture 4" descr="Лучшие продукты на российском компьютерном рынке 2003 - 12, 2003 Мир ПК Издательство &quot;Открытые системы&quot;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2996952"/>
            <a:ext cx="2520280" cy="16993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342" name="Picture 6" descr="Genius SP-HF500A - новая акустическая система Мультимедиа Новости Компьютерный портал F1CD.ru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36096" y="4797152"/>
            <a:ext cx="2088232" cy="17197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3" name="TextBox 22"/>
          <p:cNvSpPr txBox="1"/>
          <p:nvPr/>
        </p:nvSpPr>
        <p:spPr>
          <a:xfrm>
            <a:off x="611560" y="1412776"/>
            <a:ext cx="280831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sz="3600" b="1" dirty="0" smtClean="0">
                <a:solidFill>
                  <a:srgbClr val="C00000"/>
                </a:solidFill>
              </a:rPr>
              <a:t>Монитор</a:t>
            </a:r>
          </a:p>
          <a:p>
            <a:pPr>
              <a:buFont typeface="Wingdings" pitchFamily="2" charset="2"/>
              <a:buChar char="ü"/>
            </a:pPr>
            <a:endParaRPr lang="ru-RU" sz="3600" b="1" dirty="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ü"/>
            </a:pPr>
            <a:endParaRPr lang="ru-RU" sz="3600" b="1" dirty="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3600" b="1" dirty="0" smtClean="0">
                <a:solidFill>
                  <a:srgbClr val="C00000"/>
                </a:solidFill>
              </a:rPr>
              <a:t>Принтер</a:t>
            </a:r>
          </a:p>
          <a:p>
            <a:pPr>
              <a:buFont typeface="Wingdings" pitchFamily="2" charset="2"/>
              <a:buChar char="ü"/>
            </a:pPr>
            <a:endParaRPr lang="ru-RU" sz="3600" b="1" dirty="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ü"/>
            </a:pPr>
            <a:endParaRPr lang="ru-RU" sz="3600" b="1" dirty="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ü"/>
            </a:pPr>
            <a:endParaRPr lang="ru-RU" sz="3600" b="1" dirty="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3600" b="1" dirty="0" smtClean="0">
                <a:solidFill>
                  <a:srgbClr val="C00000"/>
                </a:solidFill>
              </a:rPr>
              <a:t>Колонки</a:t>
            </a:r>
          </a:p>
          <a:p>
            <a:pPr>
              <a:buFont typeface="Wingdings" pitchFamily="2" charset="2"/>
              <a:buChar char="ü"/>
            </a:pPr>
            <a:endParaRPr lang="ru-RU" sz="3600" b="1" dirty="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ü"/>
            </a:pPr>
            <a:endParaRPr lang="ru-RU" sz="3600" b="1" dirty="0" smtClean="0">
              <a:solidFill>
                <a:srgbClr val="C0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106</TotalTime>
  <Words>66</Words>
  <Application>Microsoft Office PowerPoint</Application>
  <PresentationFormat>Экран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Схема компьютера</dc:title>
  <cp:lastModifiedBy>Юлия</cp:lastModifiedBy>
  <dcterms:created xsi:type="dcterms:W3CDTF">2015-02-09T13:44:41Z</dcterms:created>
  <dcterms:modified xsi:type="dcterms:W3CDTF">2015-02-09T19:49:34Z</dcterms:modified>
</cp:coreProperties>
</file>