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19" r:id="rId3"/>
  </p:sldMasterIdLst>
  <p:sldIdLst>
    <p:sldId id="256" r:id="rId4"/>
    <p:sldId id="260" r:id="rId5"/>
    <p:sldId id="257" r:id="rId6"/>
    <p:sldId id="258" r:id="rId7"/>
    <p:sldId id="259" r:id="rId8"/>
    <p:sldId id="262" r:id="rId9"/>
    <p:sldId id="265" r:id="rId10"/>
    <p:sldId id="263" r:id="rId11"/>
    <p:sldId id="264" r:id="rId12"/>
    <p:sldId id="268" r:id="rId13"/>
    <p:sldId id="266" r:id="rId14"/>
    <p:sldId id="270" r:id="rId15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/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/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102D-A7D4-4D4E-B9BC-F5693BB70D0F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8A85-57AA-41E9-8657-A272CCF5D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0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5920-8196-424B-A42B-BC44B93C4701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F2E8-8F15-4F49-98AB-699DDCB40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36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A263-5113-4F76-BF21-A1EEA7D28AF9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F385B-C1CE-46BA-9A93-F84AC951A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35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382AD-6568-4689-9C01-B899B61A7A9B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DF350-6DCD-49EE-913A-2B7CF2680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10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3C0C-3BCD-4E36-A2EE-AFBFB150A246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CF473-6E1E-4093-AF0A-3F3B7CA60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8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/>
              <a:t>“</a:t>
            </a: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n-US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67A4F-7E3F-44B0-BCD0-B6D811DD3BC2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4BA6-6966-4187-90C4-7CC31BA01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6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437B-B115-40DF-8C5D-398B93AA2C9E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6C735-2D74-40A1-97C5-B83344E2A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11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A83D-0E64-4FC9-8FC4-A6D0BC5329F9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E68DA-8D03-41EB-90E8-F60FFD3EB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47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0DA7-8E39-4EB6-8719-0E7FEAB061EF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73A2A-A3B1-45A6-B855-FFCD84E19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890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A8B-0663-484A-A2CC-52D2C6B23A97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F9EB-2EAE-433E-B2AA-61D7BEE07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54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CBFC4-C4FA-4DA5-B2B7-90DC7D044060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787C-3231-46C2-84F3-442E988EF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73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03F26-7221-4B7C-974B-6603B4BB6335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46BF-7000-4FCD-B633-2E0C22706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44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AC450-23A2-4F60-9E08-96182FD1800F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900A-23B5-45E9-9508-DE6C8FC66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72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2A9CE-6AF3-40A8-8274-309AC2F348C3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AA2F-DEB7-47D6-8CDF-44358F8B2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12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096FE-8E56-4EBE-A948-23127EFC1179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3B92D-8CCA-4741-9359-9C0EA2C3C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00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4BF1-3A7D-4583-BE88-98734E33B1A3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63C8-FA9F-4F54-BA3E-6A7015A4C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20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B9067-416D-479C-B293-F196BAEC0A83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29BF-17FF-4A25-9C7F-248AFD3DF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78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B771-8ECA-467D-B62F-9620F7C7006D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6C09-D7C5-40EB-80BA-197829C66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80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BA563-8D6C-42B1-B0DA-A43C178D79CC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B99C-5BA9-485C-8D3B-3CF391753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54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E5540-71C6-4D2A-9998-163D820F7D79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C1AC-FBF5-49EC-9AA8-92ED0D8ED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802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D278-16B4-450B-B756-BA7F015D7D67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11B0-C30F-47F7-9160-E2FABB36A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82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E24C-9555-40EF-A440-5263C4F273E9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968F-A520-42D6-816A-758363A74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4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986B-69E2-423B-93ED-1D5DE0E8D411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296F0-6CE8-4276-9128-FF2EA2530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07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DA97-491E-430A-AC17-F4A00266700D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F766-A30D-4CA1-93B9-FD64556E8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10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3A664-7D2F-4112-A604-86911A9710A2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C7DCF-525F-4DBA-BAB9-E63DA4F54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079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589B-82C2-4634-BA61-D4BDA3EE02AF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551F2-05BA-400C-8630-91E74CE1E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0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D35-F33D-4E15-8FD5-BF229267E22E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51CF4-2E36-4133-9CA0-23F2CC075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31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0AD7-FC3C-4012-B551-255F7DF4B28C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6CA-5349-4084-81F0-02550F555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49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78DC-FAA9-4B2A-B1D3-8758C39DBDAA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5ADC-CF41-43F6-80BA-EC2F0951A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97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E5FA6-2C65-4EFC-958B-6656D8E5636E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0296-A876-4D52-8395-26CA596EF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17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481F-5F65-49E7-8C40-599CAE8D0319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D33A0-AD81-458D-ACE5-BDDB1AA01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47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0C5EA-62D1-42AA-908C-C8344AE6D017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62FF-4DE3-42C5-8E97-09B2BE1E1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155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F1B0-7905-4902-8430-380853CE96F6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9D91-37EA-4B3E-9D8A-3C534E514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9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6402A-CDA7-4CEF-88AF-E352B025F35A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82D0-03FB-4ECB-A16D-D100DC3AE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73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B093-382E-4AD1-A19F-0E1F412DBAE1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72F1-0904-4672-83A4-FD5A649ED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21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5807-B345-4DFE-AA01-C9110E31A791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4AECF-6E2A-4ABF-B0BB-E134C2463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56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E198D-286A-4AE6-A6FB-97D729E7E575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C23FD-C538-4681-9E9C-CA57812F1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62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58B7D-7D33-4833-8D0C-45240FFC26E4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B328-6255-40F2-8372-2960FBEA7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21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  <a:endParaRPr lang="en-US">
              <a:solidFill>
                <a:srgbClr val="C0E474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D9BE-8E3C-4780-926B-AA4AB2FF4997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B673-57D3-4BF2-8E81-9829227DA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653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00FE-08C1-4B43-A5E7-8F7E93E1B668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52BB-7FC8-4AB1-9DF0-6FE4A5D07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06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8972-79E9-4C79-8B7E-A2A8FA7AB713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16D8-67DF-4FF4-9C00-3CCF954EC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4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6A88-3096-4CFD-AC38-49111FC91043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403D-FFBF-4CEA-BD85-D0121D6C1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4245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FF0C-AA4F-48DC-ABE7-20BE260A737B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39B91-5191-454F-B45F-7037CE25E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63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0D23-6D17-42CE-AD55-A9FEA06A7F78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2762-A79A-430E-825A-C7605A32D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31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C6D8-089E-428D-90E9-74F2108278AD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B661B-CF0D-4AED-A9AC-6FA9B1D7A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CC83-EAEC-4514-AA90-B46D13819E22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A9BD-04DA-4170-9071-0205656D6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1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C9C6E-6733-44E5-A49A-B70160439558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A2476-6D22-4518-9480-1F092B074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95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91EA-0A22-478F-AFF4-E1A5DC90B018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6F9E0-6605-400E-B1D1-685CC3A2B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2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1AC9-34D5-447F-9719-09259CF12098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5458A-0290-44AA-B628-8E9F52007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73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6BF7D7E-CA48-485E-9E33-D4441AA15320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32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9F9983B-6002-4476-82B5-8360E0257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86" r:id="rId12"/>
    <p:sldLayoutId id="2147483755" r:id="rId13"/>
    <p:sldLayoutId id="2147483787" r:id="rId14"/>
    <p:sldLayoutId id="2147483756" r:id="rId15"/>
    <p:sldLayoutId id="2147483757" r:id="rId16"/>
    <p:sldLayoutId id="2147483758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3A8FF6-7DB2-40CC-8FD9-767360B40240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74B6A049-AA41-429A-8371-5E6B394CB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89" r:id="rId11"/>
    <p:sldLayoutId id="2147483768" r:id="rId12"/>
    <p:sldLayoutId id="2147483790" r:id="rId13"/>
    <p:sldLayoutId id="2147483769" r:id="rId14"/>
    <p:sldLayoutId id="2147483770" r:id="rId15"/>
    <p:sldLayoutId id="2147483771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CB5127-2DEC-4C43-873E-AED5C09DA0F4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A6F7DE4-45C5-4D18-80E7-99EF6885B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92" r:id="rId11"/>
    <p:sldLayoutId id="2147483781" r:id="rId12"/>
    <p:sldLayoutId id="2147483793" r:id="rId13"/>
    <p:sldLayoutId id="2147483782" r:id="rId14"/>
    <p:sldLayoutId id="2147483783" r:id="rId15"/>
    <p:sldLayoutId id="2147483784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ohcolonoc.ru/cons/6002-ispolzovanie-ustnogo-narodnogo-tvorchestva-v-razvitii-rechi-detej.html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1%D1%85%D0%BE%D0%B4%D0%BD%D1%8B%D0%B5_%D0%BE%D0%B1%D1%80%D1%8F%D0%B4%D1%8B_%D1%81%D0%BB%D0%B0%D0%B2%D1%8F%D0%BD" TargetMode="External"/><Relationship Id="rId2" Type="http://schemas.openxmlformats.org/officeDocument/2006/relationships/hyperlink" Target="https://ru.wikipedia.org/wiki/%D0%A1%D0%B2%D1%8F%D1%82%D0%BA%D0%B8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531144"/>
            <a:ext cx="9028112" cy="2971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>Урок</a:t>
            </a:r>
            <a:br>
              <a:rPr lang="ru-RU" sz="3200" dirty="0" smtClean="0"/>
            </a:br>
            <a:r>
              <a:rPr lang="ru-RU" sz="3200" dirty="0" smtClean="0"/>
              <a:t> по литературному чтению</a:t>
            </a:r>
            <a:br>
              <a:rPr lang="ru-RU" sz="3200" dirty="0" smtClean="0"/>
            </a:br>
            <a:r>
              <a:rPr lang="ru-RU" sz="3200" dirty="0" smtClean="0"/>
              <a:t> в 3 классе</a:t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ТЕМА: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устное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творчество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1723" y="4992932"/>
            <a:ext cx="6400800" cy="1947862"/>
          </a:xfrm>
        </p:spPr>
        <p:txBody>
          <a:bodyPr/>
          <a:lstStyle/>
          <a:p>
            <a:r>
              <a:rPr lang="ru-RU" b="1" smtClean="0">
                <a:solidFill>
                  <a:srgbClr val="0F496F"/>
                </a:solidFill>
              </a:rPr>
              <a:t>Учитель начальных классов</a:t>
            </a:r>
          </a:p>
          <a:p>
            <a:r>
              <a:rPr lang="ru-RU" b="1" smtClean="0">
                <a:solidFill>
                  <a:srgbClr val="0F496F"/>
                </a:solidFill>
              </a:rPr>
              <a:t>Юркова Оксана Олеговна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8325" y="685006"/>
            <a:ext cx="9144000" cy="846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33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33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33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169863"/>
            <a:ext cx="8596312" cy="132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Составим кластер </a:t>
            </a:r>
            <a:br>
              <a:rPr lang="ru-RU" dirty="0" smtClean="0"/>
            </a:br>
            <a:r>
              <a:rPr lang="ru-RU" sz="3610" b="1" u="heavy" dirty="0" smtClean="0">
                <a:solidFill>
                  <a:srgbClr val="00B0F0"/>
                </a:solidFill>
              </a:rPr>
              <a:t>«УСТНОЕ НАРОДНОЕ ТВОРЧЕСТВО»</a:t>
            </a:r>
            <a:endParaRPr lang="ru-RU" sz="3610" b="1" u="heavy" dirty="0">
              <a:solidFill>
                <a:srgbClr val="00B0F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258888" y="1727200"/>
            <a:ext cx="227012" cy="1054100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>
            <a:endCxn id="22537" idx="0"/>
          </p:cNvCxnSpPr>
          <p:nvPr/>
        </p:nvCxnSpPr>
        <p:spPr>
          <a:xfrm>
            <a:off x="2195513" y="3557588"/>
            <a:ext cx="560387" cy="785812"/>
          </a:xfrm>
          <a:prstGeom prst="straightConnector1">
            <a:avLst/>
          </a:prstGeom>
          <a:ln w="762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69888" y="2811463"/>
            <a:ext cx="2014537" cy="6826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ПЕСНИ</a:t>
            </a:r>
          </a:p>
        </p:txBody>
      </p:sp>
      <p:pic>
        <p:nvPicPr>
          <p:cNvPr id="22534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30700"/>
            <a:ext cx="1462088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275" y="3254375"/>
            <a:ext cx="139223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063" y="4348163"/>
            <a:ext cx="14128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763" y="4343400"/>
            <a:ext cx="14382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67096">
            <a:off x="1498600" y="3524250"/>
            <a:ext cx="5540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68008">
            <a:off x="8445500" y="1000125"/>
            <a:ext cx="569913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" y="3509963"/>
            <a:ext cx="320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314325" y="4578350"/>
            <a:ext cx="125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>
                <a:latin typeface="Trebuchet MS" panose="020B0603020202020204" pitchFamily="34" charset="0"/>
              </a:rPr>
              <a:t>ПОТЕШКИ</a:t>
            </a:r>
          </a:p>
        </p:txBody>
      </p:sp>
      <p:sp>
        <p:nvSpPr>
          <p:cNvPr id="22542" name="TextBox 14"/>
          <p:cNvSpPr txBox="1">
            <a:spLocks noChangeArrowheads="1"/>
          </p:cNvSpPr>
          <p:nvPr/>
        </p:nvSpPr>
        <p:spPr bwMode="auto">
          <a:xfrm>
            <a:off x="2173288" y="4597400"/>
            <a:ext cx="1331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>
                <a:latin typeface="Trebuchet MS" panose="020B0603020202020204" pitchFamily="34" charset="0"/>
              </a:rPr>
              <a:t>ЗАКЛИЧКИ</a:t>
            </a:r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6942138" y="3533775"/>
            <a:ext cx="101758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>
                <a:latin typeface="Trebuchet MS" panose="020B0603020202020204" pitchFamily="34" charset="0"/>
              </a:rPr>
              <a:t>СКАЗКИ</a:t>
            </a:r>
          </a:p>
        </p:txBody>
      </p:sp>
      <p:sp>
        <p:nvSpPr>
          <p:cNvPr id="22544" name="TextBox 17"/>
          <p:cNvSpPr txBox="1">
            <a:spLocks noChangeArrowheads="1"/>
          </p:cNvSpPr>
          <p:nvPr/>
        </p:nvSpPr>
        <p:spPr bwMode="auto">
          <a:xfrm>
            <a:off x="3894138" y="4560888"/>
            <a:ext cx="123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>
                <a:latin typeface="Trebuchet MS" panose="020B0603020202020204" pitchFamily="34" charset="0"/>
              </a:rPr>
              <a:t>КОЛЯДКИ</a:t>
            </a:r>
          </a:p>
        </p:txBody>
      </p:sp>
      <p:pic>
        <p:nvPicPr>
          <p:cNvPr id="22545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0" y="5507038"/>
            <a:ext cx="1852613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TextBox 19"/>
          <p:cNvSpPr txBox="1">
            <a:spLocks noChangeArrowheads="1"/>
          </p:cNvSpPr>
          <p:nvPr/>
        </p:nvSpPr>
        <p:spPr bwMode="auto">
          <a:xfrm>
            <a:off x="1571625" y="5765800"/>
            <a:ext cx="1646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>
                <a:latin typeface="Trebuchet MS" panose="020B0603020202020204" pitchFamily="34" charset="0"/>
              </a:rPr>
              <a:t>ШУТОЧНЫЕ</a:t>
            </a:r>
          </a:p>
          <a:p>
            <a:pPr eaLnBrk="1" hangingPunct="1"/>
            <a:r>
              <a:rPr lang="ru-RU">
                <a:latin typeface="Trebuchet MS" panose="020B0603020202020204" pitchFamily="34" charset="0"/>
              </a:rPr>
              <a:t> И ПЛЯСОВЫЕ</a:t>
            </a:r>
          </a:p>
        </p:txBody>
      </p:sp>
      <p:pic>
        <p:nvPicPr>
          <p:cNvPr id="22547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538" y="2886075"/>
            <a:ext cx="1412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TextBox 21"/>
          <p:cNvSpPr txBox="1">
            <a:spLocks noChangeArrowheads="1"/>
          </p:cNvSpPr>
          <p:nvPr/>
        </p:nvSpPr>
        <p:spPr bwMode="auto">
          <a:xfrm>
            <a:off x="8842375" y="3124200"/>
            <a:ext cx="11588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>
                <a:latin typeface="Trebuchet MS" panose="020B0603020202020204" pitchFamily="34" charset="0"/>
              </a:rPr>
              <a:t>ЗАГАДКИ</a:t>
            </a:r>
          </a:p>
        </p:txBody>
      </p:sp>
      <p:pic>
        <p:nvPicPr>
          <p:cNvPr id="22549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88" y="1236663"/>
            <a:ext cx="12557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Рисунок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279007">
            <a:off x="3101975" y="2389188"/>
            <a:ext cx="1255713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67096">
            <a:off x="5486400" y="1281113"/>
            <a:ext cx="55245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563" y="4791075"/>
            <a:ext cx="2038350" cy="1196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3" name="TextBox 31"/>
          <p:cNvSpPr txBox="1">
            <a:spLocks noChangeArrowheads="1"/>
          </p:cNvSpPr>
          <p:nvPr/>
        </p:nvSpPr>
        <p:spPr bwMode="auto">
          <a:xfrm>
            <a:off x="6383338" y="5222875"/>
            <a:ext cx="14160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>
                <a:latin typeface="Trebuchet MS" panose="020B0603020202020204" pitchFamily="34" charset="0"/>
              </a:rPr>
              <a:t>НЕБЫЛИЦЫ</a:t>
            </a:r>
          </a:p>
        </p:txBody>
      </p:sp>
      <p:pic>
        <p:nvPicPr>
          <p:cNvPr id="22554" name="Рисунок 3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796426">
            <a:off x="2874963" y="1817688"/>
            <a:ext cx="10890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663" y="1898650"/>
            <a:ext cx="22510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TextBox 34"/>
          <p:cNvSpPr txBox="1">
            <a:spLocks noChangeArrowheads="1"/>
          </p:cNvSpPr>
          <p:nvPr/>
        </p:nvSpPr>
        <p:spPr bwMode="auto">
          <a:xfrm>
            <a:off x="3403600" y="2117725"/>
            <a:ext cx="182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>
                <a:latin typeface="Trebuchet MS" panose="020B0603020202020204" pitchFamily="34" charset="0"/>
              </a:rPr>
              <a:t>КОЛЫБЕЛЬНЫЕ</a:t>
            </a:r>
          </a:p>
        </p:txBody>
      </p:sp>
      <p:pic>
        <p:nvPicPr>
          <p:cNvPr id="22557" name="Рисунок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613" y="4711700"/>
            <a:ext cx="204311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Рисунок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79171">
            <a:off x="7583488" y="1277938"/>
            <a:ext cx="1338262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9" name="TextBox 37"/>
          <p:cNvSpPr txBox="1">
            <a:spLocks noChangeArrowheads="1"/>
          </p:cNvSpPr>
          <p:nvPr/>
        </p:nvSpPr>
        <p:spPr bwMode="auto">
          <a:xfrm>
            <a:off x="8718550" y="5110163"/>
            <a:ext cx="157797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sz="2400">
                <a:latin typeface="Trebuchet MS" panose="020B0603020202020204" pitchFamily="34" charset="0"/>
              </a:rPr>
              <a:t>считалки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620125" cy="3627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я</a:t>
            </a:r>
            <a:r>
              <a:rPr lang="ru-RU" dirty="0" smtClean="0"/>
              <a:t> сегодня узнал на уроке…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я хочу сказать, что…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мне очень понравилось…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я бы хотел еще узнать…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мне сегодня на уроке было…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урок был ….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925" y="1568450"/>
            <a:ext cx="8347075" cy="3128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литературы: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УМК «ШКОЛА РОССИИ»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Учебник «Литературное чтение. 3 класс» (в двух частях) авторов: Климанова Л. Ф., Горецкий В. Г., Голованова М. В.,  разработан в соответствии с ФГОС НОО и является составной частью завершённой предметной линии учебников «Литературное чтение» системы учебников «Школа России».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defRPr/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http://dohcolonoc.ru/cons/6002-ispolzovanie-ustnogo-narodnogo-tvorchestva-v-razvitii-rechi-detej.html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585788"/>
            <a:ext cx="8534400" cy="1506537"/>
          </a:xfrm>
        </p:spPr>
        <p:txBody>
          <a:bodyPr/>
          <a:lstStyle/>
          <a:p>
            <a:r>
              <a:rPr lang="ru-RU" smtClean="0"/>
              <a:t>Устное  народное творчество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3288" y="1660525"/>
            <a:ext cx="8534400" cy="3616325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sz="4800" b="1" smtClean="0"/>
              <a:t>Русские народные песни</a:t>
            </a: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38" y="2795588"/>
            <a:ext cx="3590925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72134">
            <a:off x="6561138" y="2789238"/>
            <a:ext cx="4843462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прочитайте текст на доске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Коляда, коляда!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Ты подай пирога,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или хлеба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ломтину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или денег полтину,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или курочку с хохлом,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петушка с гребешком!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или сена клок, или вилы в бок.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КОЛЯДКА, ИЛИ КОЛЯДНАЯ ПЕСНЯ-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ru-RU" smtClean="0"/>
              <a:t> </a:t>
            </a:r>
            <a:r>
              <a:rPr lang="ru-RU" sz="3200" smtClean="0"/>
              <a:t>календарные обрядовые песни, исполняемые преимущественно в </a:t>
            </a:r>
            <a:r>
              <a:rPr lang="ru-RU" sz="3200" u="sng" smtClean="0">
                <a:solidFill>
                  <a:schemeClr val="tx1"/>
                </a:solidFill>
                <a:hlinkClick r:id="rId2" tooltip="Святки"/>
              </a:rPr>
              <a:t>святочный</a:t>
            </a:r>
            <a:r>
              <a:rPr lang="ru-RU" sz="3200" u="sng" smtClean="0">
                <a:solidFill>
                  <a:schemeClr val="tx1"/>
                </a:solidFill>
              </a:rPr>
              <a:t> </a:t>
            </a:r>
            <a:r>
              <a:rPr lang="ru-RU" sz="3200" smtClean="0"/>
              <a:t>период, во время </a:t>
            </a:r>
            <a:r>
              <a:rPr lang="ru-RU" sz="3200" u="sng" smtClean="0">
                <a:hlinkClick r:id="rId3" tooltip="Обходные обряды славян"/>
              </a:rPr>
              <a:t>ритуальных обходов</a:t>
            </a:r>
            <a:r>
              <a:rPr lang="ru-RU" sz="3200" smtClean="0"/>
              <a:t> по домам.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Колыбельные песни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863" y="2116138"/>
            <a:ext cx="3140075" cy="40449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613" y="2185988"/>
            <a:ext cx="51022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550" y="539750"/>
            <a:ext cx="8067675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735638" y="398463"/>
            <a:ext cx="609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Дождик, дождик, припусти, </a:t>
            </a:r>
            <a:b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Побежим мы за кусты, </a:t>
            </a:r>
            <a:b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Встанем под осинкой, </a:t>
            </a:r>
            <a:b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Накроемся корзинкой!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690688" y="3422650"/>
            <a:ext cx="6096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Радуга-дуга, </a:t>
            </a:r>
            <a:b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давай дождя, </a:t>
            </a:r>
            <a:b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Давай солнышко, </a:t>
            </a:r>
            <a:b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 ведрышко. </a:t>
            </a:r>
            <a:b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638" y="3211513"/>
            <a:ext cx="384651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088" y="398463"/>
            <a:ext cx="3486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9213" y="0"/>
            <a:ext cx="4752975" cy="1139825"/>
          </a:xfrm>
        </p:spPr>
        <p:txBody>
          <a:bodyPr/>
          <a:lstStyle/>
          <a:p>
            <a:r>
              <a:rPr lang="ru-RU" smtClean="0"/>
              <a:t> Песенки - потешки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50" y="3738563"/>
            <a:ext cx="381476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5288" y="0"/>
            <a:ext cx="290671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6238" y="3738563"/>
            <a:ext cx="406876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50" y="3859213"/>
            <a:ext cx="3582988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773113"/>
            <a:ext cx="645477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 smtClean="0"/>
              <a:t>           Шуточные и плясовые песни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1270000"/>
            <a:ext cx="46101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82750"/>
            <a:ext cx="5337175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327</TotalTime>
  <Words>193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Сектор</vt:lpstr>
      <vt:lpstr>Грань</vt:lpstr>
      <vt:lpstr>1_Грань</vt:lpstr>
      <vt:lpstr>Урок  по литературному чтению  в 3 классе  ТЕМА:  устное народное творчество</vt:lpstr>
      <vt:lpstr>Устное  народное творчество</vt:lpstr>
      <vt:lpstr> прочитайте текст на доске</vt:lpstr>
      <vt:lpstr>КОЛЯДКА, ИЛИ КОЛЯДНАЯ ПЕСНЯ-</vt:lpstr>
      <vt:lpstr>           Колыбельные песни</vt:lpstr>
      <vt:lpstr>Презентация PowerPoint</vt:lpstr>
      <vt:lpstr>Презентация PowerPoint</vt:lpstr>
      <vt:lpstr> Песенки - потешки</vt:lpstr>
      <vt:lpstr>           Шуточные и плясовые песни</vt:lpstr>
      <vt:lpstr>             Составим кластер  «УСТНОЕ НАРОДНОЕ ТВОРЧЕСТВО»</vt:lpstr>
      <vt:lpstr>я сегодня узнал на уроке…  я хочу сказать, что…  мне очень понравилось…  я бы хотел еще узнать…  мне сегодня на уроке было…  урок был ….         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по литературному чтению  в 3 классе  ТЕМА: Русские народные песни</dc:title>
  <dc:creator>Оксана</dc:creator>
  <cp:lastModifiedBy>Вероника</cp:lastModifiedBy>
  <cp:revision>18</cp:revision>
  <dcterms:created xsi:type="dcterms:W3CDTF">2015-09-09T12:40:40Z</dcterms:created>
  <dcterms:modified xsi:type="dcterms:W3CDTF">2016-02-15T12:07:00Z</dcterms:modified>
</cp:coreProperties>
</file>