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6" r:id="rId4"/>
    <p:sldId id="270" r:id="rId5"/>
    <p:sldId id="271" r:id="rId6"/>
    <p:sldId id="267" r:id="rId7"/>
    <p:sldId id="265" r:id="rId8"/>
    <p:sldId id="268" r:id="rId9"/>
    <p:sldId id="269" r:id="rId10"/>
    <p:sldId id="261" r:id="rId11"/>
    <p:sldId id="260" r:id="rId12"/>
    <p:sldId id="262" r:id="rId13"/>
    <p:sldId id="264" r:id="rId14"/>
    <p:sldId id="263" r:id="rId15"/>
    <p:sldId id="258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501" autoAdjust="0"/>
  </p:normalViewPr>
  <p:slideViewPr>
    <p:cSldViewPr>
      <p:cViewPr varScale="1">
        <p:scale>
          <a:sx n="63" d="100"/>
          <a:sy n="63" d="100"/>
        </p:scale>
        <p:origin x="-15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9A93E37-D726-4943-95B3-7D4AAE01C0C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9EF5DB-7442-48FB-B4AE-20D3058507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458200" cy="3528392"/>
          </a:xfrm>
        </p:spPr>
        <p:txBody>
          <a:bodyPr>
            <a:normAutofit/>
          </a:bodyPr>
          <a:lstStyle/>
          <a:p>
            <a:r>
              <a:rPr lang="ru-RU" dirty="0" smtClean="0"/>
              <a:t>Изучение иконописи на уроках изобразительного искусства, мировой художественной культуры, основ религиозной культуры и светской этики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428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DSC01221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60648"/>
            <a:ext cx="4680520" cy="631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52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>
                <a:srgbClr val="EEC85E"/>
              </a:buClr>
              <a:buSzPct val="70000"/>
              <a:buNone/>
            </a:pPr>
            <a:r>
              <a:rPr lang="ru-RU" sz="3900" kern="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rbel" pitchFamily="34" charset="0"/>
              </a:rPr>
              <a:t>Икона имеет художественную ценность, она представляет собой интерес для наших потомков.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исследования: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132856"/>
            <a:ext cx="7314016" cy="2664296"/>
          </a:xfrm>
        </p:spPr>
        <p:txBody>
          <a:bodyPr/>
          <a:lstStyle/>
          <a:p>
            <a:r>
              <a:rPr lang="ru-RU" dirty="0"/>
              <a:t>Определение художественной ценности иконы, ее значимости для изучения культуры Русского Севера.</a:t>
            </a:r>
          </a:p>
        </p:txBody>
      </p:sp>
    </p:spTree>
    <p:extLst>
      <p:ext uri="{BB962C8B-B14F-4D97-AF65-F5344CB8AC3E}">
        <p14:creationId xmlns:p14="http://schemas.microsoft.com/office/powerpoint/2010/main" val="2634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92080" y="620688"/>
            <a:ext cx="3641608" cy="5627712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" pitchFamily="2" charset="2"/>
              <a:buNone/>
            </a:pPr>
            <a:r>
              <a:rPr lang="ru-RU" dirty="0">
                <a:solidFill>
                  <a:schemeClr val="hlink"/>
                </a:solidFill>
                <a:latin typeface="Times New Roman" pitchFamily="18" charset="0"/>
              </a:rPr>
              <a:t>Кичин Михаил Андреевич</a:t>
            </a:r>
          </a:p>
          <a:p>
            <a:pPr algn="ctr"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(21 ноября 1894-11 июля 1965)</a:t>
            </a:r>
          </a:p>
          <a:p>
            <a:pPr algn="ctr">
              <a:buFont typeface="Wingdings" pitchFamily="2" charset="2"/>
              <a:buNone/>
            </a:pPr>
            <a:endParaRPr lang="ru-RU" sz="2800" dirty="0">
              <a:latin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ru-RU" dirty="0">
                <a:latin typeface="Times New Roman" pitchFamily="18" charset="0"/>
              </a:rPr>
              <a:t>Родился в д. </a:t>
            </a:r>
            <a:r>
              <a:rPr lang="ru-RU" dirty="0" err="1">
                <a:latin typeface="Times New Roman" pitchFamily="18" charset="0"/>
              </a:rPr>
              <a:t>Литвиновская</a:t>
            </a:r>
            <a:r>
              <a:rPr lang="ru-RU" dirty="0">
                <a:latin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</a:rPr>
              <a:t>Шеговарского</a:t>
            </a:r>
            <a:r>
              <a:rPr lang="ru-RU" dirty="0">
                <a:latin typeface="Times New Roman" pitchFamily="18" charset="0"/>
              </a:rPr>
              <a:t> сельского общества. Первые навыки в живописи получил в мастерской Осипова А. З. В юности побывал в Соловецком монастыре, где три года обучался иконописи в живописной школе.</a:t>
            </a:r>
          </a:p>
        </p:txBody>
      </p:sp>
      <p:pic>
        <p:nvPicPr>
          <p:cNvPr id="4" name="Picture 7" descr="DSC01187"/>
          <p:cNvPicPr>
            <a:picLocks noChangeAspect="1" noChangeArrowheads="1"/>
          </p:cNvPicPr>
          <p:nvPr/>
        </p:nvPicPr>
        <p:blipFill>
          <a:blip r:embed="rId2">
            <a:lum bright="-12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764704"/>
            <a:ext cx="4043057" cy="49624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5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60648"/>
            <a:ext cx="6994024" cy="1143000"/>
          </a:xfrm>
        </p:spPr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Выдвинутая гипотеза  подтвердилась: икона действительно имеет художественную ценность;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Данная икона является храмовой и могла находится в одной из церквей, расположенных недалеко от д. </a:t>
            </a:r>
            <a:r>
              <a:rPr lang="ru-RU" dirty="0" err="1">
                <a:latin typeface="Times New Roman" pitchFamily="18" charset="0"/>
              </a:rPr>
              <a:t>Палачиха</a:t>
            </a:r>
            <a:r>
              <a:rPr lang="ru-RU" dirty="0">
                <a:latin typeface="Times New Roman" pitchFamily="18" charset="0"/>
              </a:rPr>
              <a:t>, например </a:t>
            </a:r>
            <a:r>
              <a:rPr lang="ru-RU" dirty="0" err="1">
                <a:latin typeface="Times New Roman" pitchFamily="18" charset="0"/>
              </a:rPr>
              <a:t>Ледско-Немировская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</a:rPr>
              <a:t>Шеговарская</a:t>
            </a:r>
            <a:r>
              <a:rPr lang="ru-RU" dirty="0">
                <a:latin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</a:rPr>
              <a:t>Ямскогорская</a:t>
            </a:r>
            <a:r>
              <a:rPr lang="ru-RU" dirty="0">
                <a:latin typeface="Times New Roman" pitchFamily="18" charset="0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Икона была написана в начале </a:t>
            </a:r>
            <a:r>
              <a:rPr lang="en-US" dirty="0">
                <a:latin typeface="Times New Roman" pitchFamily="18" charset="0"/>
              </a:rPr>
              <a:t>XX</a:t>
            </a:r>
            <a:r>
              <a:rPr lang="ru-RU" dirty="0">
                <a:latin typeface="Times New Roman" pitchFamily="18" charset="0"/>
              </a:rPr>
              <a:t> века, предположительно в1915-1920 годах;</a:t>
            </a:r>
          </a:p>
          <a:p>
            <a:pPr>
              <a:lnSpc>
                <a:spcPct val="90000"/>
              </a:lnSpc>
            </a:pPr>
            <a:r>
              <a:rPr lang="ru-RU" dirty="0">
                <a:latin typeface="Times New Roman" pitchFamily="18" charset="0"/>
              </a:rPr>
              <a:t>Автор иконы Кичин М. А. : иконописец, художник, педагог, руководитель музея. Исторические циклы произведений Кичина могут в полной мере  быть названы «Шенкурским историческим лубком </a:t>
            </a:r>
            <a:r>
              <a:rPr lang="en-US" dirty="0">
                <a:latin typeface="Times New Roman" pitchFamily="18" charset="0"/>
              </a:rPr>
              <a:t>XX </a:t>
            </a:r>
            <a:r>
              <a:rPr lang="ru-RU" dirty="0">
                <a:latin typeface="Times New Roman" pitchFamily="18" charset="0"/>
              </a:rPr>
              <a:t>века». Этот художник по праву может быть признан  бытописателем, певцом Русского Севера</a:t>
            </a:r>
            <a:r>
              <a:rPr lang="ru-RU" dirty="0" smtClean="0">
                <a:latin typeface="Times New Roman" pitchFamily="18" charset="0"/>
              </a:rPr>
              <a:t>.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Картина Богоматерь Умиления злых сердец</a:t>
            </a:r>
            <a:endParaRPr lang="ru-RU" dirty="0"/>
          </a:p>
        </p:txBody>
      </p:sp>
      <p:pic>
        <p:nvPicPr>
          <p:cNvPr id="1026" name="Picture 2" descr="C:\Users\Наднжда\Desktop\P22100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630" y="1447800"/>
            <a:ext cx="606829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22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нжда\Desktop\Фото 01\P221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30618"/>
            <a:ext cx="7315122" cy="548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42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Икона Владимирская Богоматерь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628800"/>
            <a:ext cx="3240359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816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днжда\Desktop\фотки с сони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345445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691680" y="5373216"/>
            <a:ext cx="7242008" cy="122413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Материнство</a:t>
            </a:r>
            <a:br>
              <a:rPr lang="ru-RU" sz="2800" dirty="0" smtClean="0"/>
            </a:br>
            <a:r>
              <a:rPr lang="ru-RU" sz="2800" dirty="0" smtClean="0"/>
              <a:t>Семеновых Анастасия ученица 4 класса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928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2729572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86125" y="1071563"/>
          <a:ext cx="5429250" cy="5187952"/>
        </p:xfrm>
        <a:graphic>
          <a:graphicData uri="http://schemas.openxmlformats.org/drawingml/2006/table">
            <a:tbl>
              <a:tblPr/>
              <a:tblGrid>
                <a:gridCol w="2581275"/>
                <a:gridCol w="2847975"/>
              </a:tblGrid>
              <a:tr h="1071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Главная задача</a:t>
                      </a: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Показать </a:t>
                      </a: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сокровенный мир души святого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Как показан свет?</a:t>
                      </a: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Проступает через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фигуру святого 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Каким бывает фон?</a:t>
                      </a: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Золотой фон – символ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божественного света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8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Нимб – золотой круг вокруг головы святого</a:t>
                      </a: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Нимб – знак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вечности и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Божией благодати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Задний план </a:t>
                      </a:r>
                      <a:b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ru-R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 линия горизонта</a:t>
                      </a: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ru-RU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6576" marR="66576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072188" y="1428750"/>
            <a:ext cx="2500312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00750" y="2643188"/>
            <a:ext cx="2500313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00750" y="3429000"/>
            <a:ext cx="2500313" cy="6429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000750" y="4929188"/>
            <a:ext cx="25717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5715000"/>
            <a:ext cx="2571750" cy="285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Сравните икону и картину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5286388"/>
            <a:ext cx="8501122" cy="1323439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реалистичность изображения  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подчёркивает духовность 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проработаны детали фона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показаны человеческие качества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напоминает о долге</a:t>
            </a:r>
          </a:p>
          <a:p>
            <a:pPr marL="457200" indent="-457200" algn="l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000" dirty="0">
                <a:latin typeface="+mn-lt"/>
              </a:rPr>
              <a:t>младенец похож на маленького взрослого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928688"/>
            <a:ext cx="2286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88" y="928688"/>
            <a:ext cx="2284412" cy="3443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4" name="TextBox 12"/>
          <p:cNvSpPr txBox="1">
            <a:spLocks noChangeArrowheads="1"/>
          </p:cNvSpPr>
          <p:nvPr/>
        </p:nvSpPr>
        <p:spPr bwMode="auto">
          <a:xfrm>
            <a:off x="714375" y="4500563"/>
            <a:ext cx="2633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Владимирская икона Божьей Матери</a:t>
            </a:r>
          </a:p>
        </p:txBody>
      </p:sp>
      <p:sp>
        <p:nvSpPr>
          <p:cNvPr id="7175" name="TextBox 13"/>
          <p:cNvSpPr txBox="1">
            <a:spLocks noChangeArrowheads="1"/>
          </p:cNvSpPr>
          <p:nvPr/>
        </p:nvSpPr>
        <p:spPr bwMode="auto">
          <a:xfrm>
            <a:off x="6072188" y="4500563"/>
            <a:ext cx="23574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Мадонна</a:t>
            </a:r>
          </a:p>
          <a:p>
            <a:pPr algn="ctr"/>
            <a:r>
              <a:rPr lang="ru-RU">
                <a:latin typeface="Calibri" pitchFamily="34" charset="0"/>
              </a:rPr>
              <a:t>Рафаэль Санти</a:t>
            </a:r>
          </a:p>
        </p:txBody>
      </p:sp>
      <p:sp>
        <p:nvSpPr>
          <p:cNvPr id="15" name="Овал 14"/>
          <p:cNvSpPr/>
          <p:nvPr/>
        </p:nvSpPr>
        <p:spPr>
          <a:xfrm>
            <a:off x="3143250" y="1285875"/>
            <a:ext cx="642938" cy="857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5286375" y="1285875"/>
            <a:ext cx="642938" cy="7858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22" name="Овал 21"/>
          <p:cNvSpPr/>
          <p:nvPr/>
        </p:nvSpPr>
        <p:spPr>
          <a:xfrm>
            <a:off x="5286375" y="2214563"/>
            <a:ext cx="642938" cy="78581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23" name="Овал 22"/>
          <p:cNvSpPr/>
          <p:nvPr/>
        </p:nvSpPr>
        <p:spPr>
          <a:xfrm>
            <a:off x="5286375" y="3286125"/>
            <a:ext cx="642938" cy="78581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24" name="Овал 23"/>
          <p:cNvSpPr/>
          <p:nvPr/>
        </p:nvSpPr>
        <p:spPr>
          <a:xfrm>
            <a:off x="3143250" y="2286000"/>
            <a:ext cx="642938" cy="85725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14688" y="3286125"/>
            <a:ext cx="571500" cy="785813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днжда\Desktop\фотки с сони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76672"/>
            <a:ext cx="6624736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522920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Рождество</a:t>
            </a:r>
            <a:br>
              <a:rPr lang="ru-RU" sz="2800" dirty="0" smtClean="0"/>
            </a:br>
            <a:r>
              <a:rPr lang="ru-RU" sz="2800" dirty="0" smtClean="0"/>
              <a:t>Белых Вячеслав ученик 7 класса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3963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нжда\Desktop\DSC01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37" y="416351"/>
            <a:ext cx="6609887" cy="438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79711" y="4797152"/>
            <a:ext cx="5760641" cy="165618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Ангел-хранитель</a:t>
            </a:r>
            <a:br>
              <a:rPr lang="ru-RU" sz="2400" dirty="0" smtClean="0"/>
            </a:br>
            <a:r>
              <a:rPr lang="ru-RU" sz="2400" dirty="0" smtClean="0"/>
              <a:t>Рочева Алена ученица 7 класса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40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днжда\Desktop\фотки с сони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60648"/>
            <a:ext cx="3816424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5805264"/>
            <a:ext cx="6552728" cy="57606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Богоматерь</a:t>
            </a:r>
            <a:br>
              <a:rPr lang="ru-RU" sz="2800" dirty="0" smtClean="0"/>
            </a:br>
            <a:r>
              <a:rPr lang="ru-RU" sz="2800" dirty="0" err="1" smtClean="0"/>
              <a:t>Заплаткина</a:t>
            </a:r>
            <a:r>
              <a:rPr lang="ru-RU" sz="2800" dirty="0" smtClean="0"/>
              <a:t> Мария  ученица 7 класса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548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днжда\Desktop\фотки с сони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88640"/>
            <a:ext cx="3672408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35029" y="530120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/>
              <a:t>Богоматерь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Горина</a:t>
            </a:r>
            <a:r>
              <a:rPr lang="ru-RU" dirty="0" smtClean="0"/>
              <a:t> </a:t>
            </a:r>
            <a:r>
              <a:rPr lang="ru-RU" sz="3100" dirty="0" smtClean="0"/>
              <a:t>Екатерина ученица 7 класса</a:t>
            </a: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46855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166</TotalTime>
  <Words>275</Words>
  <Application>Microsoft Office PowerPoint</Application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Изучение иконописи на уроках изобразительного искусства, мировой художественной культуры, основ религиозной культуры и светской этики</vt:lpstr>
      <vt:lpstr>Икона Владимирская Богоматерь</vt:lpstr>
      <vt:lpstr>Материнство Семеновых Анастасия ученица 4 класса</vt:lpstr>
      <vt:lpstr>Презентация PowerPoint</vt:lpstr>
      <vt:lpstr>Сравните икону и картину</vt:lpstr>
      <vt:lpstr>Рождество Белых Вячеслав ученик 7 класса</vt:lpstr>
      <vt:lpstr>Ангел-хранитель Рочева Алена ученица 7 класса</vt:lpstr>
      <vt:lpstr>Богоматерь Заплаткина Мария  ученица 7 класса</vt:lpstr>
      <vt:lpstr>Богоматерь Горина Екатерина ученица 7 класса</vt:lpstr>
      <vt:lpstr>Презентация PowerPoint</vt:lpstr>
      <vt:lpstr>Гипотеза</vt:lpstr>
      <vt:lpstr>Цель исследования:</vt:lpstr>
      <vt:lpstr>Презентация PowerPoint</vt:lpstr>
      <vt:lpstr>Выводы:</vt:lpstr>
      <vt:lpstr>Картина Богоматерь Умиления злых сердец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Иконопись на уроках ИЗО, МХК и Православной культуры</dc:title>
  <dc:creator>Наднжда</dc:creator>
  <cp:lastModifiedBy>Наднжда</cp:lastModifiedBy>
  <cp:revision>18</cp:revision>
  <dcterms:created xsi:type="dcterms:W3CDTF">2013-02-24T16:46:35Z</dcterms:created>
  <dcterms:modified xsi:type="dcterms:W3CDTF">2013-03-11T17:26:53Z</dcterms:modified>
</cp:coreProperties>
</file>