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59" r:id="rId4"/>
    <p:sldId id="260" r:id="rId5"/>
    <p:sldId id="261" r:id="rId6"/>
    <p:sldId id="310" r:id="rId7"/>
    <p:sldId id="263" r:id="rId8"/>
    <p:sldId id="309" r:id="rId9"/>
    <p:sldId id="285" r:id="rId10"/>
    <p:sldId id="318" r:id="rId11"/>
    <p:sldId id="284" r:id="rId12"/>
    <p:sldId id="267" r:id="rId13"/>
    <p:sldId id="311" r:id="rId14"/>
    <p:sldId id="312" r:id="rId15"/>
    <p:sldId id="313" r:id="rId16"/>
    <p:sldId id="314" r:id="rId17"/>
    <p:sldId id="307" r:id="rId18"/>
    <p:sldId id="287" r:id="rId19"/>
    <p:sldId id="315" r:id="rId20"/>
    <p:sldId id="316" r:id="rId21"/>
    <p:sldId id="257" r:id="rId22"/>
    <p:sldId id="278" r:id="rId23"/>
    <p:sldId id="293" r:id="rId24"/>
    <p:sldId id="294" r:id="rId25"/>
    <p:sldId id="283" r:id="rId26"/>
    <p:sldId id="319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>
      <p:cViewPr varScale="1">
        <p:scale>
          <a:sx n="102" d="100"/>
          <a:sy n="102" d="100"/>
        </p:scale>
        <p:origin x="2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41DA38-E55F-49C3-9A05-CCA36F2B179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453991-52FA-4BFE-83DB-45C591D4A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3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E6AF28-BEE6-4119-B708-96B9CC22737B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195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2F04E-B2E0-444B-AD97-E3A99B0F0997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671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899006-5440-413F-9457-B49C422E51CA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887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4216AD-0A37-4BBA-B0D5-D703153C1FD3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172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0CE3FE-A40E-4EE8-9A86-2E02332F7A7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524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BF04F9-E788-4FE4-86AD-A21B90F6E706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85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8B97-5C8A-47ED-95F7-E50823B93BA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0D38-DEA6-455D-9051-BBB87710C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7184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4DF-C181-467D-B695-24968F0F02C4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27E5-F148-4A89-8CEF-E10202AE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16976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0F75-AD33-4528-A26E-6C7817C686D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0562-A26A-4F6A-BE24-9ED40DDBB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0769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EA97-33A0-4353-9DB0-17A4B06F2D3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7EC-7D8B-4558-B048-67D5903DB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81889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82BF-2085-4A97-88E4-1EFEF184A4F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BF01-9AF8-44E3-A051-11A02ABC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7225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2496-5540-42A9-BC71-08315F4A252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5BB2-EDA7-4554-9428-89CD0DD5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26766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96E6-7D3D-4179-90F6-6F6366CDC6C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3075-01CE-4018-846E-F7A93664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94778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7BB0-E98E-462C-852C-A6CD05900014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9200-25F4-451F-AF62-A95B4CFE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5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4C2-BED1-4742-8E46-658A34AE765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80EF-1AB2-4957-BF15-58F8A7E63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3395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4A53-CA92-4B4F-B60E-B4FE45BEE7B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7191-363B-413F-A447-226FBE94E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5761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EBEB-061D-4D91-9540-B27650DA9D0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2315-A335-407D-905B-8DD7FD601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0544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233FF-7CAB-4528-B024-1B5CD5A5757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2D6286-7292-4006-B289-F8340770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sorn.ru/%D0%BA%D0%B0%D1%80%D1%82%D0%B8%D0%BD%D0%BA%D0%B8-2/" TargetMode="External"/><Relationship Id="rId2" Type="http://schemas.openxmlformats.org/officeDocument/2006/relationships/hyperlink" Target="http://solium.ru/forum/showthread.php?t=595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sorn.ru/%D0%B7%D0%BD%D0%B0%D1%87%D0%B5%D0%BD%D0%B8%D0%B5-%D1%81%D0%B8%D0%BC%D0%B2%D0%BE%D0%BB%D0%B8%D0%BA%D0%B8-%D1%83%D0%B7%D0%BE%D1%80%D0%BE%D0%B2-%D0%B8-%D0%BE%D1%80%D0%BD%D0%B0%D0%BC%D0%B5%D0%BD%D1%8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8150"/>
            <a:ext cx="914400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4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Тема: </a:t>
            </a:r>
          </a:p>
          <a:p>
            <a:pPr algn="ctr" eaLnBrk="1" hangingPunct="1">
              <a:defRPr/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ourier New" pitchFamily="49" charset="0"/>
              </a:rPr>
              <a:t>Декоративно-прикладное искусство. </a:t>
            </a:r>
          </a:p>
          <a:p>
            <a:pPr algn="ctr" eaLnBrk="1" hangingPunct="1"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ourier New" pitchFamily="49" charset="0"/>
              </a:rPr>
              <a:t>Традиции народного орнамента.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" y="5962650"/>
            <a:ext cx="4644414" cy="89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1" y="5962650"/>
            <a:ext cx="4645631" cy="89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79"/>
            <a:ext cx="4644414" cy="89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69" y="13370"/>
            <a:ext cx="4645631" cy="895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8" y="8905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116513"/>
            <a:ext cx="5219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5" y="44450"/>
            <a:ext cx="9251950" cy="30273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орнаментов.</a:t>
            </a:r>
          </a:p>
          <a:p>
            <a:pPr marL="360000" indent="-324000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Геометрический орнамент – 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точки, линии, круги ромбы и т.д.</a:t>
            </a:r>
          </a:p>
          <a:p>
            <a:pPr marL="360000" indent="-324000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орнамент –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листья, цветы, ветки и т. п. </a:t>
            </a:r>
          </a:p>
          <a:p>
            <a:pPr marL="360000" indent="-324000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Зооморфный орнамент –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или части фигур реальных и фантастических животных.</a:t>
            </a:r>
          </a:p>
          <a:p>
            <a:pPr marL="360000" indent="-324000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Антропоморфный орнамент –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мужские и женские стилизо­ванные фигуры или части лица и тела человека.</a:t>
            </a:r>
          </a:p>
          <a:p>
            <a:pPr marL="360000" indent="-324000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Нередки сложные 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комбинации мотивов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видов, например геометрических и растительных.</a:t>
            </a:r>
          </a:p>
        </p:txBody>
      </p:sp>
      <p:pic>
        <p:nvPicPr>
          <p:cNvPr id="13315" name="Picture 4" descr="C:\Users\Мила\Desktop\орнамент\mRusskiyNarodnyOrnament_2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86" y="3071094"/>
            <a:ext cx="3817026" cy="153797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C:\Users\Мила\Desktop\hohlom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57910"/>
            <a:ext cx="3786802" cy="201451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008094"/>
            <a:ext cx="4211638" cy="111423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Мила\Desktop\Orn2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320640"/>
            <a:ext cx="3109700" cy="147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C:\Users\Мила\Desktop\орнамент\mRusskiyNarodnyOrnament_3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058" y="4168512"/>
            <a:ext cx="4254590" cy="11521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950" y="260350"/>
            <a:ext cx="485933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– часть народного, декоративного и прикладного искус­ства.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для украшения зданий, одежды, предметов быта, оружия, применяется в книжной и прикладной графике и т. п.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263" y="3738563"/>
            <a:ext cx="40322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можно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графически и написать красками,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вышить или выткать из ниток, вырезать по дереву или вычеканить по металлу и др. </a:t>
            </a:r>
          </a:p>
        </p:txBody>
      </p:sp>
      <p:pic>
        <p:nvPicPr>
          <p:cNvPr id="14340" name="Picture 4" descr="http://cs1.livemaster.ru/foto/large/5243133150-odezhda-vyshivanka-ornament-n79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0080"/>
            <a:ext cx="4381017" cy="33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vvasait.ru/wp-content/uploads/2011/12/derevo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5" y="3068960"/>
            <a:ext cx="5129337" cy="3744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Меандр - варианты орнаментов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5423" y="1340768"/>
            <a:ext cx="6677057" cy="48245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03575" y="60833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орнаментов Древней Греции. 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5000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– мотивы древнейших орнаментов</a:t>
            </a:r>
          </a:p>
          <a:p>
            <a:pPr marL="540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</a:t>
            </a:r>
          </a:p>
          <a:p>
            <a:pPr marL="540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</a:t>
            </a:r>
          </a:p>
          <a:p>
            <a:pPr marL="540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Ромб</a:t>
            </a:r>
          </a:p>
          <a:p>
            <a:pPr marL="540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Волнистые</a:t>
            </a:r>
          </a:p>
          <a:p>
            <a:pPr marL="216000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линии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038" y="882650"/>
            <a:ext cx="8970962" cy="2503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spcAft>
                <a:spcPts val="600"/>
              </a:spcAft>
              <a:tabLst>
                <a:tab pos="6661150" algn="l"/>
                <a:tab pos="6751320" algn="l"/>
              </a:tabLs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Орнаментальный знак и сама вещь находятся в органичном единстве с письменностью. </a:t>
            </a:r>
          </a:p>
          <a:p>
            <a:pPr marL="540000" eaLnBrk="1" hangingPunct="1">
              <a:lnSpc>
                <a:spcPts val="2600"/>
              </a:lnSpc>
              <a:spcAft>
                <a:spcPts val="0"/>
              </a:spcAft>
              <a:tabLst>
                <a:tab pos="6661150" algn="l"/>
                <a:tab pos="675132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квадратах египетского орнамента</a:t>
            </a:r>
          </a:p>
          <a:p>
            <a:pPr marL="900000" indent="-28575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661150" algn="l"/>
                <a:tab pos="6751320" algn="l"/>
              </a:tabLs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ромб – форма рыболовной сети с узелками или волнистой - окружение земли водой. </a:t>
            </a:r>
          </a:p>
          <a:p>
            <a:pPr marL="900000" indent="-28575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661150" algn="l"/>
                <a:tab pos="6751320" algn="l"/>
              </a:tabLs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элементы, похожие на ромашку - напоминают солнце, 4 луча - 4 времени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орнаментального декора в культуре древних цивилизаций</a:t>
            </a:r>
          </a:p>
        </p:txBody>
      </p:sp>
      <p:pic>
        <p:nvPicPr>
          <p:cNvPr id="16388" name="Picture 2" descr="http://sites.krg54.kz/onopko/images/egypt/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285360"/>
            <a:ext cx="5526403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sites.krg54.kz/onopko/images/egypt/2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9012" b="2329"/>
          <a:stretch/>
        </p:blipFill>
        <p:spPr bwMode="auto">
          <a:xfrm>
            <a:off x="107442" y="3284984"/>
            <a:ext cx="3384438" cy="34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орнамента Древнего Египта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852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tabLst>
                <a:tab pos="6661150" algn="l"/>
                <a:tab pos="6751320" algn="l"/>
              </a:tabLs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Древнегреческом орнаменте </a:t>
            </a:r>
          </a:p>
          <a:p>
            <a:pPr marL="504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661150" algn="l"/>
                <a:tab pos="675132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 - символ 4 времен года, </a:t>
            </a:r>
          </a:p>
          <a:p>
            <a:pPr marL="504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661150" algn="l"/>
                <a:tab pos="675132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- идея постоянного круговорота явлений в природе и во вселенной. Поэтому в центре Квадрата мы видим ромашку-солнце.</a:t>
            </a:r>
          </a:p>
        </p:txBody>
      </p:sp>
      <p:pic>
        <p:nvPicPr>
          <p:cNvPr id="17411" name="Picture 4" descr="Прикрепленно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59" y="2025376"/>
            <a:ext cx="6604221" cy="478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4838" y="5876925"/>
            <a:ext cx="22717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tabLst>
                <a:tab pos="6661150" algn="l"/>
                <a:tab pos="6751320" algn="l"/>
              </a:tabLs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Древнегреческий орнамент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13" y="217488"/>
            <a:ext cx="9148763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орнаменте Египта  часто использовался цветок лотоса — символ божественной природы,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возрождающейся жизни.</a:t>
            </a:r>
          </a:p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 Древнего Египта соединили изображения с иероглифической системой письма в форму линейного орнамента. Орнамент читался как буквенный текст.  </a:t>
            </a:r>
          </a:p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же египетский декор обладает строгой, утонченной сдержанностью.</a:t>
            </a:r>
          </a:p>
        </p:txBody>
      </p:sp>
      <p:pic>
        <p:nvPicPr>
          <p:cNvPr id="18435" name="Picture 4" descr="Египетские орнамен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2" y="2763213"/>
            <a:ext cx="2509736" cy="36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1325776585_egypt01_large (600x323, 5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749" y="2753684"/>
            <a:ext cx="6598252" cy="36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2124075" y="6357938"/>
            <a:ext cx="474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орнамента Древнего Египта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Символическое значение знаков-иероглифов </a:t>
            </a:r>
          </a:p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орнаментальных композициях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375" y="1081088"/>
            <a:ext cx="4427538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 скарабей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популярнейших египетских символов, он уподоблялся богу солнца Ра. Скарабей считался в Древнем Египте существом священным.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4025" y="3514725"/>
            <a:ext cx="4916488" cy="3298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Солнечные диски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 форму принял Гор при битве со злым богом Сетом. Вся композиция символизирует защиту и ми-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ровое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равновесие. Этот знак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изображался над входом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гробницу фараона: диск – Гор, крылья – оберегающий его Изида, змеи – Нижний и Верхний Египет.</a:t>
            </a:r>
          </a:p>
        </p:txBody>
      </p:sp>
      <p:pic>
        <p:nvPicPr>
          <p:cNvPr id="19461" name="Picture 2" descr="1325777391_egypt38_large (500x195, 21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34312"/>
            <a:ext cx="4392000" cy="17126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1325777407_egypt40_large (500x98, 19Kb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95949"/>
            <a:ext cx="4392000" cy="8605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http://www.dreamsilver-taro.narod.ru/libr/metod/metodik/klasik/regard/glava11/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0" y="4879686"/>
            <a:ext cx="4284000" cy="169217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325777180_egypt30_large (600x172, 31Kb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0" y="3692952"/>
            <a:ext cx="4284000" cy="122800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25" y="115888"/>
            <a:ext cx="9109075" cy="28368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египетских постройках встречается 3 типа колонн:</a:t>
            </a:r>
          </a:p>
          <a:p>
            <a:pPr marL="396000" indent="-28575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Гаторическая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капитель с изображением головы богини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Гатор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женщины с головой собаки;</a:t>
            </a:r>
          </a:p>
          <a:p>
            <a:pPr marL="396000" indent="-28575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Папирусовидная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капитель в виде связки папируса;</a:t>
            </a:r>
          </a:p>
          <a:p>
            <a:pPr marL="396000" indent="-285750" eaLnBrk="1" hangingPunct="1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Лотосовидная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капитель в виде цветка или бутона лотоса.</a:t>
            </a:r>
          </a:p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Встречается колонны оригинальной формы: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нераспустившегося цветка лотоса; раскрывшегося цветка лотоса с четырьмя, восемью и более лепестками.</a:t>
            </a: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1" y="2854608"/>
            <a:ext cx="6011574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388" y="2854608"/>
            <a:ext cx="2670986" cy="374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колонн Древнего Египта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Краснофигурная и чернофигурная вазопись Древней Греции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431925"/>
            <a:ext cx="3671888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6661150" algn="l"/>
                <a:tab pos="6751320" algn="l"/>
              </a:tabLst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Вазопись —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орнаментальная или  изобразительная декора­тивная роспись сосудов специальными красками с последующим обжигом.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971550" y="5445125"/>
            <a:ext cx="36004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Краснофигурная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амфора-билингва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вазописца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Андокида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Геракл и Афина.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520 г. до н. э.</a:t>
            </a:r>
          </a:p>
        </p:txBody>
      </p:sp>
      <p:pic>
        <p:nvPicPr>
          <p:cNvPr id="21509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4918" y="1090618"/>
            <a:ext cx="4191538" cy="57153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8" y="5876925"/>
            <a:ext cx="91297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внутренней части ваз изображали растения и листья пальмы. Изображения были плоскостными.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68275"/>
            <a:ext cx="41767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Краснофигурный стиль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черный, фигуры оранжево-красный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7900" y="168275"/>
            <a:ext cx="40338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Чернофигурный стиль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оранжево-красный, фигуры черные</a:t>
            </a:r>
          </a:p>
        </p:txBody>
      </p:sp>
      <p:pic>
        <p:nvPicPr>
          <p:cNvPr id="22535" name="Picture 1" descr="C:\Users\User\Desktop\Новая папка (3)\Вазопись краснофигурного стиля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54" y="1485184"/>
            <a:ext cx="4144287" cy="41760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5508625"/>
            <a:ext cx="4302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Вазопись краснофигурного стиля </a:t>
            </a:r>
          </a:p>
        </p:txBody>
      </p:sp>
      <p:pic>
        <p:nvPicPr>
          <p:cNvPr id="22538" name="Picture 1" descr="C:\Users\User\Desktop\Новая папка (3)\Вазопись чернофигурного стиля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484784"/>
            <a:ext cx="4112381" cy="41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7900" y="5373688"/>
            <a:ext cx="41910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Вазопись чернофигурного стиля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8113"/>
            <a:ext cx="9169400" cy="3362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задания:</a:t>
            </a:r>
          </a:p>
          <a:p>
            <a:pPr marL="360000" marR="1270" indent="-288000" eaLnBrk="1" hangingPunct="1">
              <a:spcAft>
                <a:spcPts val="30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традиции и история карнавальных праздников? </a:t>
            </a:r>
          </a:p>
          <a:p>
            <a:pPr marL="360000" marR="1270" indent="-288000" eaLnBrk="1" hangingPunct="1">
              <a:spcAft>
                <a:spcPts val="30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Поче­му так популярны и знамениты венецианский и бразильский карнавалы? </a:t>
            </a:r>
          </a:p>
          <a:p>
            <a:pPr marL="360000" marR="1270" indent="-288000" eaLnBrk="1" hangingPunct="1">
              <a:spcAft>
                <a:spcPts val="30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карнавальных шествиях в странах мира.</a:t>
            </a:r>
          </a:p>
          <a:p>
            <a:pPr marL="360000" marR="1270" indent="-288000" eaLnBrk="1" hangingPunct="1"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так любили на Руси праздник «широкой Масленицы»? Как и поче­му он традиционно отмечался? Откуда возникло его название?</a:t>
            </a:r>
          </a:p>
        </p:txBody>
      </p:sp>
      <p:pic>
        <p:nvPicPr>
          <p:cNvPr id="3" name="Picture 4" descr=" (700x525, 76Kb)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995936" cy="299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225" y="3432090"/>
            <a:ext cx="2942026" cy="294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540" y="3140968"/>
            <a:ext cx="246107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2488"/>
            <a:ext cx="9144000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Эксекий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изготовил шедевр - чашу для вина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Чаша украшена изображением Диониса с кистью винограда. Наружная часть чаши содержит рисунок двух глаз. </a:t>
            </a:r>
          </a:p>
        </p:txBody>
      </p:sp>
      <p:pic>
        <p:nvPicPr>
          <p:cNvPr id="23555" name="Picture 2" descr="File:Exekias Dionysos Staatliche Antikensammlungen 2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1483"/>
            <a:ext cx="4278633" cy="47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350" y="44450"/>
            <a:ext cx="9150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Наибольшую известность в этом стиле обрели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древнег-реческие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мастера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Эксекий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Пасиад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Харес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 в. до н.э.)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3558" name="Picture 4" descr="http://ic.pics.livejournal.com/alina0082/15635739/31404/31404_6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44824"/>
            <a:ext cx="4746895" cy="47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3813" y="6453188"/>
            <a:ext cx="912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"Дионис в ладье".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Эксекий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530 г. до н.э.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орнамент – наследие предков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38" y="620713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Геометрическая резьба по дереву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самых древних и распространенных видов деревянной орнаментальной резьбы. Распространенный элемент – розетка,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связаный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культом солнца. Геометрическая резьба использовалась в домовом декоре</a:t>
            </a: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6" y="2420888"/>
            <a:ext cx="6772402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6662738" y="6443663"/>
            <a:ext cx="248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розеток</a:t>
            </a:r>
            <a:endParaRPr lang="ru-RU" i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50" r="-1" b="54419"/>
          <a:stretch/>
        </p:blipFill>
        <p:spPr bwMode="auto">
          <a:xfrm>
            <a:off x="7010315" y="2444264"/>
            <a:ext cx="2021954" cy="2052000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50" t="53907" r="-1"/>
          <a:stretch/>
        </p:blipFill>
        <p:spPr bwMode="auto">
          <a:xfrm>
            <a:off x="6815202" y="4476183"/>
            <a:ext cx="1999529" cy="2052000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Прялка на Руси – символ плодородия.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ней, воплотилась идея вечной гармонии бытия, с его бесконечным перетеканием жизни в смерть, а смерти – в жизнь. Образный язык русской народной прялки, ее трехгранно-выемчатого узора, еще ждет своего прочтения. </a:t>
            </a:r>
          </a:p>
        </p:txBody>
      </p:sp>
      <p:pic>
        <p:nvPicPr>
          <p:cNvPr id="25603" name="Picture 1" descr="C:\Users\User\Desktop\Новая папка (3)\1256474430_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204" y="1891932"/>
            <a:ext cx="3847076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C:\Users\Мила\Desktop\image0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912" y="1885036"/>
            <a:ext cx="2096874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ttp://gorod.tomsk.ru/uploads/31439/1288253154/50777924_1257420532_2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" y="1917360"/>
            <a:ext cx="3182668" cy="48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7900" y="6394450"/>
            <a:ext cx="2914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ручные прялки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74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Орнаменты русских прялок даже XIX века буквально пестрят чисто языческими символами: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«громовыми знаками», изображениями «белого света»</a:t>
            </a: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Коллекция русских ручных прялок</a:t>
            </a:r>
          </a:p>
        </p:txBody>
      </p:sp>
      <p:pic>
        <p:nvPicPr>
          <p:cNvPr id="26630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369" y="1333448"/>
            <a:ext cx="7439039" cy="52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8263" y="77788"/>
            <a:ext cx="4322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Дивные узоры России </a:t>
            </a:r>
          </a:p>
        </p:txBody>
      </p:sp>
      <p:pic>
        <p:nvPicPr>
          <p:cNvPr id="27651" name="Picture 2" descr="C:\Users\User\Desktop\Новая папка (3)\жостовские поднос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47377"/>
            <a:ext cx="4211637" cy="3141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5600" y="2417763"/>
            <a:ext cx="1971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Павловские головные платки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025" y="1111250"/>
            <a:ext cx="20685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Жостовские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подносы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654" name="Picture 1" descr="C:\Users\User\Desktop\Новая папка (3)\Павловские головные платки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191" y="130697"/>
            <a:ext cx="2824997" cy="373035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C:\Users\User\Desktop\Новая папка (3)\вологодские кружев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829" y="3909574"/>
            <a:ext cx="4209651" cy="29038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 descr="C:\Users\User\Desktop\Новая папка (3)\Роспись копия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41738"/>
            <a:ext cx="31083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0875" y="4654550"/>
            <a:ext cx="1492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Гжелькая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керамика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0200" y="6021388"/>
            <a:ext cx="19113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Вологодские кружева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73050" y="115888"/>
            <a:ext cx="88566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</a:t>
            </a:r>
          </a:p>
          <a:p>
            <a:pPr marL="648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повторительно-обобщающая</a:t>
            </a:r>
          </a:p>
          <a:p>
            <a:pPr marL="648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состоит декоративно-прикладное искусство?</a:t>
            </a:r>
          </a:p>
          <a:p>
            <a:pPr marL="648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ДПИ</a:t>
            </a:r>
          </a:p>
          <a:p>
            <a:pPr marL="648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орнамент? Виды орнамента.</a:t>
            </a:r>
          </a:p>
          <a:p>
            <a:pPr marL="648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 для чего используется орнамент?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4787" y="2393885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981075"/>
            <a:ext cx="8964612" cy="43545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3200" b="1" i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http://solium.ru/forum/showthread.php?t=5951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http://rusorn.ru/%D0%BA%D0%B0%D1%80%D1%82%D0%B8%D0%BD%D0%BA%D0%B8-2/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http://rusorn.ru/%D0%B7%D0%BD%D0%B0%D1%87%D0%B5%D0%BD%D0%B8%D0%B5-%D1%81%D0%B8%D0%BC%D0%B2%D0%BE%D0%BB%D0%B8%D0%BA%D0%B8-%D1%83%D0%B7%D0%BE%D1%80%D0%BE%D0%B2-%D0%B8-%D0%BE%D1%80%D0%BD%D0%B0%D0%BC%D0%B5%D0%BD%D1%82/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0"/>
            <a:ext cx="89884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мастеров, как всех людей, - мгновенье.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Ушли и мастера – пришла пора.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говорю я, видя их творенья: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Бедняги мастера,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Счастливцы мастера!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железе, в слове, в камне воплощенье, 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Застыло в очертанье серебра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то, что вам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примнилось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приснилось,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Бедняги мастера,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Счастливцы мастера!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сердце и у вас не вечно бьется,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след мотыги, молота, пера,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 мастерства навеки остается.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Бедняги мастера,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Счастливцы мастера!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Кайсын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Кулиев</a:t>
            </a:r>
          </a:p>
        </p:txBody>
      </p:sp>
      <p:pic>
        <p:nvPicPr>
          <p:cNvPr id="3077" name="Picture 5" descr="http://cultinfo.ru/decor/home/img/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972">
            <a:off x="91654" y="2273304"/>
            <a:ext cx="2298512" cy="246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xhorovod.ru/wp-content/uploads/2013/02/IMG_1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0552">
            <a:off x="100647" y="69787"/>
            <a:ext cx="1835727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blogs.artinfo.com/russianews/files/2013/04/dymk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244">
            <a:off x="647459" y="4617345"/>
            <a:ext cx="3788087" cy="224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Сегодня женщины празднуют и вышивают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149">
            <a:off x="4745059" y="4970641"/>
            <a:ext cx="343894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476250"/>
            <a:ext cx="80295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Наблюдать умиранье ремесла – все равно, что себя хоронить.</a:t>
            </a:r>
          </a:p>
          <a:p>
            <a:pPr algn="r" eaLnBrk="1" hangingPunct="1"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А.Тарковский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23222"/>
            <a:ext cx="6842249" cy="438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163" y="3317875"/>
            <a:ext cx="7794625" cy="83185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ДЕКОРАТИВНО-ПРИКЛАДНОЕ ИСКУССТВО –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ЧАСТЬ ИСКУССТВ НАРОДОВ.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4551363"/>
            <a:ext cx="2763838" cy="4619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Декоративное</a:t>
            </a:r>
            <a:endParaRPr lang="ru-RU" sz="32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38" y="4551363"/>
            <a:ext cx="2346325" cy="4619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Прикладное</a:t>
            </a:r>
            <a:endParaRPr lang="ru-RU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163" y="5991225"/>
            <a:ext cx="3717925" cy="4619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Красота предмета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5500" y="5345113"/>
            <a:ext cx="1851025" cy="4603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Украшение</a:t>
            </a:r>
            <a:endParaRPr lang="ru-RU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5625" y="6135688"/>
            <a:ext cx="1703388" cy="4619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Орнамент</a:t>
            </a:r>
            <a:endParaRPr lang="ru-RU" sz="32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9375"/>
            <a:ext cx="9144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Декоративно-прикладное искусство – часть искусств народов.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несет в себе духовные и эстетические цен-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накопленные трудом и талантом многих поколений</a:t>
            </a:r>
          </a:p>
        </p:txBody>
      </p:sp>
      <p:cxnSp>
        <p:nvCxnSpPr>
          <p:cNvPr id="41" name="Прямая со стрелкой 40"/>
          <p:cNvCxnSpPr>
            <a:stCxn id="3" idx="2"/>
            <a:endCxn id="4" idx="0"/>
          </p:cNvCxnSpPr>
          <p:nvPr/>
        </p:nvCxnSpPr>
        <p:spPr>
          <a:xfrm flipH="1">
            <a:off x="3001963" y="4149725"/>
            <a:ext cx="1560512" cy="4016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2"/>
            <a:endCxn id="5" idx="0"/>
          </p:cNvCxnSpPr>
          <p:nvPr/>
        </p:nvCxnSpPr>
        <p:spPr>
          <a:xfrm>
            <a:off x="4562475" y="4149725"/>
            <a:ext cx="1470025" cy="4016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2"/>
            <a:endCxn id="6" idx="0"/>
          </p:cNvCxnSpPr>
          <p:nvPr/>
        </p:nvCxnSpPr>
        <p:spPr>
          <a:xfrm flipH="1">
            <a:off x="2524125" y="5013325"/>
            <a:ext cx="477838" cy="9779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5" idx="2"/>
            <a:endCxn id="7" idx="0"/>
          </p:cNvCxnSpPr>
          <p:nvPr/>
        </p:nvCxnSpPr>
        <p:spPr>
          <a:xfrm>
            <a:off x="6032500" y="5013325"/>
            <a:ext cx="798513" cy="3317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" idx="2"/>
            <a:endCxn id="8" idx="0"/>
          </p:cNvCxnSpPr>
          <p:nvPr/>
        </p:nvCxnSpPr>
        <p:spPr>
          <a:xfrm>
            <a:off x="6831013" y="5805488"/>
            <a:ext cx="927100" cy="33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6" name="Picture 16" descr="http://evgeniya0511.ucoz.ru/_si/0/55525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"/>
          <a:stretch>
            <a:fillRect/>
          </a:stretch>
        </p:blipFill>
        <p:spPr bwMode="auto">
          <a:xfrm>
            <a:off x="47625" y="1089025"/>
            <a:ext cx="70564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 descr="http://evgeniya0511.ucoz.ru/_si/0/555253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979488"/>
            <a:ext cx="18764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" y="117475"/>
            <a:ext cx="9144000" cy="314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Классификация декоративно-прикладного искусства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функциональному признаку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(мебель, посуда, ювелирные изделия, кухонная утварь, орудия труда, оружие, игрушки).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материалу </a:t>
            </a:r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(металл, дерево, керамика, стекло, текстиль, эмаль, лаки).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технике выполнения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(резьба, роспись, ковка, чеканка, литье, лепка, кружевоплетение, ковроткачество, тиснение).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232954"/>
            <a:ext cx="4392493" cy="35706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625" y="3232954"/>
            <a:ext cx="4704019" cy="352845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07950" y="6376988"/>
            <a:ext cx="264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Кружевоплетение 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4500563" y="6332538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0675" y="61913"/>
            <a:ext cx="70564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декоративно-прикладного искусства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и роспись по дереву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Ковка, литье, чеканка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камню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из стекла</a:t>
            </a:r>
          </a:p>
        </p:txBody>
      </p:sp>
      <p:pic>
        <p:nvPicPr>
          <p:cNvPr id="10244" name="Picture 4" descr=" (599x399, 78Kb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307" y="385619"/>
            <a:ext cx="3353098" cy="223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http://img0.liveinternet.ru/images/foto/c/9/apps/2/490/2490476_82-1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60" y="3789040"/>
            <a:ext cx="3240360" cy="29978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http://vvasait.ru/wp-content/uploads/2011/12/derevo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093" y="2520393"/>
            <a:ext cx="2734312" cy="199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http://www.booksite.ru/enciklopedia/job/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467" y="2060607"/>
            <a:ext cx="2251830" cy="2307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Прямоугольник 6"/>
          <p:cNvSpPr>
            <a:spLocks noChangeArrowheads="1"/>
          </p:cNvSpPr>
          <p:nvPr/>
        </p:nvSpPr>
        <p:spPr bwMode="auto">
          <a:xfrm>
            <a:off x="3970338" y="3983038"/>
            <a:ext cx="247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i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Ковка, литье, чеканка</a:t>
            </a:r>
          </a:p>
        </p:txBody>
      </p:sp>
      <p:pic>
        <p:nvPicPr>
          <p:cNvPr id="10252" name="Picture 16" descr="подарок с историей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820" y="4368007"/>
            <a:ext cx="2616151" cy="2367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8" descr="http://cultinfo.ru/decor/material/krugi/img/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677" y="4442993"/>
            <a:ext cx="3097016" cy="23851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Прямоугольник 7"/>
          <p:cNvSpPr>
            <a:spLocks noChangeArrowheads="1"/>
          </p:cNvSpPr>
          <p:nvPr/>
        </p:nvSpPr>
        <p:spPr bwMode="auto">
          <a:xfrm>
            <a:off x="5984875" y="4467225"/>
            <a:ext cx="116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</a:t>
            </a: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5867400" y="47625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6308725" y="2546350"/>
            <a:ext cx="184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и роспись по дереву</a:t>
            </a: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3830638" y="6319838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</a:t>
            </a: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28588" y="6365875"/>
            <a:ext cx="143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28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600" b="1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древним видом украшения является орнамент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-15875" y="549275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ОРНАМЕНТ –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(от лат. – украшение) – узор,  построенный на ритмичном чередовании и организованном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располо-жении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геометрических или изобразительных элементов. 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33363" y="1668463"/>
            <a:ext cx="8947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1150" algn="l"/>
                <a:tab pos="675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запечатлелось фольклорно-поэтическое отношение к миру.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 – в эпоху палеолита.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всякий узор можно считать орнаментом. </a:t>
            </a:r>
          </a:p>
        </p:txBody>
      </p:sp>
      <p:pic>
        <p:nvPicPr>
          <p:cNvPr id="5" name="Picture 2" descr="C:\Users\Мила\Desktop\2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139" y="2680135"/>
            <a:ext cx="3209087" cy="329171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softEdge rad="63500"/>
          </a:effectLst>
        </p:spPr>
      </p:pic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66675" y="5972175"/>
            <a:ext cx="581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индийского орнамента используемого в наши дни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5" name="Picture 6" descr="http://img0.liveinternet.ru/images/attach/c/1/58/946/58946221_1273672200_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2836863"/>
            <a:ext cx="3089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img0.liveinternet.ru/images/attach/c/1/58/946/58946213_1273672138_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975" y="4737100"/>
            <a:ext cx="27559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http://img1.liveinternet.ru/images/attach/c/1/58/946/58946239_1273672321_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325" y="2849563"/>
            <a:ext cx="27289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737225" y="5876925"/>
            <a:ext cx="3443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Ромбо-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меандровый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орнамент на браслете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Кость мамонта. Палеолит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4925" y="49213"/>
            <a:ext cx="541337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композиции можно выделить типы орнамента:</a:t>
            </a:r>
          </a:p>
          <a:p>
            <a:pPr marL="432000" indent="-324000" eaLnBrk="1" hangingPunct="1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ленточный,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имеющий семь разных видов симметрии (фриз, бордюр, кайма), </a:t>
            </a:r>
          </a:p>
          <a:p>
            <a:pPr marL="432000" indent="-324000" eaLnBrk="1" hangingPunct="1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в круге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(розетта),</a:t>
            </a:r>
          </a:p>
          <a:p>
            <a:pPr marL="432000" indent="-324000" eaLnBrk="1" hangingPunct="1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в квадратной или прямоугольной фигуре, сетчатый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(может быть 17 разных типов сеток, на которых располагаются элементы орнамента).</a:t>
            </a:r>
          </a:p>
        </p:txBody>
      </p:sp>
      <p:pic>
        <p:nvPicPr>
          <p:cNvPr id="12294" name="Picture 4" descr="скачать Греческие орнаменты - каймы и бордю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24" y="4041352"/>
            <a:ext cx="4389484" cy="255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Сулейманов Михаил. орнамент в круг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8699"/>
            <a:ext cx="3443586" cy="347220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Сетчатый. Одной из разновидностей орнамента является сетчатый орнамент. Сетчатым его называют потому, что его композиция строится при помощи сетки. Сетчатый орнамент применяется для оформления пола, потолка, стен помещения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748" y="3681352"/>
            <a:ext cx="3926496" cy="291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6073775" y="3348038"/>
            <a:ext cx="231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 в круге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5508625" y="6443663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Сетчатый орнамент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046163" y="6432550"/>
            <a:ext cx="287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Ленточный орнамент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1205</Words>
  <Application>Microsoft Office PowerPoint</Application>
  <PresentationFormat>Экран (4:3)</PresentationFormat>
  <Paragraphs>162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152</cp:revision>
  <dcterms:created xsi:type="dcterms:W3CDTF">2010-12-09T01:40:35Z</dcterms:created>
  <dcterms:modified xsi:type="dcterms:W3CDTF">2016-02-11T03:53:52Z</dcterms:modified>
</cp:coreProperties>
</file>