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58" r:id="rId4"/>
    <p:sldId id="282" r:id="rId5"/>
    <p:sldId id="283" r:id="rId6"/>
    <p:sldId id="261" r:id="rId7"/>
    <p:sldId id="281" r:id="rId8"/>
    <p:sldId id="294" r:id="rId9"/>
    <p:sldId id="290" r:id="rId10"/>
    <p:sldId id="291" r:id="rId11"/>
    <p:sldId id="286" r:id="rId12"/>
    <p:sldId id="270" r:id="rId13"/>
    <p:sldId id="271" r:id="rId14"/>
    <p:sldId id="274" r:id="rId15"/>
    <p:sldId id="272" r:id="rId16"/>
    <p:sldId id="295" r:id="rId17"/>
    <p:sldId id="292" r:id="rId18"/>
    <p:sldId id="265" r:id="rId19"/>
    <p:sldId id="266" r:id="rId20"/>
    <p:sldId id="267" r:id="rId21"/>
    <p:sldId id="264" r:id="rId22"/>
    <p:sldId id="293" r:id="rId23"/>
    <p:sldId id="300" r:id="rId24"/>
    <p:sldId id="277" r:id="rId25"/>
    <p:sldId id="288" r:id="rId26"/>
    <p:sldId id="262" r:id="rId27"/>
    <p:sldId id="263" r:id="rId28"/>
    <p:sldId id="299" r:id="rId29"/>
    <p:sldId id="279" r:id="rId30"/>
    <p:sldId id="278" r:id="rId31"/>
    <p:sldId id="296" r:id="rId32"/>
    <p:sldId id="268" r:id="rId33"/>
    <p:sldId id="269" r:id="rId34"/>
    <p:sldId id="275" r:id="rId35"/>
    <p:sldId id="276" r:id="rId36"/>
    <p:sldId id="273" r:id="rId37"/>
    <p:sldId id="284" r:id="rId38"/>
    <p:sldId id="301" r:id="rId39"/>
    <p:sldId id="302" r:id="rId40"/>
    <p:sldId id="25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A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46" autoAdjust="0"/>
  </p:normalViewPr>
  <p:slideViewPr>
    <p:cSldViewPr>
      <p:cViewPr>
        <p:scale>
          <a:sx n="70" d="100"/>
          <a:sy n="70" d="100"/>
        </p:scale>
        <p:origin x="-116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96535-0508-4702-83C9-79CBC3DA0D46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59E05-84BD-461F-94CB-9148264CC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87104-DE4C-4B36-A2FA-2A81BE68CE63}" type="slidenum">
              <a:rPr lang="ru-RU"/>
              <a:pPr/>
              <a:t>4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Ш.А. Алимов.   Алгебра 7 класс.   № 698.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DE880-5031-431E-A71F-8E769851DD8D}" type="slidenum">
              <a:rPr lang="ru-RU"/>
              <a:pPr/>
              <a:t>5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Ш.А. Алимов.   Алгебра 7 класс.   № 698.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C3103-313A-486D-9C71-09C6FCD27830}" type="slidenum">
              <a:rPr lang="ru-RU"/>
              <a:pPr/>
              <a:t>9</a:t>
            </a:fld>
            <a:endParaRPr lang="ru-RU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Построить треугольник по трем точкам. Найти координаты точек пересечения сторон треугольника с осями координат.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bugaga.ru/uploads/posts/2010-01/1264436329_12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bugaga.ru/uploads/posts/2010-01/1264436347_13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-214338"/>
            <a:ext cx="8029575" cy="4214813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r>
              <a:rPr lang="ru-RU" sz="8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С математикой   вокруг света</a:t>
            </a:r>
            <a:endParaRPr lang="ru-RU" sz="8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-рояль со скрипко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5683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Дом-рояль со скрипкой, Китай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34" y="3000372"/>
            <a:ext cx="1295400" cy="1296988"/>
            <a:chOff x="1746" y="1661"/>
            <a:chExt cx="816" cy="817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2017" y="1861"/>
            <a:ext cx="267" cy="354"/>
          </p:xfrm>
          <a:graphic>
            <a:graphicData uri="http://schemas.openxmlformats.org/presentationml/2006/ole">
              <p:oleObj spid="_x0000_s1029" name="Формула" r:id="rId3" imgW="126720" imgH="164880" progId="Equation.3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86051" y="2500306"/>
            <a:ext cx="1295400" cy="1296988"/>
            <a:chOff x="1656" y="1661"/>
            <a:chExt cx="816" cy="817"/>
          </a:xfrm>
        </p:grpSpPr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165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1881" y="1886"/>
            <a:ext cx="375" cy="383"/>
          </p:xfrm>
          <a:graphic>
            <a:graphicData uri="http://schemas.openxmlformats.org/presentationml/2006/ole">
              <p:oleObj spid="_x0000_s1028" name="Формула" r:id="rId4" imgW="177480" imgH="177480" progId="Equation.3">
                <p:embed/>
              </p:oleObj>
            </a:graphicData>
          </a:graphic>
        </p:graphicFrame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429520" y="2428868"/>
            <a:ext cx="1295400" cy="1296987"/>
            <a:chOff x="1746" y="1661"/>
            <a:chExt cx="816" cy="817"/>
          </a:xfrm>
        </p:grpSpPr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0188" name="Object 12"/>
            <p:cNvGraphicFramePr>
              <a:graphicFrameLocks noChangeAspect="1"/>
            </p:cNvGraphicFramePr>
            <p:nvPr/>
          </p:nvGraphicFramePr>
          <p:xfrm>
            <a:off x="1938" y="1863"/>
            <a:ext cx="427" cy="353"/>
          </p:xfrm>
          <a:graphic>
            <a:graphicData uri="http://schemas.openxmlformats.org/presentationml/2006/ole">
              <p:oleObj spid="_x0000_s1027" name="Формула" r:id="rId5" imgW="203040" imgH="164880" progId="Equation.3">
                <p:embed/>
              </p:oleObj>
            </a:graphicData>
          </a:graphic>
        </p:graphicFrame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143504" y="3000372"/>
            <a:ext cx="1295400" cy="1296988"/>
            <a:chOff x="1746" y="1661"/>
            <a:chExt cx="816" cy="817"/>
          </a:xfrm>
        </p:grpSpPr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0191" name="Object 15"/>
            <p:cNvGraphicFramePr>
              <a:graphicFrameLocks noChangeAspect="1"/>
            </p:cNvGraphicFramePr>
            <p:nvPr/>
          </p:nvGraphicFramePr>
          <p:xfrm>
            <a:off x="1938" y="1861"/>
            <a:ext cx="426" cy="355"/>
          </p:xfrm>
          <a:graphic>
            <a:graphicData uri="http://schemas.openxmlformats.org/presentationml/2006/ole">
              <p:oleObj spid="_x0000_s1026" name="Формула" r:id="rId6" imgW="203040" imgH="164880" progId="Equation.3">
                <p:embed/>
              </p:oleObj>
            </a:graphicData>
          </a:graphic>
        </p:graphicFrame>
      </p:grpSp>
      <p:sp>
        <p:nvSpPr>
          <p:cNvPr id="50192" name="AutoShape 16"/>
          <p:cNvSpPr>
            <a:spLocks noChangeArrowheads="1"/>
          </p:cNvSpPr>
          <p:nvPr/>
        </p:nvSpPr>
        <p:spPr bwMode="auto"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800" b="1" i="1">
                <a:solidFill>
                  <a:srgbClr val="CC0000"/>
                </a:solidFill>
                <a:latin typeface="Times New Roman" pitchFamily="18" charset="0"/>
              </a:rPr>
              <a:t>Подумай!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214546" y="5429264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 dirty="0">
                <a:solidFill>
                  <a:srgbClr val="006600"/>
                </a:solidFill>
                <a:latin typeface="Times New Roman" pitchFamily="18" charset="0"/>
              </a:rPr>
              <a:t>Молодец!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57158" y="500042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</a:rPr>
              <a:t>Для изготовления 84 кг фарфора взяли глину, гипс 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песок, которые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</a:rPr>
              <a:t>относятся как 4 : 7 : 3.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</a:rPr>
              <a:t>Сколько глины взяли для фарфора?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192" grpId="0" animBg="1"/>
      <p:bldP spid="50192" grpId="1" animBg="1"/>
      <p:bldP spid="50192" grpId="2" animBg="1"/>
      <p:bldP spid="50192" grpId="3" animBg="1"/>
      <p:bldP spid="50192" grpId="4" animBg="1"/>
      <p:bldP spid="50192" grpId="5" animBg="1"/>
      <p:bldP spid="501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целяновий палац/Фарфоровый дворец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142908" y="0"/>
            <a:ext cx="52447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Фарфоровый дворец, Китай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целяновий палац/Фарфоровый дворец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целяновий палац/Фарфоровый дворец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целяновий палац/Фарфоровый дворец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01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85786" y="2357430"/>
            <a:ext cx="67151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6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7х-200000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81</a:t>
            </a:r>
            <a:r>
              <a:rPr kumimoji="0" lang="ru-RU" sz="6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35000-х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42852"/>
            <a:ext cx="7358114" cy="14692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5918" y="1571612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40000 блюдец и чаш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3286124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30000 старинных ваз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При каких значениях </a:t>
            </a:r>
            <a:r>
              <a:rPr lang="en-US" sz="3200" b="1" dirty="0" smtClean="0">
                <a:solidFill>
                  <a:srgbClr val="002060"/>
                </a:solidFill>
              </a:rPr>
              <a:t>x</a:t>
            </a:r>
            <a:r>
              <a:rPr lang="ru-RU" sz="3200" dirty="0" smtClean="0">
                <a:solidFill>
                  <a:srgbClr val="002060"/>
                </a:solidFill>
              </a:rPr>
              <a:t> выражение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не существует?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143116"/>
            <a:ext cx="4827457" cy="1357322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466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deika.files.wordpress.com/2011/11/d0b4d0bed0bc-d0bfd0b5d180d0b5d0b2d0b5d180d182d18bd1881.jpg?w=400&amp;h=24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714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Дом-перевертыш (Польша, </a:t>
            </a:r>
            <a:r>
              <a:rPr lang="ru-RU" sz="3200" b="1" dirty="0" err="1" smtClean="0">
                <a:solidFill>
                  <a:srgbClr val="002060"/>
                </a:solidFill>
              </a:rPr>
              <a:t>Шимбарк</a:t>
            </a:r>
            <a:r>
              <a:rPr lang="ru-RU" sz="3200" b="1" dirty="0" smtClean="0">
                <a:solidFill>
                  <a:srgbClr val="002060"/>
                </a:solidFill>
              </a:rPr>
              <a:t>).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deika.files.wordpress.com/2011/11/d0b4d0bed0bc-d0bfd0b5d180d0b5d0b2d0b5d180d182d18bd188d181d188d0b01.jpg?w=300&amp;h=2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507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Перевернутый дом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WonderWorks</a:t>
            </a:r>
            <a:r>
              <a:rPr lang="ru-RU" sz="3200" dirty="0" smtClean="0">
                <a:solidFill>
                  <a:schemeClr val="bg1"/>
                </a:solidFill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</a:rPr>
              <a:t>в США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57158" y="2714620"/>
            <a:ext cx="2017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4,9 : (– </a:t>
            </a:r>
            <a:r>
              <a:rPr lang="ru-RU" sz="2800" b="1" dirty="0" smtClean="0">
                <a:solidFill>
                  <a:srgbClr val="002060"/>
                </a:solidFill>
              </a:rPr>
              <a:t>0,07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00034" y="642918"/>
            <a:ext cx="2320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–7,5 - </a:t>
            </a:r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(–1,2)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929190" y="714356"/>
            <a:ext cx="244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(–0,2</a:t>
            </a:r>
            <a:r>
              <a:rPr lang="ru-RU" sz="2800" b="1" dirty="0">
                <a:solidFill>
                  <a:srgbClr val="002060"/>
                </a:solidFill>
              </a:rPr>
              <a:t>) </a:t>
            </a:r>
            <a:r>
              <a:rPr lang="en-US" sz="2800" b="1" dirty="0">
                <a:solidFill>
                  <a:srgbClr val="002060"/>
                </a:solidFill>
              </a:rPr>
              <a:t>·</a:t>
            </a:r>
            <a:r>
              <a:rPr lang="ru-RU" sz="2800" b="1" dirty="0">
                <a:solidFill>
                  <a:srgbClr val="002060"/>
                </a:solidFill>
              </a:rPr>
              <a:t> (–3,4)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000628" y="1714488"/>
            <a:ext cx="2017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–5,9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</a:rPr>
              <a:t>2,6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8596" y="1571612"/>
            <a:ext cx="2014538" cy="879475"/>
            <a:chOff x="69" y="3113"/>
            <a:chExt cx="1269" cy="554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748" y="3113"/>
              <a:ext cx="590" cy="554"/>
              <a:chOff x="4286" y="754"/>
              <a:chExt cx="590" cy="554"/>
            </a:xfrm>
          </p:grpSpPr>
          <p:sp>
            <p:nvSpPr>
              <p:cNvPr id="35857" name="AutoShape 17"/>
              <p:cNvSpPr>
                <a:spLocks noChangeArrowheads="1"/>
              </p:cNvSpPr>
              <p:nvPr/>
            </p:nvSpPr>
            <p:spPr bwMode="auto">
              <a:xfrm>
                <a:off x="4286" y="765"/>
                <a:ext cx="590" cy="511"/>
              </a:xfrm>
              <a:prstGeom prst="roundRect">
                <a:avLst>
                  <a:gd name="adj" fmla="val 16667"/>
                </a:avLst>
              </a:prstGeom>
              <a:noFill/>
              <a:ln w="38100" cmpd="dbl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4331" y="754"/>
                <a:ext cx="478" cy="554"/>
                <a:chOff x="385" y="685"/>
                <a:chExt cx="512" cy="554"/>
              </a:xfrm>
            </p:grpSpPr>
            <p:sp>
              <p:nvSpPr>
                <p:cNvPr id="3585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5" y="685"/>
                  <a:ext cx="512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6</a:t>
                  </a:r>
                  <a:endParaRPr lang="ru-RU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8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7</a:t>
                  </a:r>
                  <a:endParaRPr lang="ru-RU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861" name="Line 21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69" y="3248"/>
              <a:ext cx="9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>
                  <a:solidFill>
                    <a:srgbClr val="002060"/>
                  </a:solidFill>
                  <a:cs typeface="Arial" pitchFamily="34" charset="0"/>
                </a:rPr>
                <a:t>– </a:t>
              </a:r>
              <a:r>
                <a:rPr lang="ru-RU" sz="2800" b="1" dirty="0" smtClean="0">
                  <a:solidFill>
                    <a:srgbClr val="002060"/>
                  </a:solidFill>
                  <a:cs typeface="Arial" pitchFamily="34" charset="0"/>
                </a:rPr>
                <a:t>1       </a:t>
              </a:r>
              <a:r>
                <a:rPr lang="en-US" sz="2800" b="1" dirty="0">
                  <a:solidFill>
                    <a:srgbClr val="002060"/>
                  </a:solidFill>
                  <a:cs typeface="Arial" pitchFamily="34" charset="0"/>
                </a:rPr>
                <a:t>·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28596" y="3500438"/>
            <a:ext cx="2197100" cy="879475"/>
            <a:chOff x="158" y="3657"/>
            <a:chExt cx="1384" cy="554"/>
          </a:xfrm>
        </p:grpSpPr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839" y="3793"/>
              <a:ext cx="7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>
                  <a:solidFill>
                    <a:srgbClr val="002060"/>
                  </a:solidFill>
                  <a:cs typeface="Arial" pitchFamily="34" charset="0"/>
                </a:rPr>
                <a:t>: (– 7)</a:t>
              </a:r>
              <a:endParaRPr lang="en-US" sz="28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58" y="3657"/>
              <a:ext cx="681" cy="554"/>
              <a:chOff x="158" y="3566"/>
              <a:chExt cx="681" cy="554"/>
            </a:xfrm>
          </p:grpSpPr>
          <p:sp>
            <p:nvSpPr>
              <p:cNvPr id="35866" name="AutoShape 26"/>
              <p:cNvSpPr>
                <a:spLocks noChangeArrowheads="1"/>
              </p:cNvSpPr>
              <p:nvPr/>
            </p:nvSpPr>
            <p:spPr bwMode="auto">
              <a:xfrm>
                <a:off x="249" y="3577"/>
                <a:ext cx="590" cy="511"/>
              </a:xfrm>
              <a:prstGeom prst="roundRect">
                <a:avLst>
                  <a:gd name="adj" fmla="val 16667"/>
                </a:avLst>
              </a:prstGeom>
              <a:noFill/>
              <a:ln w="38100" cmpd="dbl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295" y="3566"/>
                <a:ext cx="478" cy="554"/>
                <a:chOff x="386" y="685"/>
                <a:chExt cx="512" cy="554"/>
              </a:xfrm>
            </p:grpSpPr>
            <p:sp>
              <p:nvSpPr>
                <p:cNvPr id="3586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6" y="685"/>
                  <a:ext cx="512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800" b="1" dirty="0">
                      <a:solidFill>
                        <a:srgbClr val="002060"/>
                      </a:solidFill>
                    </a:rPr>
                    <a:t>35</a:t>
                  </a:r>
                </a:p>
              </p:txBody>
            </p:sp>
            <p:sp>
              <p:nvSpPr>
                <p:cNvPr id="3586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800" b="1" dirty="0">
                      <a:solidFill>
                        <a:srgbClr val="002060"/>
                      </a:solidFill>
                    </a:rPr>
                    <a:t>51</a:t>
                  </a:r>
                </a:p>
              </p:txBody>
            </p:sp>
            <p:sp>
              <p:nvSpPr>
                <p:cNvPr id="35870" name="Line 30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71" name="AutoShape 31"/>
              <p:cNvSpPr>
                <a:spLocks noChangeArrowheads="1"/>
              </p:cNvSpPr>
              <p:nvPr/>
            </p:nvSpPr>
            <p:spPr bwMode="auto">
              <a:xfrm>
                <a:off x="158" y="3566"/>
                <a:ext cx="635" cy="544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5872" name="Text Box 32"/>
              <p:cNvSpPr txBox="1">
                <a:spLocks noChangeArrowheads="1"/>
              </p:cNvSpPr>
              <p:nvPr/>
            </p:nvSpPr>
            <p:spPr bwMode="auto">
              <a:xfrm>
                <a:off x="158" y="3675"/>
                <a:ext cx="18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002060"/>
                    </a:solidFill>
                    <a:cs typeface="Arial" pitchFamily="34" charset="0"/>
                  </a:rPr>
                  <a:t>–</a:t>
                </a:r>
              </a:p>
            </p:txBody>
          </p:sp>
        </p:grp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000628" y="2357430"/>
            <a:ext cx="1549400" cy="879475"/>
            <a:chOff x="362" y="3113"/>
            <a:chExt cx="976" cy="554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748" y="3113"/>
              <a:ext cx="590" cy="554"/>
              <a:chOff x="4286" y="754"/>
              <a:chExt cx="590" cy="554"/>
            </a:xfrm>
          </p:grpSpPr>
          <p:sp>
            <p:nvSpPr>
              <p:cNvPr id="35875" name="AutoShape 35"/>
              <p:cNvSpPr>
                <a:spLocks noChangeArrowheads="1"/>
              </p:cNvSpPr>
              <p:nvPr/>
            </p:nvSpPr>
            <p:spPr bwMode="auto">
              <a:xfrm>
                <a:off x="4286" y="765"/>
                <a:ext cx="590" cy="511"/>
              </a:xfrm>
              <a:prstGeom prst="roundRect">
                <a:avLst>
                  <a:gd name="adj" fmla="val 16667"/>
                </a:avLst>
              </a:prstGeom>
              <a:noFill/>
              <a:ln w="38100" cmpd="dbl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4332" y="754"/>
                <a:ext cx="478" cy="554"/>
                <a:chOff x="386" y="685"/>
                <a:chExt cx="512" cy="554"/>
              </a:xfrm>
            </p:grpSpPr>
            <p:sp>
              <p:nvSpPr>
                <p:cNvPr id="3587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6" y="685"/>
                  <a:ext cx="512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7</a:t>
                  </a:r>
                  <a:endParaRPr lang="ru-RU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8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96</a:t>
                  </a:r>
                  <a:endParaRPr lang="ru-RU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879" name="Line 39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362" y="3248"/>
              <a:ext cx="7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 smtClean="0">
                  <a:solidFill>
                    <a:srgbClr val="002060"/>
                  </a:solidFill>
                  <a:cs typeface="Arial" pitchFamily="34" charset="0"/>
                </a:rPr>
                <a:t>–12 </a:t>
              </a:r>
              <a:r>
                <a:rPr lang="en-US" sz="2800" b="1" dirty="0" smtClean="0">
                  <a:solidFill>
                    <a:srgbClr val="002060"/>
                  </a:solidFill>
                  <a:cs typeface="Arial" pitchFamily="34" charset="0"/>
                </a:rPr>
                <a:t>·</a:t>
              </a:r>
              <a:endParaRPr lang="en-US" sz="28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2928926" y="3500438"/>
            <a:ext cx="1223963" cy="828675"/>
            <a:chOff x="1474" y="3702"/>
            <a:chExt cx="771" cy="522"/>
          </a:xfrm>
        </p:grpSpPr>
        <p:sp>
          <p:nvSpPr>
            <p:cNvPr id="65" name="AutoShape 37"/>
            <p:cNvSpPr>
              <a:spLocks noChangeArrowheads="1"/>
            </p:cNvSpPr>
            <p:nvPr/>
          </p:nvSpPr>
          <p:spPr bwMode="auto">
            <a:xfrm>
              <a:off x="1474" y="3713"/>
              <a:ext cx="771" cy="511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38100" cmpd="dbl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F8F8F8"/>
                </a:solidFill>
              </a:endParaRPr>
            </a:p>
          </p:txBody>
        </p:sp>
        <p:grpSp>
          <p:nvGrpSpPr>
            <p:cNvPr id="17" name="Group 38"/>
            <p:cNvGrpSpPr>
              <a:grpSpLocks/>
            </p:cNvGrpSpPr>
            <p:nvPr/>
          </p:nvGrpSpPr>
          <p:grpSpPr bwMode="auto">
            <a:xfrm>
              <a:off x="1519" y="3702"/>
              <a:ext cx="635" cy="512"/>
              <a:chOff x="1610" y="3702"/>
              <a:chExt cx="635" cy="512"/>
            </a:xfrm>
          </p:grpSpPr>
          <p:grpSp>
            <p:nvGrpSpPr>
              <p:cNvPr id="18" name="Group 39"/>
              <p:cNvGrpSpPr>
                <a:grpSpLocks/>
              </p:cNvGrpSpPr>
              <p:nvPr/>
            </p:nvGrpSpPr>
            <p:grpSpPr bwMode="auto">
              <a:xfrm>
                <a:off x="1767" y="3702"/>
                <a:ext cx="478" cy="512"/>
                <a:chOff x="386" y="685"/>
                <a:chExt cx="512" cy="512"/>
              </a:xfrm>
            </p:grpSpPr>
            <p:sp>
              <p:nvSpPr>
                <p:cNvPr id="6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86" y="685"/>
                  <a:ext cx="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400" b="1" dirty="0">
                      <a:solidFill>
                        <a:srgbClr val="F8F8F8"/>
                      </a:solidFill>
                      <a:latin typeface="Arial Black" pitchFamily="34" charset="0"/>
                    </a:rPr>
                    <a:t>5</a:t>
                  </a:r>
                </a:p>
              </p:txBody>
            </p:sp>
            <p:sp>
              <p:nvSpPr>
                <p:cNvPr id="7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ru-RU" sz="2400" b="1" dirty="0">
                      <a:solidFill>
                        <a:srgbClr val="F8F8F8"/>
                      </a:solidFill>
                      <a:latin typeface="Arial Black" pitchFamily="34" charset="0"/>
                    </a:rPr>
                    <a:t>51</a:t>
                  </a:r>
                </a:p>
              </p:txBody>
            </p:sp>
            <p:sp>
              <p:nvSpPr>
                <p:cNvPr id="71" name="Line 42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F8F8F8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" name="Text Box 43"/>
              <p:cNvSpPr txBox="1">
                <a:spLocks noChangeArrowheads="1"/>
              </p:cNvSpPr>
              <p:nvPr/>
            </p:nvSpPr>
            <p:spPr bwMode="auto">
              <a:xfrm>
                <a:off x="1610" y="3812"/>
                <a:ext cx="1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dirty="0">
                    <a:solidFill>
                      <a:srgbClr val="F8F8F8"/>
                    </a:solidFill>
                    <a:latin typeface="Arial Black" pitchFamily="34" charset="0"/>
                    <a:cs typeface="Arial" pitchFamily="34" charset="0"/>
                  </a:rPr>
                  <a:t>=</a:t>
                </a:r>
              </a:p>
            </p:txBody>
          </p:sp>
        </p:grpSp>
      </p:grp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2714612" y="2643182"/>
            <a:ext cx="1500198" cy="578882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= 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8F8F8"/>
                </a:solidFill>
                <a:latin typeface="Arial Black" pitchFamily="34" charset="0"/>
              </a:rPr>
              <a:t>70</a:t>
            </a:r>
            <a:endParaRPr lang="ru-RU" sz="2800" b="1" dirty="0">
              <a:solidFill>
                <a:srgbClr val="F8F8F8"/>
              </a:solidFill>
              <a:latin typeface="Arial Black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7358082" y="714356"/>
            <a:ext cx="1466851" cy="578882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= </a:t>
            </a:r>
            <a:r>
              <a:rPr lang="ru-RU" sz="2800" b="1" dirty="0" smtClean="0">
                <a:solidFill>
                  <a:srgbClr val="F8F8F8"/>
                </a:solidFill>
                <a:latin typeface="Arial Black" pitchFamily="34" charset="0"/>
              </a:rPr>
              <a:t>0,</a:t>
            </a:r>
            <a:r>
              <a:rPr lang="ru-RU" sz="2800" b="1" dirty="0" smtClean="0">
                <a:solidFill>
                  <a:srgbClr val="F8F8F8"/>
                </a:solidFill>
                <a:latin typeface="Arial Black" pitchFamily="34" charset="0"/>
                <a:cs typeface="Arial" pitchFamily="34" charset="0"/>
              </a:rPr>
              <a:t>68</a:t>
            </a:r>
            <a:endParaRPr lang="ru-RU" sz="2800" b="1" dirty="0">
              <a:solidFill>
                <a:srgbClr val="F8F8F8"/>
              </a:solidFill>
              <a:latin typeface="Arial Black" pitchFamily="34" charset="0"/>
            </a:endParaRPr>
          </a:p>
        </p:txBody>
      </p:sp>
      <p:sp>
        <p:nvSpPr>
          <p:cNvPr id="74" name="AutoShape 19"/>
          <p:cNvSpPr>
            <a:spLocks noChangeArrowheads="1"/>
          </p:cNvSpPr>
          <p:nvPr/>
        </p:nvSpPr>
        <p:spPr bwMode="auto">
          <a:xfrm>
            <a:off x="7429520" y="1643050"/>
            <a:ext cx="1522410" cy="578882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= 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8F8F8"/>
                </a:solidFill>
                <a:latin typeface="Arial Black" pitchFamily="34" charset="0"/>
              </a:rPr>
              <a:t>8,5</a:t>
            </a:r>
            <a:endParaRPr lang="ru-RU" sz="2800" b="1" dirty="0">
              <a:solidFill>
                <a:srgbClr val="F8F8F8"/>
              </a:solidFill>
              <a:latin typeface="Arial Black" pitchFamily="34" charset="0"/>
            </a:endParaRPr>
          </a:p>
        </p:txBody>
      </p: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7286644" y="2428868"/>
            <a:ext cx="1643042" cy="753665"/>
            <a:chOff x="1383" y="3113"/>
            <a:chExt cx="771" cy="577"/>
          </a:xfrm>
        </p:grpSpPr>
        <p:sp>
          <p:nvSpPr>
            <p:cNvPr id="76" name="AutoShape 63"/>
            <p:cNvSpPr>
              <a:spLocks noChangeArrowheads="1"/>
            </p:cNvSpPr>
            <p:nvPr/>
          </p:nvSpPr>
          <p:spPr bwMode="auto">
            <a:xfrm>
              <a:off x="1383" y="3158"/>
              <a:ext cx="771" cy="511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38100" cmpd="dbl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F8F8F8"/>
                </a:solidFill>
              </a:endParaRPr>
            </a:p>
          </p:txBody>
        </p:sp>
        <p:grpSp>
          <p:nvGrpSpPr>
            <p:cNvPr id="20" name="Group 64"/>
            <p:cNvGrpSpPr>
              <a:grpSpLocks/>
            </p:cNvGrpSpPr>
            <p:nvPr/>
          </p:nvGrpSpPr>
          <p:grpSpPr bwMode="auto">
            <a:xfrm>
              <a:off x="1676" y="3113"/>
              <a:ext cx="478" cy="577"/>
              <a:chOff x="386" y="685"/>
              <a:chExt cx="512" cy="577"/>
            </a:xfrm>
          </p:grpSpPr>
          <p:sp>
            <p:nvSpPr>
              <p:cNvPr id="79" name="Text Box 6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 dirty="0" smtClean="0">
                    <a:solidFill>
                      <a:srgbClr val="F8F8F8"/>
                    </a:solidFill>
                    <a:latin typeface="Arial Black" pitchFamily="34" charset="0"/>
                  </a:rPr>
                  <a:t>7</a:t>
                </a:r>
                <a:endParaRPr lang="ru-RU" sz="2400" b="1" dirty="0">
                  <a:solidFill>
                    <a:srgbClr val="F8F8F8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0" name="Text Box 6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 dirty="0" smtClean="0">
                    <a:solidFill>
                      <a:srgbClr val="F8F8F8"/>
                    </a:solidFill>
                    <a:latin typeface="Arial Black" pitchFamily="34" charset="0"/>
                  </a:rPr>
                  <a:t>8</a:t>
                </a:r>
                <a:endParaRPr lang="ru-RU" sz="2400" b="1" dirty="0">
                  <a:solidFill>
                    <a:srgbClr val="F8F8F8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1" name="Line 6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8" name="Text Box 68"/>
            <p:cNvSpPr txBox="1">
              <a:spLocks noChangeArrowheads="1"/>
            </p:cNvSpPr>
            <p:nvPr/>
          </p:nvSpPr>
          <p:spPr bwMode="auto">
            <a:xfrm>
              <a:off x="1445" y="3222"/>
              <a:ext cx="408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dirty="0">
                  <a:solidFill>
                    <a:srgbClr val="F8F8F8"/>
                  </a:solidFill>
                  <a:latin typeface="Arial Black" pitchFamily="34" charset="0"/>
                  <a:cs typeface="Arial" pitchFamily="34" charset="0"/>
                </a:rPr>
                <a:t>= –</a:t>
              </a:r>
            </a:p>
          </p:txBody>
        </p:sp>
      </p:grpSp>
      <p:grpSp>
        <p:nvGrpSpPr>
          <p:cNvPr id="93" name="Group 16"/>
          <p:cNvGrpSpPr>
            <a:grpSpLocks/>
          </p:cNvGrpSpPr>
          <p:nvPr/>
        </p:nvGrpSpPr>
        <p:grpSpPr bwMode="auto">
          <a:xfrm>
            <a:off x="785786" y="1571612"/>
            <a:ext cx="936625" cy="879476"/>
            <a:chOff x="4286" y="754"/>
            <a:chExt cx="590" cy="554"/>
          </a:xfrm>
        </p:grpSpPr>
        <p:sp>
          <p:nvSpPr>
            <p:cNvPr id="95" name="AutoShape 17"/>
            <p:cNvSpPr>
              <a:spLocks noChangeArrowheads="1"/>
            </p:cNvSpPr>
            <p:nvPr/>
          </p:nvSpPr>
          <p:spPr bwMode="auto">
            <a:xfrm>
              <a:off x="4286" y="765"/>
              <a:ext cx="590" cy="511"/>
            </a:xfrm>
            <a:prstGeom prst="roundRect">
              <a:avLst>
                <a:gd name="adj" fmla="val 16667"/>
              </a:avLst>
            </a:prstGeom>
            <a:noFill/>
            <a:ln w="38100" cmpd="dbl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" name="Group 18"/>
            <p:cNvGrpSpPr>
              <a:grpSpLocks/>
            </p:cNvGrpSpPr>
            <p:nvPr/>
          </p:nvGrpSpPr>
          <p:grpSpPr bwMode="auto">
            <a:xfrm>
              <a:off x="4331" y="754"/>
              <a:ext cx="478" cy="554"/>
              <a:chOff x="385" y="685"/>
              <a:chExt cx="512" cy="554"/>
            </a:xfrm>
          </p:grpSpPr>
          <p:sp>
            <p:nvSpPr>
              <p:cNvPr id="97" name="Text Box 19"/>
              <p:cNvSpPr txBox="1">
                <a:spLocks noChangeArrowheads="1"/>
              </p:cNvSpPr>
              <p:nvPr/>
            </p:nvSpPr>
            <p:spPr bwMode="auto">
              <a:xfrm>
                <a:off x="385" y="685"/>
                <a:ext cx="51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800" b="1" dirty="0" smtClean="0">
                    <a:solidFill>
                      <a:srgbClr val="002060"/>
                    </a:solidFill>
                  </a:rPr>
                  <a:t>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8" name="Text Box 2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800" b="1" dirty="0" smtClean="0">
                    <a:solidFill>
                      <a:srgbClr val="002060"/>
                    </a:solidFill>
                  </a:rPr>
                  <a:t>6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Line 2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214280" y="4857761"/>
          <a:ext cx="857256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0"/>
                <a:gridCol w="928692"/>
                <a:gridCol w="857256"/>
                <a:gridCol w="857256"/>
                <a:gridCol w="857256"/>
                <a:gridCol w="857256"/>
                <a:gridCol w="928696"/>
                <a:gridCol w="785816"/>
                <a:gridCol w="928696"/>
                <a:gridCol w="785816"/>
              </a:tblGrid>
              <a:tr h="64992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7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8F8F8"/>
                          </a:solidFill>
                          <a:latin typeface="Arial Black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Arial" pitchFamily="34" charset="0"/>
                        </a:rPr>
                        <a:t>–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6,3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-10,8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-8,5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-1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-8,7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0,68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-0,68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-70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" name="AutoShape 13"/>
          <p:cNvSpPr>
            <a:spLocks noChangeArrowheads="1"/>
          </p:cNvSpPr>
          <p:nvPr/>
        </p:nvSpPr>
        <p:spPr bwMode="auto">
          <a:xfrm>
            <a:off x="2786050" y="714356"/>
            <a:ext cx="1571636" cy="578882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= 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8F8F8"/>
                </a:solidFill>
                <a:latin typeface="Arial Black" pitchFamily="34" charset="0"/>
              </a:rPr>
              <a:t>6,3</a:t>
            </a:r>
            <a:endParaRPr lang="ru-RU" sz="2800" b="1" dirty="0">
              <a:solidFill>
                <a:srgbClr val="F8F8F8"/>
              </a:solidFill>
              <a:latin typeface="Arial Black" pitchFamily="34" charset="0"/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2857488" y="1643050"/>
            <a:ext cx="1252537" cy="578882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= 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8F8F8"/>
                </a:solidFill>
                <a:latin typeface="Arial Black" pitchFamily="34" charset="0"/>
              </a:rPr>
              <a:t>1</a:t>
            </a:r>
            <a:endParaRPr lang="ru-RU" sz="2800" b="1" dirty="0">
              <a:solidFill>
                <a:srgbClr val="F8F8F8"/>
              </a:solidFill>
              <a:latin typeface="Arial Black" pitchFamily="34" charset="0"/>
            </a:endParaRP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5072066" y="3643314"/>
            <a:ext cx="2017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15,2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</a:rPr>
              <a:t>26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4" name="AutoShape 13"/>
          <p:cNvSpPr>
            <a:spLocks noChangeArrowheads="1"/>
          </p:cNvSpPr>
          <p:nvPr/>
        </p:nvSpPr>
        <p:spPr bwMode="auto">
          <a:xfrm>
            <a:off x="7072330" y="3571876"/>
            <a:ext cx="1857388" cy="578882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= 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F8F8F8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8F8F8"/>
                </a:solidFill>
                <a:latin typeface="Arial Black" pitchFamily="34" charset="0"/>
              </a:rPr>
              <a:t>10,8</a:t>
            </a:r>
            <a:endParaRPr lang="ru-RU" sz="2800" b="1" dirty="0">
              <a:solidFill>
                <a:srgbClr val="F8F8F8"/>
              </a:solidFill>
              <a:latin typeface="Arial Black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715016"/>
            <a:ext cx="357190" cy="726697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715016"/>
            <a:ext cx="470000" cy="75722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/>
      <p:bldP spid="35850" grpId="0"/>
      <p:bldP spid="35853" grpId="0"/>
      <p:bldP spid="72" grpId="0" animBg="1"/>
      <p:bldP spid="73" grpId="0" animBg="1"/>
      <p:bldP spid="74" grpId="0" animBg="1"/>
      <p:bldP spid="75" grpId="0" animBg="1"/>
      <p:bldP spid="77" grpId="0" animBg="1"/>
      <p:bldP spid="82" grpId="0"/>
      <p:bldP spid="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zastropi.narod.ru/stati/neobichnie_dom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Дом-перевертыш </a:t>
            </a:r>
            <a:r>
              <a:rPr lang="ru-RU" sz="2800" b="1" dirty="0" err="1" smtClean="0"/>
              <a:t>House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Attack</a:t>
            </a:r>
            <a:r>
              <a:rPr lang="ru-RU" sz="2800" b="1" dirty="0" smtClean="0"/>
              <a:t> в Вене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ые удивительные дом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6518" y="6211669"/>
            <a:ext cx="8597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Город  </a:t>
            </a:r>
            <a:r>
              <a:rPr lang="ru-RU" sz="3600" b="1" dirty="0" smtClean="0">
                <a:solidFill>
                  <a:schemeClr val="bg1"/>
                </a:solidFill>
              </a:rPr>
              <a:t>Индианаполис</a:t>
            </a:r>
            <a:r>
              <a:rPr lang="ru-RU" sz="3600" dirty="0" smtClean="0">
                <a:solidFill>
                  <a:schemeClr val="bg1"/>
                </a:solidFill>
              </a:rPr>
              <a:t>, штат Индиана, США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4" t="-4147" r="56748"/>
          <a:stretch>
            <a:fillRect/>
          </a:stretch>
        </p:blipFill>
        <p:spPr bwMode="auto">
          <a:xfrm>
            <a:off x="2357422" y="1928802"/>
            <a:ext cx="3571900" cy="20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7750"/>
            <a:ext cx="9144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ьсующий дом в Пра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643702" y="0"/>
            <a:ext cx="31114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Вальсующий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дом в Праге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ивой до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598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Кривой дом в </a:t>
            </a:r>
            <a:r>
              <a:rPr lang="ru-RU" sz="3200" b="1" dirty="0" err="1" smtClean="0"/>
              <a:t>Сопоте</a:t>
            </a:r>
            <a:r>
              <a:rPr lang="ru-RU" sz="3200" b="1" dirty="0" smtClean="0"/>
              <a:t>, Польша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обычные дома мир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01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«Дом </a:t>
            </a:r>
            <a:r>
              <a:rPr lang="ru-RU" sz="3600" dirty="0" err="1" smtClean="0">
                <a:solidFill>
                  <a:srgbClr val="002060"/>
                </a:solidFill>
              </a:rPr>
              <a:t>Рипли</a:t>
            </a:r>
            <a:r>
              <a:rPr lang="ru-RU" sz="3600" dirty="0" smtClean="0">
                <a:solidFill>
                  <a:srgbClr val="002060"/>
                </a:solidFill>
              </a:rPr>
              <a:t>» в </a:t>
            </a:r>
            <a:r>
              <a:rPr lang="ru-RU" sz="3600" dirty="0" err="1" smtClean="0">
                <a:solidFill>
                  <a:srgbClr val="002060"/>
                </a:solidFill>
              </a:rPr>
              <a:t>Орландо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обычные дома мир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4"/>
          <a:stretch>
            <a:fillRect/>
          </a:stretch>
        </p:blipFill>
        <p:spPr bwMode="auto">
          <a:xfrm>
            <a:off x="357158" y="1214422"/>
            <a:ext cx="8572134" cy="19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deika.files.wordpress.com/2011/11/d0b4d0bed0bc-d0b8d181d0bfd18bd182d0b0d0bdd0b8d0b512.jpg?w=450&amp;h=3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43306" y="0"/>
            <a:ext cx="6500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Обратимые чердаки судьбы (Япония)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rizm.ru/CE/pub/page/163565/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001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79824" y="0"/>
            <a:ext cx="466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Мобильный дом шейха </a:t>
            </a:r>
            <a:r>
              <a:rPr lang="ru-RU" sz="3200" b="1" dirty="0" err="1" smtClean="0">
                <a:solidFill>
                  <a:schemeClr val="bg1"/>
                </a:solidFill>
              </a:rPr>
              <a:t>Хамада</a:t>
            </a:r>
            <a:r>
              <a:rPr lang="ru-RU" sz="3200" b="1" dirty="0" smtClean="0">
                <a:solidFill>
                  <a:schemeClr val="bg1"/>
                </a:solidFill>
              </a:rPr>
              <a:t>, ОАЭ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reyslon.files.wordpress.com/2011/05/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785794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D:\Лицей\Открытые уроки\Вокруг света с математикой (День лицея)2013г\tsentr_zdorovya_mozga_lu_ruvo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937" y="0"/>
            <a:ext cx="954293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6674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Центр здоровья мозга Лу </a:t>
            </a:r>
            <a:r>
              <a:rPr lang="ru-RU" sz="3200" b="1" dirty="0" err="1" smtClean="0">
                <a:solidFill>
                  <a:schemeClr val="bg1"/>
                </a:solidFill>
              </a:rPr>
              <a:t>Руво</a:t>
            </a:r>
            <a:r>
              <a:rPr lang="ru-RU" sz="3200" b="1" dirty="0" smtClean="0">
                <a:solidFill>
                  <a:schemeClr val="bg1"/>
                </a:solidFill>
              </a:rPr>
              <a:t>, США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улиця Ебенізе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00232" y="5786454"/>
            <a:ext cx="57112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Улица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Эбенизера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Шотландии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ламент Стрі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43306" y="6072206"/>
            <a:ext cx="4909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Парламент Стрит в Англии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ый храм в Таиланд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9124" y="0"/>
            <a:ext cx="521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Храм Будды в Таиланде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ый храм в Таиланд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358345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лый храм в Таиланд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ый храм в Таиланд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42918"/>
            <a:ext cx="6572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Изобразите необычный дом, используя различные геометрические фигуры.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78592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</a:rPr>
              <a:t>Молодцы!!!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1" y="1"/>
            <a:ext cx="9144000" cy="1200329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         Вертолет пролетел расстояние между двумя </a:t>
            </a:r>
            <a:r>
              <a:rPr lang="ru-RU" sz="2400" b="1" dirty="0" smtClean="0"/>
              <a:t>курортами </a:t>
            </a:r>
            <a:r>
              <a:rPr lang="ru-RU" sz="2400" b="1" dirty="0"/>
              <a:t>при попутном ветре за 1,5 ч, а при встречном за 2 ч. Каково расстояние между </a:t>
            </a:r>
            <a:r>
              <a:rPr lang="ru-RU" sz="2400" b="1" dirty="0" smtClean="0"/>
              <a:t>курортами, </a:t>
            </a:r>
            <a:r>
              <a:rPr lang="ru-RU" sz="2400" b="1" dirty="0"/>
              <a:t>если скорость ветра была 10 км/ч?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470455">
            <a:off x="179388" y="1844675"/>
            <a:ext cx="2778125" cy="1155700"/>
            <a:chOff x="3356" y="842"/>
            <a:chExt cx="1750" cy="728"/>
          </a:xfrm>
        </p:grpSpPr>
        <p:sp>
          <p:nvSpPr>
            <p:cNvPr id="71697" name="Freeform 17"/>
            <p:cNvSpPr>
              <a:spLocks/>
            </p:cNvSpPr>
            <p:nvPr/>
          </p:nvSpPr>
          <p:spPr bwMode="auto">
            <a:xfrm flipH="1" flipV="1">
              <a:off x="3744" y="1378"/>
              <a:ext cx="1362" cy="192"/>
            </a:xfrm>
            <a:custGeom>
              <a:avLst/>
              <a:gdLst/>
              <a:ahLst/>
              <a:cxnLst>
                <a:cxn ang="0">
                  <a:pos x="1362" y="0"/>
                </a:cxn>
                <a:cxn ang="0">
                  <a:pos x="0" y="192"/>
                </a:cxn>
                <a:cxn ang="0">
                  <a:pos x="0" y="192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8" name="Rectangle 18"/>
            <p:cNvSpPr>
              <a:spLocks noChangeArrowheads="1"/>
            </p:cNvSpPr>
            <p:nvPr/>
          </p:nvSpPr>
          <p:spPr bwMode="auto">
            <a:xfrm rot="-373429">
              <a:off x="3356" y="842"/>
              <a:ext cx="127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</a:t>
              </a:r>
              <a:r>
                <a:rPr lang="en-US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sz="3600" b="1" i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</a:t>
              </a:r>
              <a:endParaRPr lang="ru-RU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 rot="401526">
            <a:off x="5292725" y="2060575"/>
            <a:ext cx="2765425" cy="1165225"/>
            <a:chOff x="3364" y="836"/>
            <a:chExt cx="1742" cy="734"/>
          </a:xfrm>
        </p:grpSpPr>
        <p:sp>
          <p:nvSpPr>
            <p:cNvPr id="71706" name="Freeform 26"/>
            <p:cNvSpPr>
              <a:spLocks/>
            </p:cNvSpPr>
            <p:nvPr/>
          </p:nvSpPr>
          <p:spPr bwMode="auto">
            <a:xfrm>
              <a:off x="3744" y="1378"/>
              <a:ext cx="1362" cy="192"/>
            </a:xfrm>
            <a:custGeom>
              <a:avLst/>
              <a:gdLst/>
              <a:ahLst/>
              <a:cxnLst>
                <a:cxn ang="0">
                  <a:pos x="1362" y="0"/>
                </a:cxn>
                <a:cxn ang="0">
                  <a:pos x="0" y="192"/>
                </a:cxn>
                <a:cxn ang="0">
                  <a:pos x="0" y="192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 rot="-373429">
              <a:off x="3364" y="836"/>
              <a:ext cx="13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</a:t>
              </a:r>
              <a:r>
                <a:rPr lang="en-US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sz="3600" b="1" i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</a:t>
              </a:r>
              <a:endParaRPr lang="ru-RU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rot="314661">
            <a:off x="3708400" y="1341438"/>
            <a:ext cx="2338388" cy="1006475"/>
            <a:chOff x="3739" y="2335"/>
            <a:chExt cx="1473" cy="634"/>
          </a:xfrm>
        </p:grpSpPr>
        <p:sp>
          <p:nvSpPr>
            <p:cNvPr id="71709" name="Rectangle 29"/>
            <p:cNvSpPr>
              <a:spLocks noChangeArrowheads="1"/>
            </p:cNvSpPr>
            <p:nvPr/>
          </p:nvSpPr>
          <p:spPr bwMode="auto">
            <a:xfrm rot="-373429">
              <a:off x="3739" y="2335"/>
              <a:ext cx="147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0" b="1" i="1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  <a:r>
                <a:rPr lang="ru-RU" sz="4000" b="1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 км/ч</a:t>
              </a:r>
            </a:p>
          </p:txBody>
        </p:sp>
        <p:sp>
          <p:nvSpPr>
            <p:cNvPr id="71710" name="Freeform 30"/>
            <p:cNvSpPr>
              <a:spLocks/>
            </p:cNvSpPr>
            <p:nvPr/>
          </p:nvSpPr>
          <p:spPr bwMode="auto">
            <a:xfrm>
              <a:off x="4127" y="2472"/>
              <a:ext cx="576" cy="48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48"/>
                </a:cxn>
              </a:cxnLst>
              <a:rect l="0" t="0" r="r" b="b"/>
              <a:pathLst>
                <a:path w="576" h="48">
                  <a:moveTo>
                    <a:pt x="576" y="0"/>
                  </a:moveTo>
                  <a:lnTo>
                    <a:pt x="0" y="48"/>
                  </a:lnTo>
                </a:path>
              </a:pathLst>
            </a:custGeom>
            <a:noFill/>
            <a:ln w="57150" cmpd="sng">
              <a:solidFill>
                <a:srgbClr val="EA0000"/>
              </a:solidFill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596188" y="1916113"/>
            <a:ext cx="1079500" cy="1223962"/>
            <a:chOff x="1200" y="3168"/>
            <a:chExt cx="864" cy="912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422" y="3936"/>
              <a:ext cx="336" cy="144"/>
              <a:chOff x="1792" y="4000"/>
              <a:chExt cx="352" cy="160"/>
            </a:xfrm>
          </p:grpSpPr>
          <p:sp>
            <p:nvSpPr>
              <p:cNvPr id="71714" name="Oval 34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15" name="Oval 35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16" name="Oval 36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717" name="Freeform 37"/>
            <p:cNvSpPr>
              <a:spLocks/>
            </p:cNvSpPr>
            <p:nvPr/>
          </p:nvSpPr>
          <p:spPr bwMode="auto">
            <a:xfrm>
              <a:off x="1200" y="3168"/>
              <a:ext cx="816" cy="405"/>
            </a:xfrm>
            <a:custGeom>
              <a:avLst/>
              <a:gdLst/>
              <a:ahLst/>
              <a:cxnLst>
                <a:cxn ang="0">
                  <a:pos x="6" y="389"/>
                </a:cxn>
                <a:cxn ang="0">
                  <a:pos x="103" y="389"/>
                </a:cxn>
                <a:cxn ang="0">
                  <a:pos x="487" y="389"/>
                </a:cxn>
                <a:cxn ang="0">
                  <a:pos x="487" y="405"/>
                </a:cxn>
                <a:cxn ang="0">
                  <a:pos x="487" y="0"/>
                </a:cxn>
                <a:cxn ang="0">
                  <a:pos x="0" y="13"/>
                </a:cxn>
                <a:cxn ang="0">
                  <a:pos x="4" y="389"/>
                </a:cxn>
              </a:cxnLst>
              <a:rect l="0" t="0" r="r" b="b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18" name="Text Box 38"/>
            <p:cNvSpPr txBox="1">
              <a:spLocks noChangeArrowheads="1"/>
            </p:cNvSpPr>
            <p:nvPr/>
          </p:nvSpPr>
          <p:spPr bwMode="auto">
            <a:xfrm>
              <a:off x="1200" y="3168"/>
              <a:ext cx="864" cy="4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1,5ч</a:t>
              </a:r>
              <a:endPara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719" name="Freeform 39"/>
            <p:cNvSpPr>
              <a:spLocks/>
            </p:cNvSpPr>
            <p:nvPr/>
          </p:nvSpPr>
          <p:spPr bwMode="auto">
            <a:xfrm>
              <a:off x="1582" y="3552"/>
              <a:ext cx="1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0"/>
                </a:cxn>
              </a:cxnLst>
              <a:rect l="0" t="0" r="r" b="b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79388" y="1628775"/>
            <a:ext cx="1079500" cy="1223963"/>
            <a:chOff x="1200" y="3168"/>
            <a:chExt cx="864" cy="912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1422" y="3936"/>
              <a:ext cx="336" cy="144"/>
              <a:chOff x="1792" y="4000"/>
              <a:chExt cx="352" cy="160"/>
            </a:xfrm>
          </p:grpSpPr>
          <p:sp>
            <p:nvSpPr>
              <p:cNvPr id="71722" name="Oval 42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23" name="Oval 43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24" name="Oval 44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725" name="Freeform 45"/>
            <p:cNvSpPr>
              <a:spLocks/>
            </p:cNvSpPr>
            <p:nvPr/>
          </p:nvSpPr>
          <p:spPr bwMode="auto">
            <a:xfrm>
              <a:off x="1200" y="3168"/>
              <a:ext cx="816" cy="405"/>
            </a:xfrm>
            <a:custGeom>
              <a:avLst/>
              <a:gdLst/>
              <a:ahLst/>
              <a:cxnLst>
                <a:cxn ang="0">
                  <a:pos x="6" y="389"/>
                </a:cxn>
                <a:cxn ang="0">
                  <a:pos x="103" y="389"/>
                </a:cxn>
                <a:cxn ang="0">
                  <a:pos x="487" y="389"/>
                </a:cxn>
                <a:cxn ang="0">
                  <a:pos x="487" y="405"/>
                </a:cxn>
                <a:cxn ang="0">
                  <a:pos x="487" y="0"/>
                </a:cxn>
                <a:cxn ang="0">
                  <a:pos x="0" y="13"/>
                </a:cxn>
                <a:cxn ang="0">
                  <a:pos x="4" y="389"/>
                </a:cxn>
              </a:cxnLst>
              <a:rect l="0" t="0" r="r" b="b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26" name="Text Box 46"/>
            <p:cNvSpPr txBox="1">
              <a:spLocks noChangeArrowheads="1"/>
            </p:cNvSpPr>
            <p:nvPr/>
          </p:nvSpPr>
          <p:spPr bwMode="auto">
            <a:xfrm>
              <a:off x="1200" y="3168"/>
              <a:ext cx="864" cy="4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2ч</a:t>
              </a:r>
            </a:p>
          </p:txBody>
        </p:sp>
        <p:sp>
          <p:nvSpPr>
            <p:cNvPr id="71727" name="Freeform 47"/>
            <p:cNvSpPr>
              <a:spLocks/>
            </p:cNvSpPr>
            <p:nvPr/>
          </p:nvSpPr>
          <p:spPr bwMode="auto">
            <a:xfrm>
              <a:off x="1582" y="3552"/>
              <a:ext cx="1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0"/>
                </a:cxn>
              </a:cxnLst>
              <a:rect l="0" t="0" r="r" b="b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28" name="Picture 48" descr="afficher_image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0" y="2781300"/>
            <a:ext cx="2695575" cy="1714500"/>
          </a:xfrm>
          <a:prstGeom prst="rect">
            <a:avLst/>
          </a:prstGeom>
          <a:noFill/>
        </p:spPr>
      </p:pic>
      <p:grpSp>
        <p:nvGrpSpPr>
          <p:cNvPr id="9" name="Group 50"/>
          <p:cNvGrpSpPr>
            <a:grpSpLocks/>
          </p:cNvGrpSpPr>
          <p:nvPr/>
        </p:nvGrpSpPr>
        <p:grpSpPr bwMode="auto">
          <a:xfrm rot="-2327322">
            <a:off x="6135688" y="1093788"/>
            <a:ext cx="2490787" cy="1231900"/>
            <a:chOff x="3464" y="1068"/>
            <a:chExt cx="1668" cy="829"/>
          </a:xfrm>
        </p:grpSpPr>
        <p:sp>
          <p:nvSpPr>
            <p:cNvPr id="71731" name="Freeform 51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/>
              <a:ahLst/>
              <a:cxnLst>
                <a:cxn ang="0">
                  <a:pos x="661" y="685"/>
                </a:cxn>
                <a:cxn ang="0">
                  <a:pos x="528" y="575"/>
                </a:cxn>
                <a:cxn ang="0">
                  <a:pos x="417" y="402"/>
                </a:cxn>
                <a:cxn ang="0">
                  <a:pos x="372" y="227"/>
                </a:cxn>
                <a:cxn ang="0">
                  <a:pos x="144" y="197"/>
                </a:cxn>
                <a:cxn ang="0">
                  <a:pos x="0" y="0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32" name="Freeform 52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/>
              <a:ahLst/>
              <a:cxnLst>
                <a:cxn ang="0">
                  <a:pos x="774" y="663"/>
                </a:cxn>
                <a:cxn ang="0">
                  <a:pos x="564" y="511"/>
                </a:cxn>
                <a:cxn ang="0">
                  <a:pos x="493" y="356"/>
                </a:cxn>
                <a:cxn ang="0">
                  <a:pos x="303" y="341"/>
                </a:cxn>
                <a:cxn ang="0">
                  <a:pos x="205" y="174"/>
                </a:cxn>
                <a:cxn ang="0">
                  <a:pos x="0" y="0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33" name="Freeform 53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/>
              <a:ahLst/>
              <a:cxnLst>
                <a:cxn ang="0">
                  <a:pos x="708" y="541"/>
                </a:cxn>
                <a:cxn ang="0">
                  <a:pos x="579" y="425"/>
                </a:cxn>
                <a:cxn ang="0">
                  <a:pos x="432" y="288"/>
                </a:cxn>
                <a:cxn ang="0">
                  <a:pos x="220" y="288"/>
                </a:cxn>
                <a:cxn ang="0">
                  <a:pos x="129" y="114"/>
                </a:cxn>
                <a:cxn ang="0">
                  <a:pos x="0" y="0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 rot="-2327322">
            <a:off x="1466850" y="636588"/>
            <a:ext cx="2490788" cy="1231900"/>
            <a:chOff x="3464" y="1068"/>
            <a:chExt cx="1668" cy="829"/>
          </a:xfrm>
        </p:grpSpPr>
        <p:sp>
          <p:nvSpPr>
            <p:cNvPr id="71735" name="Freeform 55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/>
              <a:ahLst/>
              <a:cxnLst>
                <a:cxn ang="0">
                  <a:pos x="661" y="685"/>
                </a:cxn>
                <a:cxn ang="0">
                  <a:pos x="528" y="575"/>
                </a:cxn>
                <a:cxn ang="0">
                  <a:pos x="417" y="402"/>
                </a:cxn>
                <a:cxn ang="0">
                  <a:pos x="372" y="227"/>
                </a:cxn>
                <a:cxn ang="0">
                  <a:pos x="144" y="197"/>
                </a:cxn>
                <a:cxn ang="0">
                  <a:pos x="0" y="0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36" name="Freeform 56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/>
              <a:ahLst/>
              <a:cxnLst>
                <a:cxn ang="0">
                  <a:pos x="774" y="663"/>
                </a:cxn>
                <a:cxn ang="0">
                  <a:pos x="564" y="511"/>
                </a:cxn>
                <a:cxn ang="0">
                  <a:pos x="493" y="356"/>
                </a:cxn>
                <a:cxn ang="0">
                  <a:pos x="303" y="341"/>
                </a:cxn>
                <a:cxn ang="0">
                  <a:pos x="205" y="174"/>
                </a:cxn>
                <a:cxn ang="0">
                  <a:pos x="0" y="0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37" name="Freeform 57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/>
              <a:ahLst/>
              <a:cxnLst>
                <a:cxn ang="0">
                  <a:pos x="708" y="541"/>
                </a:cxn>
                <a:cxn ang="0">
                  <a:pos x="579" y="425"/>
                </a:cxn>
                <a:cxn ang="0">
                  <a:pos x="432" y="288"/>
                </a:cxn>
                <a:cxn ang="0">
                  <a:pos x="220" y="288"/>
                </a:cxn>
                <a:cxn ang="0">
                  <a:pos x="129" y="114"/>
                </a:cxn>
                <a:cxn ang="0">
                  <a:pos x="0" y="0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rot="-2327322">
            <a:off x="3319463" y="1176338"/>
            <a:ext cx="2490787" cy="1231900"/>
            <a:chOff x="3464" y="1068"/>
            <a:chExt cx="1668" cy="829"/>
          </a:xfrm>
        </p:grpSpPr>
        <p:sp>
          <p:nvSpPr>
            <p:cNvPr id="71739" name="Freeform 59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/>
              <a:ahLst/>
              <a:cxnLst>
                <a:cxn ang="0">
                  <a:pos x="661" y="685"/>
                </a:cxn>
                <a:cxn ang="0">
                  <a:pos x="528" y="575"/>
                </a:cxn>
                <a:cxn ang="0">
                  <a:pos x="417" y="402"/>
                </a:cxn>
                <a:cxn ang="0">
                  <a:pos x="372" y="227"/>
                </a:cxn>
                <a:cxn ang="0">
                  <a:pos x="144" y="197"/>
                </a:cxn>
                <a:cxn ang="0">
                  <a:pos x="0" y="0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40" name="Freeform 60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/>
              <a:ahLst/>
              <a:cxnLst>
                <a:cxn ang="0">
                  <a:pos x="774" y="663"/>
                </a:cxn>
                <a:cxn ang="0">
                  <a:pos x="564" y="511"/>
                </a:cxn>
                <a:cxn ang="0">
                  <a:pos x="493" y="356"/>
                </a:cxn>
                <a:cxn ang="0">
                  <a:pos x="303" y="341"/>
                </a:cxn>
                <a:cxn ang="0">
                  <a:pos x="205" y="174"/>
                </a:cxn>
                <a:cxn ang="0">
                  <a:pos x="0" y="0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41" name="Freeform 61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/>
              <a:ahLst/>
              <a:cxnLst>
                <a:cxn ang="0">
                  <a:pos x="708" y="541"/>
                </a:cxn>
                <a:cxn ang="0">
                  <a:pos x="579" y="425"/>
                </a:cxn>
                <a:cxn ang="0">
                  <a:pos x="432" y="288"/>
                </a:cxn>
                <a:cxn ang="0">
                  <a:pos x="220" y="288"/>
                </a:cxn>
                <a:cxn ang="0">
                  <a:pos x="129" y="114"/>
                </a:cxn>
                <a:cxn ang="0">
                  <a:pos x="0" y="0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42" name="AutoShape 62"/>
          <p:cNvSpPr>
            <a:spLocks noChangeArrowheads="1"/>
          </p:cNvSpPr>
          <p:nvPr/>
        </p:nvSpPr>
        <p:spPr bwMode="auto">
          <a:xfrm>
            <a:off x="6786578" y="1071546"/>
            <a:ext cx="2154238" cy="676275"/>
          </a:xfrm>
          <a:prstGeom prst="cloudCallout">
            <a:avLst>
              <a:gd name="adj1" fmla="val -14704"/>
              <a:gd name="adj2" fmla="val 4342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716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Показать (2)</a:t>
            </a:r>
          </a:p>
        </p:txBody>
      </p:sp>
      <p:sp>
        <p:nvSpPr>
          <p:cNvPr id="7169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2611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43" name="Picture 63" descr="afficher_image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852738"/>
            <a:ext cx="2695575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116 L -0.16979 0.00231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9 0.00232 L -0.325 -0.0032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-0.00324 L -0.4842 -0.0050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2 -0.00509 L -0.63038 -0.008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38 -0.0088 L -0.74879 -0.0088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4.07407E-6 L -1.00018 0.03148 " pathEditMode="relative" ptsTypes="AA">
                                      <p:cBhvr>
                                        <p:cTn id="36" dur="5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4011 0.00093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0"/>
                  </p:tgtEl>
                </p:cond>
              </p:nextCondLst>
            </p:seq>
          </p:childTnLst>
        </p:cTn>
      </p:par>
    </p:tnLst>
    <p:bldLst>
      <p:bldP spid="71742" grpId="0" animBg="1"/>
      <p:bldP spid="71742" grpId="1" animBg="1"/>
      <p:bldP spid="71742" grpId="2" animBg="1"/>
      <p:bldP spid="71742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819400" y="28956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Я</a:t>
            </a:r>
          </a:p>
        </p:txBody>
      </p:sp>
      <p:sp>
        <p:nvSpPr>
          <p:cNvPr id="17411" name="AutoShape 15"/>
          <p:cNvSpPr>
            <a:spLocks noChangeArrowheads="1"/>
          </p:cNvSpPr>
          <p:nvPr/>
        </p:nvSpPr>
        <p:spPr bwMode="auto">
          <a:xfrm>
            <a:off x="7162800" y="45720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2819400" y="11430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О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5029200" y="10668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Е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5029200" y="28194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Т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857224" y="1142984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А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762000" y="29718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М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2743200" y="46482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Р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4953000" y="46482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Б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62000" y="47244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И</a:t>
            </a:r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7315200" y="5029200"/>
            <a:ext cx="533400" cy="533400"/>
          </a:xfrm>
          <a:prstGeom prst="sun">
            <a:avLst>
              <a:gd name="adj" fmla="val 395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17421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324600"/>
            <a:ext cx="381000" cy="381000"/>
          </a:xfrm>
          <a:prstGeom prst="actionButtonHome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66FF"/>
              </a:solidFill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7239000" y="28194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Г</a:t>
            </a: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7162800" y="1066800"/>
            <a:ext cx="1214438" cy="1214438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Arial" pitchFamily="34" charset="0"/>
              </a:rPr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AE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470455">
            <a:off x="179388" y="1557338"/>
            <a:ext cx="2778125" cy="1155700"/>
            <a:chOff x="3356" y="842"/>
            <a:chExt cx="1750" cy="728"/>
          </a:xfrm>
        </p:grpSpPr>
        <p:sp>
          <p:nvSpPr>
            <p:cNvPr id="77828" name="Freeform 4"/>
            <p:cNvSpPr>
              <a:spLocks/>
            </p:cNvSpPr>
            <p:nvPr/>
          </p:nvSpPr>
          <p:spPr bwMode="auto">
            <a:xfrm flipH="1" flipV="1">
              <a:off x="3744" y="1378"/>
              <a:ext cx="1362" cy="192"/>
            </a:xfrm>
            <a:custGeom>
              <a:avLst/>
              <a:gdLst/>
              <a:ahLst/>
              <a:cxnLst>
                <a:cxn ang="0">
                  <a:pos x="1362" y="0"/>
                </a:cxn>
                <a:cxn ang="0">
                  <a:pos x="0" y="192"/>
                </a:cxn>
                <a:cxn ang="0">
                  <a:pos x="0" y="192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 rot="-373429">
              <a:off x="3356" y="842"/>
              <a:ext cx="127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</a:t>
              </a:r>
              <a:r>
                <a:rPr lang="en-US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sz="3600" b="1" i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</a:t>
              </a:r>
              <a:endParaRPr lang="ru-RU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401526">
            <a:off x="5292725" y="1773238"/>
            <a:ext cx="2765425" cy="1165225"/>
            <a:chOff x="3364" y="836"/>
            <a:chExt cx="1742" cy="734"/>
          </a:xfrm>
        </p:grpSpPr>
        <p:sp>
          <p:nvSpPr>
            <p:cNvPr id="77831" name="Freeform 7"/>
            <p:cNvSpPr>
              <a:spLocks/>
            </p:cNvSpPr>
            <p:nvPr/>
          </p:nvSpPr>
          <p:spPr bwMode="auto">
            <a:xfrm>
              <a:off x="3744" y="1378"/>
              <a:ext cx="1362" cy="192"/>
            </a:xfrm>
            <a:custGeom>
              <a:avLst/>
              <a:gdLst/>
              <a:ahLst/>
              <a:cxnLst>
                <a:cxn ang="0">
                  <a:pos x="1362" y="0"/>
                </a:cxn>
                <a:cxn ang="0">
                  <a:pos x="0" y="192"/>
                </a:cxn>
                <a:cxn ang="0">
                  <a:pos x="0" y="192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 rot="-373429">
              <a:off x="3364" y="836"/>
              <a:ext cx="13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</a:t>
              </a:r>
              <a:r>
                <a:rPr lang="en-US" sz="60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sz="3600" b="1" i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</a:t>
              </a:r>
              <a:endParaRPr lang="ru-RU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314661">
            <a:off x="3708400" y="1341438"/>
            <a:ext cx="2338388" cy="1006475"/>
            <a:chOff x="3739" y="2335"/>
            <a:chExt cx="1473" cy="634"/>
          </a:xfrm>
        </p:grpSpPr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 rot="-373429">
              <a:off x="3739" y="2335"/>
              <a:ext cx="147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0" b="1" i="1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  <a:r>
                <a:rPr lang="ru-RU" sz="4000" b="1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 км/ч</a:t>
              </a:r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auto">
            <a:xfrm>
              <a:off x="4127" y="2472"/>
              <a:ext cx="576" cy="48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48"/>
                </a:cxn>
              </a:cxnLst>
              <a:rect l="0" t="0" r="r" b="b"/>
              <a:pathLst>
                <a:path w="576" h="48">
                  <a:moveTo>
                    <a:pt x="576" y="0"/>
                  </a:moveTo>
                  <a:lnTo>
                    <a:pt x="0" y="48"/>
                  </a:lnTo>
                </a:path>
              </a:pathLst>
            </a:custGeom>
            <a:noFill/>
            <a:ln w="57150" cmpd="sng">
              <a:solidFill>
                <a:srgbClr val="EA0000"/>
              </a:solidFill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596188" y="1700213"/>
            <a:ext cx="1079500" cy="1223962"/>
            <a:chOff x="1200" y="3168"/>
            <a:chExt cx="864" cy="912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422" y="3936"/>
              <a:ext cx="336" cy="144"/>
              <a:chOff x="1792" y="4000"/>
              <a:chExt cx="352" cy="160"/>
            </a:xfrm>
          </p:grpSpPr>
          <p:sp>
            <p:nvSpPr>
              <p:cNvPr id="77838" name="Oval 14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39" name="Oval 15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40" name="Oval 16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7841" name="Freeform 17"/>
            <p:cNvSpPr>
              <a:spLocks/>
            </p:cNvSpPr>
            <p:nvPr/>
          </p:nvSpPr>
          <p:spPr bwMode="auto">
            <a:xfrm>
              <a:off x="1200" y="3168"/>
              <a:ext cx="816" cy="405"/>
            </a:xfrm>
            <a:custGeom>
              <a:avLst/>
              <a:gdLst/>
              <a:ahLst/>
              <a:cxnLst>
                <a:cxn ang="0">
                  <a:pos x="6" y="389"/>
                </a:cxn>
                <a:cxn ang="0">
                  <a:pos x="103" y="389"/>
                </a:cxn>
                <a:cxn ang="0">
                  <a:pos x="487" y="389"/>
                </a:cxn>
                <a:cxn ang="0">
                  <a:pos x="487" y="405"/>
                </a:cxn>
                <a:cxn ang="0">
                  <a:pos x="487" y="0"/>
                </a:cxn>
                <a:cxn ang="0">
                  <a:pos x="0" y="13"/>
                </a:cxn>
                <a:cxn ang="0">
                  <a:pos x="4" y="389"/>
                </a:cxn>
              </a:cxnLst>
              <a:rect l="0" t="0" r="r" b="b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1200" y="3168"/>
              <a:ext cx="864" cy="4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1,5ч</a:t>
              </a:r>
              <a:endPara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auto">
            <a:xfrm>
              <a:off x="1582" y="3552"/>
              <a:ext cx="1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0"/>
                </a:cxn>
              </a:cxnLst>
              <a:rect l="0" t="0" r="r" b="b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79388" y="1412875"/>
            <a:ext cx="1079500" cy="1223963"/>
            <a:chOff x="1200" y="3168"/>
            <a:chExt cx="864" cy="912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422" y="3936"/>
              <a:ext cx="336" cy="144"/>
              <a:chOff x="1792" y="4000"/>
              <a:chExt cx="352" cy="160"/>
            </a:xfrm>
          </p:grpSpPr>
          <p:sp>
            <p:nvSpPr>
              <p:cNvPr id="77846" name="Oval 22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47" name="Oval 23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48" name="Oval 24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7849" name="Freeform 25"/>
            <p:cNvSpPr>
              <a:spLocks/>
            </p:cNvSpPr>
            <p:nvPr/>
          </p:nvSpPr>
          <p:spPr bwMode="auto">
            <a:xfrm>
              <a:off x="1200" y="3168"/>
              <a:ext cx="816" cy="405"/>
            </a:xfrm>
            <a:custGeom>
              <a:avLst/>
              <a:gdLst/>
              <a:ahLst/>
              <a:cxnLst>
                <a:cxn ang="0">
                  <a:pos x="6" y="389"/>
                </a:cxn>
                <a:cxn ang="0">
                  <a:pos x="103" y="389"/>
                </a:cxn>
                <a:cxn ang="0">
                  <a:pos x="487" y="389"/>
                </a:cxn>
                <a:cxn ang="0">
                  <a:pos x="487" y="405"/>
                </a:cxn>
                <a:cxn ang="0">
                  <a:pos x="487" y="0"/>
                </a:cxn>
                <a:cxn ang="0">
                  <a:pos x="0" y="13"/>
                </a:cxn>
                <a:cxn ang="0">
                  <a:pos x="4" y="389"/>
                </a:cxn>
              </a:cxnLst>
              <a:rect l="0" t="0" r="r" b="b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50" name="Text Box 26"/>
            <p:cNvSpPr txBox="1">
              <a:spLocks noChangeArrowheads="1"/>
            </p:cNvSpPr>
            <p:nvPr/>
          </p:nvSpPr>
          <p:spPr bwMode="auto">
            <a:xfrm>
              <a:off x="1200" y="3168"/>
              <a:ext cx="864" cy="4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2ч</a:t>
              </a:r>
            </a:p>
          </p:txBody>
        </p:sp>
        <p:sp>
          <p:nvSpPr>
            <p:cNvPr id="77851" name="Freeform 27"/>
            <p:cNvSpPr>
              <a:spLocks/>
            </p:cNvSpPr>
            <p:nvPr/>
          </p:nvSpPr>
          <p:spPr bwMode="auto">
            <a:xfrm>
              <a:off x="1582" y="3552"/>
              <a:ext cx="1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0"/>
                </a:cxn>
              </a:cxnLst>
              <a:rect l="0" t="0" r="r" b="b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7852" name="Picture 28" descr="afficher_image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0" y="2276475"/>
            <a:ext cx="2695575" cy="1714500"/>
          </a:xfrm>
          <a:prstGeom prst="rect">
            <a:avLst/>
          </a:prstGeom>
          <a:noFill/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 rot="-2327322">
            <a:off x="6135688" y="1093788"/>
            <a:ext cx="2490787" cy="1231900"/>
            <a:chOff x="3464" y="1068"/>
            <a:chExt cx="1668" cy="829"/>
          </a:xfrm>
        </p:grpSpPr>
        <p:sp>
          <p:nvSpPr>
            <p:cNvPr id="77854" name="Freeform 30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/>
              <a:ahLst/>
              <a:cxnLst>
                <a:cxn ang="0">
                  <a:pos x="661" y="685"/>
                </a:cxn>
                <a:cxn ang="0">
                  <a:pos x="528" y="575"/>
                </a:cxn>
                <a:cxn ang="0">
                  <a:pos x="417" y="402"/>
                </a:cxn>
                <a:cxn ang="0">
                  <a:pos x="372" y="227"/>
                </a:cxn>
                <a:cxn ang="0">
                  <a:pos x="144" y="197"/>
                </a:cxn>
                <a:cxn ang="0">
                  <a:pos x="0" y="0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55" name="Freeform 31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/>
              <a:ahLst/>
              <a:cxnLst>
                <a:cxn ang="0">
                  <a:pos x="774" y="663"/>
                </a:cxn>
                <a:cxn ang="0">
                  <a:pos x="564" y="511"/>
                </a:cxn>
                <a:cxn ang="0">
                  <a:pos x="493" y="356"/>
                </a:cxn>
                <a:cxn ang="0">
                  <a:pos x="303" y="341"/>
                </a:cxn>
                <a:cxn ang="0">
                  <a:pos x="205" y="174"/>
                </a:cxn>
                <a:cxn ang="0">
                  <a:pos x="0" y="0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56" name="Freeform 32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/>
              <a:ahLst/>
              <a:cxnLst>
                <a:cxn ang="0">
                  <a:pos x="708" y="541"/>
                </a:cxn>
                <a:cxn ang="0">
                  <a:pos x="579" y="425"/>
                </a:cxn>
                <a:cxn ang="0">
                  <a:pos x="432" y="288"/>
                </a:cxn>
                <a:cxn ang="0">
                  <a:pos x="220" y="288"/>
                </a:cxn>
                <a:cxn ang="0">
                  <a:pos x="129" y="114"/>
                </a:cxn>
                <a:cxn ang="0">
                  <a:pos x="0" y="0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 rot="-2327322">
            <a:off x="1466850" y="636588"/>
            <a:ext cx="2490788" cy="1231900"/>
            <a:chOff x="3464" y="1068"/>
            <a:chExt cx="1668" cy="829"/>
          </a:xfrm>
        </p:grpSpPr>
        <p:sp>
          <p:nvSpPr>
            <p:cNvPr id="77858" name="Freeform 34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/>
              <a:ahLst/>
              <a:cxnLst>
                <a:cxn ang="0">
                  <a:pos x="661" y="685"/>
                </a:cxn>
                <a:cxn ang="0">
                  <a:pos x="528" y="575"/>
                </a:cxn>
                <a:cxn ang="0">
                  <a:pos x="417" y="402"/>
                </a:cxn>
                <a:cxn ang="0">
                  <a:pos x="372" y="227"/>
                </a:cxn>
                <a:cxn ang="0">
                  <a:pos x="144" y="197"/>
                </a:cxn>
                <a:cxn ang="0">
                  <a:pos x="0" y="0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59" name="Freeform 35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/>
              <a:ahLst/>
              <a:cxnLst>
                <a:cxn ang="0">
                  <a:pos x="774" y="663"/>
                </a:cxn>
                <a:cxn ang="0">
                  <a:pos x="564" y="511"/>
                </a:cxn>
                <a:cxn ang="0">
                  <a:pos x="493" y="356"/>
                </a:cxn>
                <a:cxn ang="0">
                  <a:pos x="303" y="341"/>
                </a:cxn>
                <a:cxn ang="0">
                  <a:pos x="205" y="174"/>
                </a:cxn>
                <a:cxn ang="0">
                  <a:pos x="0" y="0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60" name="Freeform 36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/>
              <a:ahLst/>
              <a:cxnLst>
                <a:cxn ang="0">
                  <a:pos x="708" y="541"/>
                </a:cxn>
                <a:cxn ang="0">
                  <a:pos x="579" y="425"/>
                </a:cxn>
                <a:cxn ang="0">
                  <a:pos x="432" y="288"/>
                </a:cxn>
                <a:cxn ang="0">
                  <a:pos x="220" y="288"/>
                </a:cxn>
                <a:cxn ang="0">
                  <a:pos x="129" y="114"/>
                </a:cxn>
                <a:cxn ang="0">
                  <a:pos x="0" y="0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 rot="-2327322">
            <a:off x="3319463" y="1176338"/>
            <a:ext cx="2490787" cy="1231900"/>
            <a:chOff x="3464" y="1068"/>
            <a:chExt cx="1668" cy="829"/>
          </a:xfrm>
        </p:grpSpPr>
        <p:sp>
          <p:nvSpPr>
            <p:cNvPr id="77862" name="Freeform 38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/>
              <a:ahLst/>
              <a:cxnLst>
                <a:cxn ang="0">
                  <a:pos x="661" y="685"/>
                </a:cxn>
                <a:cxn ang="0">
                  <a:pos x="528" y="575"/>
                </a:cxn>
                <a:cxn ang="0">
                  <a:pos x="417" y="402"/>
                </a:cxn>
                <a:cxn ang="0">
                  <a:pos x="372" y="227"/>
                </a:cxn>
                <a:cxn ang="0">
                  <a:pos x="144" y="197"/>
                </a:cxn>
                <a:cxn ang="0">
                  <a:pos x="0" y="0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63" name="Freeform 39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/>
              <a:ahLst/>
              <a:cxnLst>
                <a:cxn ang="0">
                  <a:pos x="774" y="663"/>
                </a:cxn>
                <a:cxn ang="0">
                  <a:pos x="564" y="511"/>
                </a:cxn>
                <a:cxn ang="0">
                  <a:pos x="493" y="356"/>
                </a:cxn>
                <a:cxn ang="0">
                  <a:pos x="303" y="341"/>
                </a:cxn>
                <a:cxn ang="0">
                  <a:pos x="205" y="174"/>
                </a:cxn>
                <a:cxn ang="0">
                  <a:pos x="0" y="0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64" name="Freeform 40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/>
              <a:ahLst/>
              <a:cxnLst>
                <a:cxn ang="0">
                  <a:pos x="708" y="541"/>
                </a:cxn>
                <a:cxn ang="0">
                  <a:pos x="579" y="425"/>
                </a:cxn>
                <a:cxn ang="0">
                  <a:pos x="432" y="288"/>
                </a:cxn>
                <a:cxn ang="0">
                  <a:pos x="220" y="288"/>
                </a:cxn>
                <a:cxn ang="0">
                  <a:pos x="129" y="114"/>
                </a:cxn>
                <a:cxn ang="0">
                  <a:pos x="0" y="0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3CC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65" name="AutoShape 41"/>
          <p:cNvSpPr>
            <a:spLocks noChangeArrowheads="1"/>
          </p:cNvSpPr>
          <p:nvPr/>
        </p:nvSpPr>
        <p:spPr bwMode="auto">
          <a:xfrm>
            <a:off x="7061200" y="468313"/>
            <a:ext cx="2154238" cy="676275"/>
          </a:xfrm>
          <a:prstGeom prst="cloudCallout">
            <a:avLst>
              <a:gd name="adj1" fmla="val -14704"/>
              <a:gd name="adj2" fmla="val 4342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77867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7868" name="Picture 44" descr="afficher_image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20938"/>
            <a:ext cx="2695575" cy="1714500"/>
          </a:xfrm>
          <a:prstGeom prst="rect">
            <a:avLst/>
          </a:prstGeom>
          <a:noFill/>
        </p:spPr>
      </p:pic>
      <p:sp>
        <p:nvSpPr>
          <p:cNvPr id="77869" name="Rectangle 45"/>
          <p:cNvSpPr>
            <a:spLocks noChangeArrowheads="1"/>
          </p:cNvSpPr>
          <p:nvPr/>
        </p:nvSpPr>
        <p:spPr bwMode="auto">
          <a:xfrm>
            <a:off x="381000" y="3738563"/>
            <a:ext cx="3259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ru-RU" sz="4000" b="1" i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соб </a:t>
            </a:r>
            <a:r>
              <a:rPr lang="ru-RU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х</a:t>
            </a: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(км/ч)</a:t>
            </a:r>
          </a:p>
        </p:txBody>
      </p:sp>
      <p:sp>
        <p:nvSpPr>
          <p:cNvPr id="77870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26450" y="5300663"/>
            <a:ext cx="609600" cy="609600"/>
          </a:xfrm>
          <a:prstGeom prst="actionButtonInformation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71" name="Text Box 47"/>
          <p:cNvSpPr txBox="1">
            <a:spLocks noChangeArrowheads="1"/>
          </p:cNvSpPr>
          <p:nvPr/>
        </p:nvSpPr>
        <p:spPr bwMode="auto">
          <a:xfrm>
            <a:off x="2533650" y="5284788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х+10</a:t>
            </a:r>
          </a:p>
        </p:txBody>
      </p:sp>
      <p:sp>
        <p:nvSpPr>
          <p:cNvPr id="77872" name="Text Box 48"/>
          <p:cNvSpPr txBox="1">
            <a:spLocks noChangeArrowheads="1"/>
          </p:cNvSpPr>
          <p:nvPr/>
        </p:nvSpPr>
        <p:spPr bwMode="auto">
          <a:xfrm>
            <a:off x="2533650" y="606901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х-10</a:t>
            </a:r>
          </a:p>
        </p:txBody>
      </p:sp>
      <p:sp>
        <p:nvSpPr>
          <p:cNvPr id="77873" name="Text Box 49"/>
          <p:cNvSpPr txBox="1">
            <a:spLocks noChangeArrowheads="1"/>
          </p:cNvSpPr>
          <p:nvPr/>
        </p:nvSpPr>
        <p:spPr bwMode="auto">
          <a:xfrm>
            <a:off x="5003800" y="5314950"/>
            <a:ext cx="215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1,5(х+10)</a:t>
            </a:r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79388" y="4437063"/>
            <a:ext cx="7205662" cy="2251075"/>
            <a:chOff x="155" y="288"/>
            <a:chExt cx="4539" cy="1418"/>
          </a:xfrm>
        </p:grpSpPr>
        <p:sp>
          <p:nvSpPr>
            <p:cNvPr id="77875" name="Rectangle 51"/>
            <p:cNvSpPr>
              <a:spLocks noChangeArrowheads="1"/>
            </p:cNvSpPr>
            <p:nvPr/>
          </p:nvSpPr>
          <p:spPr bwMode="auto">
            <a:xfrm>
              <a:off x="1292" y="288"/>
              <a:ext cx="117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v, </a:t>
              </a:r>
              <a:r>
                <a:rPr lang="ru-RU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км/ч</a:t>
              </a:r>
            </a:p>
          </p:txBody>
        </p:sp>
        <p:sp>
          <p:nvSpPr>
            <p:cNvPr id="77876" name="Freeform 52"/>
            <p:cNvSpPr>
              <a:spLocks/>
            </p:cNvSpPr>
            <p:nvPr/>
          </p:nvSpPr>
          <p:spPr bwMode="auto">
            <a:xfrm>
              <a:off x="155" y="495"/>
              <a:ext cx="4539" cy="1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5" y="0"/>
                </a:cxn>
                <a:cxn ang="0">
                  <a:pos x="4885" y="1097"/>
                </a:cxn>
                <a:cxn ang="0">
                  <a:pos x="0" y="1137"/>
                </a:cxn>
                <a:cxn ang="0">
                  <a:pos x="6" y="5"/>
                </a:cxn>
              </a:cxnLst>
              <a:rect l="0" t="0" r="r" b="b"/>
              <a:pathLst>
                <a:path w="4885" h="1137">
                  <a:moveTo>
                    <a:pt x="0" y="0"/>
                  </a:moveTo>
                  <a:lnTo>
                    <a:pt x="4865" y="0"/>
                  </a:lnTo>
                  <a:lnTo>
                    <a:pt x="4885" y="1097"/>
                  </a:lnTo>
                  <a:lnTo>
                    <a:pt x="0" y="1137"/>
                  </a:lnTo>
                  <a:lnTo>
                    <a:pt x="6" y="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77" name="Freeform 53"/>
            <p:cNvSpPr>
              <a:spLocks/>
            </p:cNvSpPr>
            <p:nvPr/>
          </p:nvSpPr>
          <p:spPr bwMode="auto">
            <a:xfrm>
              <a:off x="3243" y="482"/>
              <a:ext cx="18" cy="1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113"/>
                </a:cxn>
              </a:cxnLst>
              <a:rect l="0" t="0" r="r" b="b"/>
              <a:pathLst>
                <a:path w="16" h="1113">
                  <a:moveTo>
                    <a:pt x="0" y="0"/>
                  </a:moveTo>
                  <a:lnTo>
                    <a:pt x="16" y="111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78" name="Freeform 54"/>
            <p:cNvSpPr>
              <a:spLocks/>
            </p:cNvSpPr>
            <p:nvPr/>
          </p:nvSpPr>
          <p:spPr bwMode="auto">
            <a:xfrm>
              <a:off x="1338" y="527"/>
              <a:ext cx="20" cy="1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144"/>
                </a:cxn>
              </a:cxnLst>
              <a:rect l="0" t="0" r="r" b="b"/>
              <a:pathLst>
                <a:path w="18" h="1144">
                  <a:moveTo>
                    <a:pt x="0" y="0"/>
                  </a:moveTo>
                  <a:lnTo>
                    <a:pt x="18" y="1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79" name="Freeform 55"/>
            <p:cNvSpPr>
              <a:spLocks/>
            </p:cNvSpPr>
            <p:nvPr/>
          </p:nvSpPr>
          <p:spPr bwMode="auto">
            <a:xfrm>
              <a:off x="2472" y="497"/>
              <a:ext cx="3" cy="1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29"/>
                </a:cxn>
              </a:cxnLst>
              <a:rect l="0" t="0" r="r" b="b"/>
              <a:pathLst>
                <a:path w="3" h="1129">
                  <a:moveTo>
                    <a:pt x="0" y="0"/>
                  </a:moveTo>
                  <a:lnTo>
                    <a:pt x="3" y="112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197" y="840"/>
              <a:ext cx="4497" cy="408"/>
              <a:chOff x="192" y="840"/>
              <a:chExt cx="4881" cy="408"/>
            </a:xfrm>
          </p:grpSpPr>
          <p:sp>
            <p:nvSpPr>
              <p:cNvPr id="77881" name="Freeform 57"/>
              <p:cNvSpPr>
                <a:spLocks/>
              </p:cNvSpPr>
              <p:nvPr/>
            </p:nvSpPr>
            <p:spPr bwMode="auto">
              <a:xfrm>
                <a:off x="192" y="840"/>
                <a:ext cx="4848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848" y="0"/>
                  </a:cxn>
                </a:cxnLst>
                <a:rect l="0" t="0" r="r" b="b"/>
                <a:pathLst>
                  <a:path w="4848" h="24">
                    <a:moveTo>
                      <a:pt x="0" y="24"/>
                    </a:moveTo>
                    <a:lnTo>
                      <a:pt x="484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2" name="Freeform 58"/>
              <p:cNvSpPr>
                <a:spLocks/>
              </p:cNvSpPr>
              <p:nvPr/>
            </p:nvSpPr>
            <p:spPr bwMode="auto">
              <a:xfrm>
                <a:off x="192" y="1215"/>
                <a:ext cx="488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33">
                    <a:moveTo>
                      <a:pt x="0" y="33"/>
                    </a:moveTo>
                    <a:lnTo>
                      <a:pt x="488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883" name="Rectangle 59"/>
            <p:cNvSpPr>
              <a:spLocks noChangeArrowheads="1"/>
            </p:cNvSpPr>
            <p:nvPr/>
          </p:nvSpPr>
          <p:spPr bwMode="auto">
            <a:xfrm>
              <a:off x="197" y="864"/>
              <a:ext cx="11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 ветру</a:t>
              </a:r>
            </a:p>
          </p:txBody>
        </p:sp>
        <p:sp>
          <p:nvSpPr>
            <p:cNvPr id="77884" name="Rectangle 60"/>
            <p:cNvSpPr>
              <a:spLocks noChangeArrowheads="1"/>
            </p:cNvSpPr>
            <p:nvPr/>
          </p:nvSpPr>
          <p:spPr bwMode="auto">
            <a:xfrm>
              <a:off x="158" y="1353"/>
              <a:ext cx="12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Прот. вет. </a:t>
              </a:r>
            </a:p>
          </p:txBody>
        </p:sp>
        <p:sp>
          <p:nvSpPr>
            <p:cNvPr id="77885" name="Rectangle 61"/>
            <p:cNvSpPr>
              <a:spLocks noChangeArrowheads="1"/>
            </p:cNvSpPr>
            <p:nvPr/>
          </p:nvSpPr>
          <p:spPr bwMode="auto">
            <a:xfrm>
              <a:off x="2517" y="300"/>
              <a:ext cx="65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t, </a:t>
              </a:r>
              <a:r>
                <a:rPr lang="ru-RU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ч</a:t>
              </a:r>
            </a:p>
          </p:txBody>
        </p:sp>
        <p:sp>
          <p:nvSpPr>
            <p:cNvPr id="77886" name="Rectangle 62"/>
            <p:cNvSpPr>
              <a:spLocks noChangeArrowheads="1"/>
            </p:cNvSpPr>
            <p:nvPr/>
          </p:nvSpPr>
          <p:spPr bwMode="auto">
            <a:xfrm>
              <a:off x="3424" y="341"/>
              <a:ext cx="95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</a:t>
              </a: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ru-RU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км</a:t>
              </a:r>
            </a:p>
          </p:txBody>
        </p:sp>
      </p:grpSp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3924300" y="5307013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1,5 </a:t>
            </a: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7019925" y="5408613"/>
            <a:ext cx="990600" cy="1189037"/>
            <a:chOff x="4176" y="480"/>
            <a:chExt cx="624" cy="749"/>
          </a:xfrm>
        </p:grpSpPr>
        <p:sp>
          <p:nvSpPr>
            <p:cNvPr id="77889" name="Oval 65"/>
            <p:cNvSpPr>
              <a:spLocks noChangeArrowheads="1"/>
            </p:cNvSpPr>
            <p:nvPr/>
          </p:nvSpPr>
          <p:spPr bwMode="auto">
            <a:xfrm>
              <a:off x="4176" y="576"/>
              <a:ext cx="624" cy="5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90" name="Text Box 66"/>
            <p:cNvSpPr txBox="1">
              <a:spLocks noChangeArrowheads="1"/>
            </p:cNvSpPr>
            <p:nvPr/>
          </p:nvSpPr>
          <p:spPr bwMode="auto">
            <a:xfrm>
              <a:off x="4272" y="480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sp>
        <p:nvSpPr>
          <p:cNvPr id="77891" name="Text Box 67"/>
          <p:cNvSpPr txBox="1">
            <a:spLocks noChangeArrowheads="1"/>
          </p:cNvSpPr>
          <p:nvPr/>
        </p:nvSpPr>
        <p:spPr bwMode="auto">
          <a:xfrm>
            <a:off x="4130675" y="602138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</a:p>
        </p:txBody>
      </p:sp>
      <p:sp>
        <p:nvSpPr>
          <p:cNvPr id="77892" name="Text Box 68"/>
          <p:cNvSpPr txBox="1">
            <a:spLocks noChangeArrowheads="1"/>
          </p:cNvSpPr>
          <p:nvPr/>
        </p:nvSpPr>
        <p:spPr bwMode="auto">
          <a:xfrm>
            <a:off x="5219700" y="6027738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2(х-10) </a:t>
            </a:r>
          </a:p>
        </p:txBody>
      </p:sp>
      <p:sp>
        <p:nvSpPr>
          <p:cNvPr id="7786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51700" y="4724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Показать (2)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116 L -0.16979 0.00231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9 0.00232 L -0.325 -0.0032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-0.00324 L -0.4842 -0.0050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2 -0.00509 L -0.63038 -0.008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38 -0.0088 L -0.74879 -0.0088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7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4.07407E-6 L -1.00018 0.03148 " pathEditMode="relative" ptsTypes="AA">
                                      <p:cBhvr>
                                        <p:cTn id="36" dur="5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4011 0.00093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7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70"/>
                  </p:tgtEl>
                </p:cond>
              </p:nextCondLst>
            </p:seq>
          </p:childTnLst>
        </p:cTn>
      </p:par>
    </p:tnLst>
    <p:bldLst>
      <p:bldP spid="77865" grpId="0" animBg="1"/>
      <p:bldP spid="77865" grpId="1" animBg="1"/>
      <p:bldP spid="77865" grpId="2" animBg="1"/>
      <p:bldP spid="77865" grpId="3" animBg="1"/>
      <p:bldP spid="77869" grpId="0"/>
      <p:bldP spid="77871" grpId="0"/>
      <p:bldP spid="77872" grpId="0"/>
      <p:bldP spid="77873" grpId="0"/>
      <p:bldP spid="77887" grpId="0"/>
      <p:bldP spid="77891" grpId="0"/>
      <p:bldP spid="778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ли архітектур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94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Бурдж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аль-Араб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Дубай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Scy;&amp;acy;&amp;mcy;&amp;ycy;&amp;iecy; &amp;ucy;&amp;dcy;&amp;icy;&amp;vcy;&amp;icy;&amp;tcy;&amp;iecy;&amp;lcy;&amp;softcy;&amp;ncy;&amp;ycy;&amp;iecy; &amp;dcy;&amp;ocy;&amp;m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857280"/>
            <a:ext cx="5302568" cy="798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цифрой заканчивается значение  выражения?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а)</a:t>
            </a:r>
            <a:r>
              <a:rPr lang="ru-RU" sz="3600" b="1" dirty="0" smtClean="0">
                <a:solidFill>
                  <a:srgbClr val="C00000"/>
                </a:solidFill>
              </a:rPr>
              <a:t>121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121       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928802"/>
            <a:ext cx="165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б)</a:t>
            </a:r>
            <a:r>
              <a:rPr lang="ru-RU" sz="3600" b="1" dirty="0" smtClean="0">
                <a:solidFill>
                  <a:srgbClr val="C00000"/>
                </a:solidFill>
              </a:rPr>
              <a:t>122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43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857364"/>
            <a:ext cx="2581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в)</a:t>
            </a:r>
            <a:r>
              <a:rPr lang="ru-RU" sz="3600" b="1" dirty="0" smtClean="0">
                <a:solidFill>
                  <a:srgbClr val="C00000"/>
                </a:solidFill>
              </a:rPr>
              <a:t>32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23</a:t>
            </a:r>
            <a:r>
              <a:rPr lang="ru-RU" sz="3600" b="1" dirty="0" smtClean="0">
                <a:solidFill>
                  <a:srgbClr val="C00000"/>
                </a:solidFill>
              </a:rPr>
              <a:t> + 14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23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3000372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00037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00037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321468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метра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3895725" y="-134938"/>
            <a:ext cx="542925" cy="100647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/>
              <a:t>y</a:t>
            </a:r>
            <a:endParaRPr lang="ru-RU" sz="6000" b="1"/>
          </a:p>
        </p:txBody>
      </p:sp>
      <p:sp>
        <p:nvSpPr>
          <p:cNvPr id="291843" name="Line 3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 flipV="1">
            <a:off x="4572000" y="368300"/>
            <a:ext cx="0" cy="589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8128000" y="3429000"/>
            <a:ext cx="809625" cy="10064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x</a:t>
            </a:r>
            <a:endParaRPr lang="ru-RU" sz="6000" b="1" dirty="0"/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4945063" y="32797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1" name="Line 11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4" name="Line 14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5" name="Line 15"/>
          <p:cNvSpPr>
            <a:spLocks noChangeShapeType="1"/>
          </p:cNvSpPr>
          <p:nvPr/>
        </p:nvSpPr>
        <p:spPr bwMode="auto">
          <a:xfrm>
            <a:off x="228600" y="88423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244475" y="5334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>
            <a:off x="244475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198438" y="3779838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9" name="Line 19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 flipV="1">
            <a:off x="0" y="450057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1" name="Line 21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2" name="Line 22"/>
          <p:cNvSpPr>
            <a:spLocks noChangeShapeType="1"/>
          </p:cNvSpPr>
          <p:nvPr/>
        </p:nvSpPr>
        <p:spPr bwMode="auto">
          <a:xfrm>
            <a:off x="212725" y="52117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>
            <a:off x="212725" y="6659563"/>
            <a:ext cx="8656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7" name="Line 27"/>
          <p:cNvSpPr>
            <a:spLocks noChangeShapeType="1"/>
          </p:cNvSpPr>
          <p:nvPr/>
        </p:nvSpPr>
        <p:spPr bwMode="auto">
          <a:xfrm flipH="1">
            <a:off x="4906963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69" name="Line 29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0" name="Line 30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1" name="Line 31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3" name="Line 33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4" name="Line 34"/>
          <p:cNvSpPr>
            <a:spLocks noChangeShapeType="1"/>
          </p:cNvSpPr>
          <p:nvPr/>
        </p:nvSpPr>
        <p:spPr bwMode="auto">
          <a:xfrm>
            <a:off x="7500958" y="214290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5" name="Line 35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6" name="Line 36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7" name="Line 37"/>
          <p:cNvSpPr>
            <a:spLocks noChangeShapeType="1"/>
          </p:cNvSpPr>
          <p:nvPr/>
        </p:nvSpPr>
        <p:spPr bwMode="auto">
          <a:xfrm>
            <a:off x="8474075" y="212725"/>
            <a:ext cx="14288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8" name="Line 38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79" name="Line 39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3840163" y="0"/>
            <a:ext cx="0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1" name="Line 41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2" name="Line 42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3" name="Line 43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4" name="Line 44"/>
          <p:cNvSpPr>
            <a:spLocks noChangeShapeType="1"/>
          </p:cNvSpPr>
          <p:nvPr/>
        </p:nvSpPr>
        <p:spPr bwMode="auto">
          <a:xfrm>
            <a:off x="2392363" y="0"/>
            <a:ext cx="0" cy="66754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5" name="Line 45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6" name="Line 46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7" name="Line 47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8" name="Line 48"/>
          <p:cNvSpPr>
            <a:spLocks noChangeShapeType="1"/>
          </p:cNvSpPr>
          <p:nvPr/>
        </p:nvSpPr>
        <p:spPr bwMode="auto">
          <a:xfrm>
            <a:off x="944563" y="0"/>
            <a:ext cx="15875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89" name="Line 49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90" name="Line 50"/>
          <p:cNvSpPr>
            <a:spLocks noChangeShapeType="1"/>
          </p:cNvSpPr>
          <p:nvPr/>
        </p:nvSpPr>
        <p:spPr bwMode="auto">
          <a:xfrm>
            <a:off x="242888" y="0"/>
            <a:ext cx="1587" cy="66595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91" name="Text Box 51"/>
          <p:cNvSpPr txBox="1">
            <a:spLocks noChangeArrowheads="1"/>
          </p:cNvSpPr>
          <p:nvPr/>
        </p:nvSpPr>
        <p:spPr bwMode="auto">
          <a:xfrm>
            <a:off x="350838" y="3419475"/>
            <a:ext cx="8459787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   </a:t>
            </a:r>
            <a:r>
              <a:rPr lang="ru-RU" sz="2400" b="1" dirty="0"/>
              <a:t>-10     -8      -6       -4      -2      0         2       4        6       8       10</a:t>
            </a:r>
            <a:endParaRPr lang="ru-RU" dirty="0"/>
          </a:p>
        </p:txBody>
      </p:sp>
      <p:sp>
        <p:nvSpPr>
          <p:cNvPr id="291892" name="Text Box 52"/>
          <p:cNvSpPr txBox="1">
            <a:spLocks noChangeArrowheads="1"/>
          </p:cNvSpPr>
          <p:nvPr/>
        </p:nvSpPr>
        <p:spPr bwMode="auto">
          <a:xfrm>
            <a:off x="4525963" y="295275"/>
            <a:ext cx="696912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8</a:t>
            </a:r>
          </a:p>
          <a:p>
            <a:endParaRPr lang="ru-RU" sz="2400" b="1"/>
          </a:p>
          <a:p>
            <a:r>
              <a:rPr lang="ru-RU" sz="2400" b="1"/>
              <a:t>6</a:t>
            </a:r>
          </a:p>
          <a:p>
            <a:endParaRPr lang="ru-RU" sz="2400" b="1"/>
          </a:p>
          <a:p>
            <a:r>
              <a:rPr lang="ru-RU" sz="2400" b="1"/>
              <a:t>4</a:t>
            </a:r>
          </a:p>
          <a:p>
            <a:endParaRPr lang="ru-RU" sz="2400" b="1"/>
          </a:p>
          <a:p>
            <a:r>
              <a:rPr lang="ru-RU" sz="2400" b="1"/>
              <a:t>2</a:t>
            </a:r>
            <a:endParaRPr lang="ru-RU" sz="2800" b="1"/>
          </a:p>
        </p:txBody>
      </p:sp>
      <p:sp>
        <p:nvSpPr>
          <p:cNvPr id="291893" name="Line 53"/>
          <p:cNvSpPr>
            <a:spLocks noChangeShapeType="1"/>
          </p:cNvSpPr>
          <p:nvPr/>
        </p:nvSpPr>
        <p:spPr bwMode="auto">
          <a:xfrm>
            <a:off x="4465638" y="1235075"/>
            <a:ext cx="24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94" name="Text Box 54"/>
          <p:cNvSpPr txBox="1">
            <a:spLocks noChangeArrowheads="1"/>
          </p:cNvSpPr>
          <p:nvPr/>
        </p:nvSpPr>
        <p:spPr bwMode="auto">
          <a:xfrm>
            <a:off x="4160838" y="3898900"/>
            <a:ext cx="438150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-2</a:t>
            </a:r>
          </a:p>
          <a:p>
            <a:endParaRPr lang="ru-RU" sz="2400" b="1" dirty="0"/>
          </a:p>
          <a:p>
            <a:r>
              <a:rPr lang="ru-RU" sz="2400" b="1" dirty="0"/>
              <a:t>-4</a:t>
            </a:r>
          </a:p>
          <a:p>
            <a:endParaRPr lang="ru-RU" sz="2400" b="1" dirty="0"/>
          </a:p>
          <a:p>
            <a:r>
              <a:rPr lang="ru-RU" sz="2400" b="1" dirty="0"/>
              <a:t>-6</a:t>
            </a:r>
          </a:p>
          <a:p>
            <a:endParaRPr lang="ru-RU" sz="2400" b="1" dirty="0"/>
          </a:p>
          <a:p>
            <a:r>
              <a:rPr lang="ru-RU" sz="2400" b="1" dirty="0"/>
              <a:t>-8</a:t>
            </a:r>
          </a:p>
        </p:txBody>
      </p:sp>
      <p:sp>
        <p:nvSpPr>
          <p:cNvPr id="291910" name="Line 70"/>
          <p:cNvSpPr>
            <a:spLocks noChangeShapeType="1"/>
          </p:cNvSpPr>
          <p:nvPr/>
        </p:nvSpPr>
        <p:spPr bwMode="auto">
          <a:xfrm>
            <a:off x="5000628" y="3071810"/>
            <a:ext cx="642942" cy="35719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96" name="Oval 56"/>
          <p:cNvSpPr>
            <a:spLocks noChangeArrowheads="1"/>
          </p:cNvSpPr>
          <p:nvPr/>
        </p:nvSpPr>
        <p:spPr bwMode="auto">
          <a:xfrm>
            <a:off x="4071934" y="3286124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>
            <a:off x="4786314" y="2928934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Oval 56"/>
          <p:cNvSpPr>
            <a:spLocks noChangeArrowheads="1"/>
          </p:cNvSpPr>
          <p:nvPr/>
        </p:nvSpPr>
        <p:spPr bwMode="auto">
          <a:xfrm>
            <a:off x="5572132" y="3357562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Oval 56"/>
          <p:cNvSpPr>
            <a:spLocks noChangeArrowheads="1"/>
          </p:cNvSpPr>
          <p:nvPr/>
        </p:nvSpPr>
        <p:spPr bwMode="auto">
          <a:xfrm>
            <a:off x="4786314" y="4429132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Oval 56"/>
          <p:cNvSpPr>
            <a:spLocks noChangeArrowheads="1"/>
          </p:cNvSpPr>
          <p:nvPr/>
        </p:nvSpPr>
        <p:spPr bwMode="auto">
          <a:xfrm>
            <a:off x="5500694" y="4071942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Oval 56"/>
          <p:cNvSpPr>
            <a:spLocks noChangeArrowheads="1"/>
          </p:cNvSpPr>
          <p:nvPr/>
        </p:nvSpPr>
        <p:spPr bwMode="auto">
          <a:xfrm>
            <a:off x="6215074" y="1500174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Oval 56"/>
          <p:cNvSpPr>
            <a:spLocks noChangeArrowheads="1"/>
          </p:cNvSpPr>
          <p:nvPr/>
        </p:nvSpPr>
        <p:spPr bwMode="auto">
          <a:xfrm>
            <a:off x="5500694" y="428604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Oval 56"/>
          <p:cNvSpPr>
            <a:spLocks noChangeArrowheads="1"/>
          </p:cNvSpPr>
          <p:nvPr/>
        </p:nvSpPr>
        <p:spPr bwMode="auto">
          <a:xfrm>
            <a:off x="4143372" y="4000504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Oval 56"/>
          <p:cNvSpPr>
            <a:spLocks noChangeArrowheads="1"/>
          </p:cNvSpPr>
          <p:nvPr/>
        </p:nvSpPr>
        <p:spPr bwMode="auto">
          <a:xfrm>
            <a:off x="5929322" y="2214554"/>
            <a:ext cx="214314" cy="2143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Line 70"/>
          <p:cNvSpPr>
            <a:spLocks noChangeShapeType="1"/>
          </p:cNvSpPr>
          <p:nvPr/>
        </p:nvSpPr>
        <p:spPr bwMode="auto">
          <a:xfrm flipH="1">
            <a:off x="5000628" y="4286257"/>
            <a:ext cx="571504" cy="21431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" name="Line 70"/>
          <p:cNvSpPr>
            <a:spLocks noChangeShapeType="1"/>
          </p:cNvSpPr>
          <p:nvPr/>
        </p:nvSpPr>
        <p:spPr bwMode="auto">
          <a:xfrm>
            <a:off x="5572132" y="642918"/>
            <a:ext cx="71438" cy="278608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" name="Line 70"/>
          <p:cNvSpPr>
            <a:spLocks noChangeShapeType="1"/>
          </p:cNvSpPr>
          <p:nvPr/>
        </p:nvSpPr>
        <p:spPr bwMode="auto">
          <a:xfrm>
            <a:off x="4286248" y="4214818"/>
            <a:ext cx="500066" cy="28575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 flipH="1">
            <a:off x="5607389" y="3571876"/>
            <a:ext cx="45719" cy="50006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" name="Line 70"/>
          <p:cNvSpPr>
            <a:spLocks noChangeShapeType="1"/>
          </p:cNvSpPr>
          <p:nvPr/>
        </p:nvSpPr>
        <p:spPr bwMode="auto">
          <a:xfrm flipV="1">
            <a:off x="4286248" y="3071810"/>
            <a:ext cx="500066" cy="28575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" name="Line 70"/>
          <p:cNvSpPr>
            <a:spLocks noChangeShapeType="1"/>
          </p:cNvSpPr>
          <p:nvPr/>
        </p:nvSpPr>
        <p:spPr bwMode="auto">
          <a:xfrm flipH="1">
            <a:off x="6072198" y="1714488"/>
            <a:ext cx="214314" cy="50006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" name="Line 70"/>
          <p:cNvSpPr>
            <a:spLocks noChangeShapeType="1"/>
          </p:cNvSpPr>
          <p:nvPr/>
        </p:nvSpPr>
        <p:spPr bwMode="auto">
          <a:xfrm>
            <a:off x="4214808" y="3500438"/>
            <a:ext cx="45719" cy="50006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Line 70"/>
          <p:cNvSpPr>
            <a:spLocks noChangeShapeType="1"/>
          </p:cNvSpPr>
          <p:nvPr/>
        </p:nvSpPr>
        <p:spPr bwMode="auto">
          <a:xfrm>
            <a:off x="5715008" y="571480"/>
            <a:ext cx="571504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435</Words>
  <PresentationFormat>Экран (4:3)</PresentationFormat>
  <Paragraphs>152</Paragraphs>
  <Slides>40</Slides>
  <Notes>3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Формула</vt:lpstr>
      <vt:lpstr>  С математикой   вокруг света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Учитель</cp:lastModifiedBy>
  <cp:revision>68</cp:revision>
  <dcterms:created xsi:type="dcterms:W3CDTF">2013-10-15T18:15:49Z</dcterms:created>
  <dcterms:modified xsi:type="dcterms:W3CDTF">2013-10-06T19:46:59Z</dcterms:modified>
</cp:coreProperties>
</file>