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57" r:id="rId2"/>
  </p:sldMasterIdLst>
  <p:notesMasterIdLst>
    <p:notesMasterId r:id="rId18"/>
  </p:notesMasterIdLst>
  <p:sldIdLst>
    <p:sldId id="256" r:id="rId3"/>
    <p:sldId id="280" r:id="rId4"/>
    <p:sldId id="281" r:id="rId5"/>
    <p:sldId id="276" r:id="rId6"/>
    <p:sldId id="263" r:id="rId7"/>
    <p:sldId id="279" r:id="rId8"/>
    <p:sldId id="270" r:id="rId9"/>
    <p:sldId id="264" r:id="rId10"/>
    <p:sldId id="282" r:id="rId11"/>
    <p:sldId id="265" r:id="rId12"/>
    <p:sldId id="269" r:id="rId13"/>
    <p:sldId id="266" r:id="rId14"/>
    <p:sldId id="267" r:id="rId15"/>
    <p:sldId id="268" r:id="rId16"/>
    <p:sldId id="28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A7A10B3-453E-4F56-963C-BDA347BBA439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EB7A09-755A-4FE8-B3C8-2079B0952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B7A09-755A-4FE8-B3C8-2079B09523F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763D-BE13-4005-A481-23F565DB2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0B52-D2A6-4185-8405-784612DD0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DD6F9-ABA6-4E22-AC57-E224BFE83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559425" y="1828800"/>
            <a:ext cx="26670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559425" y="3848100"/>
            <a:ext cx="26670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2D28-2DA7-4884-8A27-D044B5B8F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64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03310-489B-401D-9D17-B5B6C8E5F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29.10.2014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559425" y="1828800"/>
            <a:ext cx="26670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559425" y="3848100"/>
            <a:ext cx="26670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30C4-10BC-4A56-B824-FFAE8E2E7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FB26-1D0D-41F0-822F-9ADD609B9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8C78B-8B4E-4360-A416-63AE05D3A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13FBE-AA5F-4D01-8839-47BFC2714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9ADAE-1C6D-4076-AF95-856E9E1B2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62168-2257-48D6-A8F4-98FD81868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58BB0-A62F-44C3-B994-426A68042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90F2D-89B4-41F0-9D01-08E9AB40B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804F702F-87F9-4F9B-93D1-096205F3C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3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804F702F-87F9-4F9B-93D1-096205F3CA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1752600"/>
            <a:ext cx="6088190" cy="2319342"/>
          </a:xfrm>
        </p:spPr>
        <p:txBody>
          <a:bodyPr>
            <a:normAutofit fontScale="90000"/>
          </a:bodyPr>
          <a:lstStyle/>
          <a:p>
            <a:pPr marL="4763" indent="0" eaLnBrk="1" fontAlgn="auto" hangingPunct="1">
              <a:spcAft>
                <a:spcPts val="0"/>
              </a:spcAft>
              <a:defRPr/>
            </a:pPr>
            <a:r>
              <a:rPr lang="ru-RU" sz="6000" b="1" spc="300" dirty="0" smtClean="0">
                <a:solidFill>
                  <a:srgbClr val="C00000"/>
                </a:solidFill>
              </a:rPr>
              <a:t>Алфавитный подход к измерению информации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29388" y="1285860"/>
            <a:ext cx="2428892" cy="428607"/>
          </a:xfrm>
        </p:spPr>
        <p:txBody>
          <a:bodyPr/>
          <a:lstStyle/>
          <a:p>
            <a:pPr>
              <a:defRPr/>
            </a:pPr>
            <a:fld id="{91193078-E541-491F-9B8D-C5EC2A4F94D4}" type="datetime1">
              <a:rPr lang="ru-RU" sz="2800" spc="300" smtClean="0">
                <a:solidFill>
                  <a:srgbClr val="C00000"/>
                </a:solidFill>
              </a:rPr>
              <a:pPr>
                <a:defRPr/>
              </a:pPr>
              <a:t>29.10.2014</a:t>
            </a:fld>
            <a:endParaRPr lang="ru-RU" spc="300" dirty="0">
              <a:solidFill>
                <a:srgbClr val="C00000"/>
              </a:solidFill>
            </a:endParaRP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3000364" y="5000636"/>
            <a:ext cx="3695700" cy="849313"/>
            <a:chOff x="1701" y="3294"/>
            <a:chExt cx="2328" cy="535"/>
          </a:xfrm>
        </p:grpSpPr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01" y="3294"/>
              <a:ext cx="232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846" y="3475"/>
              <a:ext cx="2060" cy="3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spc="3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Calibri"/>
                </a:rPr>
                <a:t>ИНФОРМАЦИЯ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7743854" cy="2738438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defRPr/>
            </a:pPr>
            <a:r>
              <a:rPr lang="ru-RU" sz="3200" b="1" spc="300" dirty="0" smtClean="0">
                <a:solidFill>
                  <a:schemeClr val="bg1">
                    <a:lumMod val="50000"/>
                  </a:schemeClr>
                </a:solidFill>
              </a:rPr>
              <a:t>Том 1. п.1.3. стр. 19. </a:t>
            </a:r>
            <a:r>
              <a:rPr lang="ru-RU" sz="3200" b="1" spc="300" dirty="0" smtClean="0">
                <a:solidFill>
                  <a:srgbClr val="C00000"/>
                </a:solidFill>
              </a:rPr>
              <a:t>№19</a:t>
            </a:r>
            <a:r>
              <a:rPr lang="ru-RU" sz="3200" b="1" spc="3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3200" spc="300" dirty="0" smtClean="0">
                <a:solidFill>
                  <a:schemeClr val="bg1">
                    <a:lumMod val="50000"/>
                  </a:schemeClr>
                </a:solidFill>
              </a:rPr>
              <a:t>Алфавит племени Мульти состоит из 8 букв. Какое количество информации несёт одна буква этого алфавита?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346200" y="3571876"/>
            <a:ext cx="7297766" cy="2789235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en-US" sz="2800" spc="3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= 8</a:t>
            </a:r>
            <a:endParaRPr lang="ru-RU" sz="280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=8, поэтому на 1 букву приходится 3 бита информации.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3 бита.</a:t>
            </a:r>
            <a:endParaRPr lang="ru-RU" sz="240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b="1" spc="300" dirty="0" smtClean="0">
                <a:solidFill>
                  <a:schemeClr val="bg1">
                    <a:lumMod val="50000"/>
                  </a:schemeClr>
                </a:solidFill>
              </a:rPr>
              <a:t>Домашнее задание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Учебник.</a:t>
            </a:r>
            <a:r>
              <a:rPr lang="ru-RU" sz="2800" spc="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Задачник- практикум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Том 1. П.1.3. № 21, 23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7869267" cy="3143248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defRPr/>
            </a:pPr>
            <a:r>
              <a:rPr lang="ru-RU" sz="3200" b="1" spc="300" dirty="0" smtClean="0">
                <a:solidFill>
                  <a:srgbClr val="C00000"/>
                </a:solidFill>
              </a:rPr>
              <a:t>№ 20</a:t>
            </a:r>
            <a:r>
              <a:rPr lang="ru-RU" sz="3200" b="1" spc="3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3200" spc="300" dirty="0" smtClean="0">
                <a:solidFill>
                  <a:schemeClr val="bg1">
                    <a:lumMod val="50000"/>
                  </a:schemeClr>
                </a:solidFill>
              </a:rPr>
              <a:t>Сообщение, записанное буквами из 64- символьного алфавита, содержит 20 символов. Какой объём информации оно </a:t>
            </a:r>
            <a:r>
              <a:rPr lang="ru-RU" sz="4000" spc="300" dirty="0" smtClean="0">
                <a:solidFill>
                  <a:schemeClr val="bg1">
                    <a:lumMod val="50000"/>
                  </a:schemeClr>
                </a:solidFill>
              </a:rPr>
              <a:t>несёт?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2928934"/>
            <a:ext cx="7715250" cy="2787650"/>
          </a:xfrm>
        </p:spPr>
        <p:txBody>
          <a:bodyPr>
            <a:no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= 64</a:t>
            </a:r>
            <a:endParaRPr lang="ru-RU" sz="280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=64, поэтому на 1 символ приходится 6 бит информации.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20∙6 бит = 120 бит : 8 = 15 байт- содержит 20 символов.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15 байт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85750"/>
            <a:ext cx="8229600" cy="45720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spc="300" dirty="0" smtClean="0"/>
              <a:t>№ 22. </a:t>
            </a:r>
            <a:r>
              <a:rPr lang="ru-RU" sz="2800" spc="300" dirty="0" smtClean="0"/>
              <a:t>Алфавит племени Мульти состоит из 32 символов. Члены племени используют в своей речи и письме  только слова длиной 8 символов, причём все слова начинаются или с символа А, или с символа О, остальные буквы в слове могут быть любыми. Какое количество информации несёт одно слово этого племени?</a:t>
            </a:r>
          </a:p>
        </p:txBody>
      </p:sp>
      <p:pic>
        <p:nvPicPr>
          <p:cNvPr id="3" name="Picture 2" descr="Рисунок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00" y="4365104"/>
            <a:ext cx="20320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1" descr="prehis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653135"/>
            <a:ext cx="1656184" cy="215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2555776" y="5013176"/>
            <a:ext cx="4432301" cy="1768475"/>
            <a:chOff x="-65088" y="5229225"/>
            <a:chExt cx="4432301" cy="1768475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154113" y="5486400"/>
              <a:ext cx="1187450" cy="469900"/>
              <a:chOff x="3353" y="4024"/>
              <a:chExt cx="1021" cy="296"/>
            </a:xfrm>
          </p:grpSpPr>
          <p:grpSp>
            <p:nvGrpSpPr>
              <p:cNvPr id="193" name="Group 15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215" name="Group 1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2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33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4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7" name="Group 2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3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8" name="Group 2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29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3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16" name="Group 2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1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24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8" name="Group 3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22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3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9" name="Group 3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20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94" name="Group 36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95" name="Group 3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06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13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7" name="Group 4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11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8" name="Group 4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09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0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96" name="Group 4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9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04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8" name="Group 5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02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3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9" name="Group 5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200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1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2525713" y="5562600"/>
              <a:ext cx="1187450" cy="469900"/>
              <a:chOff x="3353" y="4024"/>
              <a:chExt cx="1021" cy="296"/>
            </a:xfrm>
          </p:grpSpPr>
          <p:grpSp>
            <p:nvGrpSpPr>
              <p:cNvPr id="151" name="Group 58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173" name="Group 59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9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92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5" name="Group 6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89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90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6" name="Group 6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87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8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74" name="Group 69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75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82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3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6" name="Group 7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80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1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7" name="Group 7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8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9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2" name="Group 79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53" name="Group 8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64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1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2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5" name="Group 8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9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0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6" name="Group 8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7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8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54" name="Group 9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55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2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6" name="Group 9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60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7" name="Group 9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58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8" name="Group 123"/>
            <p:cNvGrpSpPr>
              <a:grpSpLocks/>
            </p:cNvGrpSpPr>
            <p:nvPr/>
          </p:nvGrpSpPr>
          <p:grpSpPr bwMode="auto">
            <a:xfrm>
              <a:off x="3351213" y="6596063"/>
              <a:ext cx="1016000" cy="349250"/>
              <a:chOff x="2415" y="3451"/>
              <a:chExt cx="640" cy="220"/>
            </a:xfrm>
          </p:grpSpPr>
          <p:grpSp>
            <p:nvGrpSpPr>
              <p:cNvPr id="142" name="Group 124"/>
              <p:cNvGrpSpPr>
                <a:grpSpLocks/>
              </p:cNvGrpSpPr>
              <p:nvPr/>
            </p:nvGrpSpPr>
            <p:grpSpPr bwMode="auto">
              <a:xfrm>
                <a:off x="2415" y="3531"/>
                <a:ext cx="432" cy="140"/>
                <a:chOff x="2199" y="3091"/>
                <a:chExt cx="432" cy="140"/>
              </a:xfrm>
            </p:grpSpPr>
            <p:sp>
              <p:nvSpPr>
                <p:cNvPr id="149" name="Freeform 12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" name="Freeform 12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3" name="Group 127"/>
              <p:cNvGrpSpPr>
                <a:grpSpLocks/>
              </p:cNvGrpSpPr>
              <p:nvPr/>
            </p:nvGrpSpPr>
            <p:grpSpPr bwMode="auto">
              <a:xfrm>
                <a:off x="2807" y="3491"/>
                <a:ext cx="104" cy="52"/>
                <a:chOff x="2199" y="3091"/>
                <a:chExt cx="432" cy="140"/>
              </a:xfrm>
            </p:grpSpPr>
            <p:sp>
              <p:nvSpPr>
                <p:cNvPr id="147" name="Freeform 12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8" name="Freeform 12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4" name="Group 130"/>
              <p:cNvGrpSpPr>
                <a:grpSpLocks/>
              </p:cNvGrpSpPr>
              <p:nvPr/>
            </p:nvGrpSpPr>
            <p:grpSpPr bwMode="auto">
              <a:xfrm>
                <a:off x="2951" y="3451"/>
                <a:ext cx="104" cy="52"/>
                <a:chOff x="2199" y="3091"/>
                <a:chExt cx="432" cy="140"/>
              </a:xfrm>
            </p:grpSpPr>
            <p:sp>
              <p:nvSpPr>
                <p:cNvPr id="145" name="Freeform 13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Freeform 13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143"/>
            <p:cNvGrpSpPr>
              <a:grpSpLocks/>
            </p:cNvGrpSpPr>
            <p:nvPr/>
          </p:nvGrpSpPr>
          <p:grpSpPr bwMode="auto">
            <a:xfrm>
              <a:off x="1331913" y="5949950"/>
              <a:ext cx="419100" cy="387350"/>
              <a:chOff x="4143" y="3755"/>
              <a:chExt cx="264" cy="244"/>
            </a:xfrm>
          </p:grpSpPr>
          <p:grpSp>
            <p:nvGrpSpPr>
              <p:cNvPr id="130" name="Group 144"/>
              <p:cNvGrpSpPr>
                <a:grpSpLocks/>
              </p:cNvGrpSpPr>
              <p:nvPr/>
            </p:nvGrpSpPr>
            <p:grpSpPr bwMode="auto">
              <a:xfrm>
                <a:off x="4239" y="3755"/>
                <a:ext cx="104" cy="52"/>
                <a:chOff x="2199" y="3091"/>
                <a:chExt cx="432" cy="140"/>
              </a:xfrm>
            </p:grpSpPr>
            <p:sp>
              <p:nvSpPr>
                <p:cNvPr id="140" name="Freeform 1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" name="Freeform 1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1" name="Group 147"/>
              <p:cNvGrpSpPr>
                <a:grpSpLocks/>
              </p:cNvGrpSpPr>
              <p:nvPr/>
            </p:nvGrpSpPr>
            <p:grpSpPr bwMode="auto">
              <a:xfrm>
                <a:off x="4159" y="3803"/>
                <a:ext cx="104" cy="52"/>
                <a:chOff x="2199" y="3091"/>
                <a:chExt cx="432" cy="140"/>
              </a:xfrm>
            </p:grpSpPr>
            <p:sp>
              <p:nvSpPr>
                <p:cNvPr id="138" name="Freeform 1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9" name="Freeform 1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2" name="Group 150"/>
              <p:cNvGrpSpPr>
                <a:grpSpLocks/>
              </p:cNvGrpSpPr>
              <p:nvPr/>
            </p:nvGrpSpPr>
            <p:grpSpPr bwMode="auto">
              <a:xfrm>
                <a:off x="4303" y="3835"/>
                <a:ext cx="104" cy="52"/>
                <a:chOff x="2199" y="3091"/>
                <a:chExt cx="432" cy="140"/>
              </a:xfrm>
            </p:grpSpPr>
            <p:sp>
              <p:nvSpPr>
                <p:cNvPr id="136" name="Freeform 1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7" name="Freeform 1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3" name="Group 153"/>
              <p:cNvGrpSpPr>
                <a:grpSpLocks/>
              </p:cNvGrpSpPr>
              <p:nvPr/>
            </p:nvGrpSpPr>
            <p:grpSpPr bwMode="auto">
              <a:xfrm>
                <a:off x="4143" y="3947"/>
                <a:ext cx="104" cy="52"/>
                <a:chOff x="2199" y="3091"/>
                <a:chExt cx="432" cy="140"/>
              </a:xfrm>
            </p:grpSpPr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" name="Group 169"/>
            <p:cNvGrpSpPr>
              <a:grpSpLocks/>
            </p:cNvGrpSpPr>
            <p:nvPr/>
          </p:nvGrpSpPr>
          <p:grpSpPr bwMode="auto">
            <a:xfrm>
              <a:off x="608013" y="6062663"/>
              <a:ext cx="419100" cy="387350"/>
              <a:chOff x="4143" y="3755"/>
              <a:chExt cx="264" cy="244"/>
            </a:xfrm>
          </p:grpSpPr>
          <p:grpSp>
            <p:nvGrpSpPr>
              <p:cNvPr id="118" name="Group 170"/>
              <p:cNvGrpSpPr>
                <a:grpSpLocks/>
              </p:cNvGrpSpPr>
              <p:nvPr/>
            </p:nvGrpSpPr>
            <p:grpSpPr bwMode="auto">
              <a:xfrm>
                <a:off x="4239" y="3755"/>
                <a:ext cx="104" cy="52"/>
                <a:chOff x="2199" y="3091"/>
                <a:chExt cx="432" cy="140"/>
              </a:xfrm>
            </p:grpSpPr>
            <p:sp>
              <p:nvSpPr>
                <p:cNvPr id="128" name="Freeform 1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9" name="Freeform 1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" name="Group 173"/>
              <p:cNvGrpSpPr>
                <a:grpSpLocks/>
              </p:cNvGrpSpPr>
              <p:nvPr/>
            </p:nvGrpSpPr>
            <p:grpSpPr bwMode="auto">
              <a:xfrm>
                <a:off x="4159" y="3803"/>
                <a:ext cx="104" cy="52"/>
                <a:chOff x="2199" y="3091"/>
                <a:chExt cx="432" cy="140"/>
              </a:xfrm>
            </p:grpSpPr>
            <p:sp>
              <p:nvSpPr>
                <p:cNvPr id="126" name="Freeform 1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7" name="Freeform 1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" name="Group 176"/>
              <p:cNvGrpSpPr>
                <a:grpSpLocks/>
              </p:cNvGrpSpPr>
              <p:nvPr/>
            </p:nvGrpSpPr>
            <p:grpSpPr bwMode="auto">
              <a:xfrm>
                <a:off x="4303" y="3835"/>
                <a:ext cx="104" cy="52"/>
                <a:chOff x="2199" y="3091"/>
                <a:chExt cx="432" cy="140"/>
              </a:xfrm>
            </p:grpSpPr>
            <p:sp>
              <p:nvSpPr>
                <p:cNvPr id="124" name="Freeform 1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5" name="Freeform 1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1" name="Group 179"/>
              <p:cNvGrpSpPr>
                <a:grpSpLocks/>
              </p:cNvGrpSpPr>
              <p:nvPr/>
            </p:nvGrpSpPr>
            <p:grpSpPr bwMode="auto">
              <a:xfrm>
                <a:off x="4143" y="3947"/>
                <a:ext cx="104" cy="52"/>
                <a:chOff x="2199" y="3091"/>
                <a:chExt cx="432" cy="140"/>
              </a:xfrm>
            </p:grpSpPr>
            <p:sp>
              <p:nvSpPr>
                <p:cNvPr id="122" name="Freeform 1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" name="Freeform 1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1" name="Group 202"/>
            <p:cNvGrpSpPr>
              <a:grpSpLocks/>
            </p:cNvGrpSpPr>
            <p:nvPr/>
          </p:nvGrpSpPr>
          <p:grpSpPr bwMode="auto">
            <a:xfrm rot="268711">
              <a:off x="2081213" y="6443663"/>
              <a:ext cx="1016000" cy="349250"/>
              <a:chOff x="2415" y="3451"/>
              <a:chExt cx="640" cy="220"/>
            </a:xfrm>
          </p:grpSpPr>
          <p:grpSp>
            <p:nvGrpSpPr>
              <p:cNvPr id="109" name="Group 203"/>
              <p:cNvGrpSpPr>
                <a:grpSpLocks/>
              </p:cNvGrpSpPr>
              <p:nvPr/>
            </p:nvGrpSpPr>
            <p:grpSpPr bwMode="auto">
              <a:xfrm>
                <a:off x="2415" y="3531"/>
                <a:ext cx="432" cy="140"/>
                <a:chOff x="2199" y="3091"/>
                <a:chExt cx="432" cy="140"/>
              </a:xfrm>
            </p:grpSpPr>
            <p:sp>
              <p:nvSpPr>
                <p:cNvPr id="116" name="Freeform 2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7" name="Freeform 2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0" name="Group 206"/>
              <p:cNvGrpSpPr>
                <a:grpSpLocks/>
              </p:cNvGrpSpPr>
              <p:nvPr/>
            </p:nvGrpSpPr>
            <p:grpSpPr bwMode="auto">
              <a:xfrm>
                <a:off x="2807" y="3491"/>
                <a:ext cx="104" cy="52"/>
                <a:chOff x="2199" y="3091"/>
                <a:chExt cx="432" cy="140"/>
              </a:xfrm>
            </p:grpSpPr>
            <p:sp>
              <p:nvSpPr>
                <p:cNvPr id="114" name="Freeform 2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" name="Freeform 2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1" name="Group 209"/>
              <p:cNvGrpSpPr>
                <a:grpSpLocks/>
              </p:cNvGrpSpPr>
              <p:nvPr/>
            </p:nvGrpSpPr>
            <p:grpSpPr bwMode="auto">
              <a:xfrm>
                <a:off x="2951" y="3451"/>
                <a:ext cx="104" cy="52"/>
                <a:chOff x="2199" y="3091"/>
                <a:chExt cx="432" cy="140"/>
              </a:xfrm>
            </p:grpSpPr>
            <p:sp>
              <p:nvSpPr>
                <p:cNvPr id="112" name="Freeform 2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6 w 356"/>
                    <a:gd name="T1" fmla="*/ 59 h 228"/>
                    <a:gd name="T2" fmla="*/ 74 w 356"/>
                    <a:gd name="T3" fmla="*/ 5 h 228"/>
                    <a:gd name="T4" fmla="*/ 116 w 356"/>
                    <a:gd name="T5" fmla="*/ 29 h 228"/>
                    <a:gd name="T6" fmla="*/ 79 w 356"/>
                    <a:gd name="T7" fmla="*/ 44 h 228"/>
                    <a:gd name="T8" fmla="*/ 40 w 356"/>
                    <a:gd name="T9" fmla="*/ 84 h 228"/>
                    <a:gd name="T10" fmla="*/ 6 w 356"/>
                    <a:gd name="T11" fmla="*/ 59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" name="Freeform 2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27 w 330"/>
                    <a:gd name="T1" fmla="*/ 11 h 158"/>
                    <a:gd name="T2" fmla="*/ 8 w 330"/>
                    <a:gd name="T3" fmla="*/ 79 h 158"/>
                    <a:gd name="T4" fmla="*/ 73 w 330"/>
                    <a:gd name="T5" fmla="*/ 75 h 158"/>
                    <a:gd name="T6" fmla="*/ 129 w 330"/>
                    <a:gd name="T7" fmla="*/ 75 h 158"/>
                    <a:gd name="T8" fmla="*/ 109 w 330"/>
                    <a:gd name="T9" fmla="*/ 29 h 158"/>
                    <a:gd name="T10" fmla="*/ 83 w 330"/>
                    <a:gd name="T11" fmla="*/ 15 h 158"/>
                    <a:gd name="T12" fmla="*/ 27 w 330"/>
                    <a:gd name="T13" fmla="*/ 11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" name="Group 274"/>
            <p:cNvGrpSpPr>
              <a:grpSpLocks/>
            </p:cNvGrpSpPr>
            <p:nvPr/>
          </p:nvGrpSpPr>
          <p:grpSpPr bwMode="auto">
            <a:xfrm>
              <a:off x="-65088" y="6527800"/>
              <a:ext cx="1187451" cy="469900"/>
              <a:chOff x="3353" y="4024"/>
              <a:chExt cx="1021" cy="296"/>
            </a:xfrm>
          </p:grpSpPr>
          <p:grpSp>
            <p:nvGrpSpPr>
              <p:cNvPr id="67" name="Group 275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89" name="Group 27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0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7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1" name="Group 28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5" name="Freeform 28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" name="Freeform 28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2" name="Group 28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03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" name="Freeform 28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0" name="Group 28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1" name="Group 28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" name="Freeform 2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9" name="Freeform 2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" name="Group 29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6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" name="Freeform 2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" name="Group 29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4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8" name="Group 296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69" name="Group 29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80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7" name="Freeform 2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" name="Freeform 3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1" name="Group 30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5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6" name="Freeform 3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" name="Group 30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83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" name="Freeform 3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70" name="Group 30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71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8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2" name="Group 31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6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7" name="Freeform 31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" name="Group 31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74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5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3" name="Group 317"/>
            <p:cNvGrpSpPr>
              <a:grpSpLocks/>
            </p:cNvGrpSpPr>
            <p:nvPr/>
          </p:nvGrpSpPr>
          <p:grpSpPr bwMode="auto">
            <a:xfrm>
              <a:off x="1103313" y="6426200"/>
              <a:ext cx="1187450" cy="469900"/>
              <a:chOff x="3353" y="4024"/>
              <a:chExt cx="1021" cy="296"/>
            </a:xfrm>
          </p:grpSpPr>
          <p:grpSp>
            <p:nvGrpSpPr>
              <p:cNvPr id="25" name="Group 318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47" name="Group 319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58" name="Group 32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65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9" name="Group 32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63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0" name="Group 32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61" name="Freeform 32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8" name="Group 329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49" name="Group 33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56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" name="Group 33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54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" name="Freeform 3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" name="Group 33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52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6" name="Group 339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27" name="Group 34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38" name="Group 34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5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" name="Group 34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3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" name="Freeform 3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" name="Group 34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41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8" name="Group 35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9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36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" name="Freeform 3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35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34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35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32" name="Freeform 3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4" name="Group 382"/>
            <p:cNvGrpSpPr>
              <a:grpSpLocks/>
            </p:cNvGrpSpPr>
            <p:nvPr/>
          </p:nvGrpSpPr>
          <p:grpSpPr bwMode="auto">
            <a:xfrm>
              <a:off x="2987675" y="5229225"/>
              <a:ext cx="438150" cy="1481138"/>
              <a:chOff x="511" y="2987"/>
              <a:chExt cx="276" cy="933"/>
            </a:xfrm>
          </p:grpSpPr>
          <p:grpSp>
            <p:nvGrpSpPr>
              <p:cNvPr id="15" name="Group 383"/>
              <p:cNvGrpSpPr>
                <a:grpSpLocks/>
              </p:cNvGrpSpPr>
              <p:nvPr/>
            </p:nvGrpSpPr>
            <p:grpSpPr bwMode="auto">
              <a:xfrm>
                <a:off x="607" y="3003"/>
                <a:ext cx="116" cy="917"/>
                <a:chOff x="607" y="3003"/>
                <a:chExt cx="116" cy="917"/>
              </a:xfrm>
            </p:grpSpPr>
            <p:sp>
              <p:nvSpPr>
                <p:cNvPr id="23" name="Line 384"/>
                <p:cNvSpPr>
                  <a:spLocks noChangeShapeType="1"/>
                </p:cNvSpPr>
                <p:nvPr/>
              </p:nvSpPr>
              <p:spPr bwMode="auto">
                <a:xfrm flipV="1">
                  <a:off x="664" y="3200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33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385"/>
                <p:cNvSpPr>
                  <a:spLocks/>
                </p:cNvSpPr>
                <p:nvPr/>
              </p:nvSpPr>
              <p:spPr bwMode="auto">
                <a:xfrm>
                  <a:off x="607" y="3003"/>
                  <a:ext cx="116" cy="312"/>
                </a:xfrm>
                <a:custGeom>
                  <a:avLst/>
                  <a:gdLst>
                    <a:gd name="T0" fmla="*/ 30 w 180"/>
                    <a:gd name="T1" fmla="*/ 244 h 360"/>
                    <a:gd name="T2" fmla="*/ 5 w 180"/>
                    <a:gd name="T3" fmla="*/ 207 h 360"/>
                    <a:gd name="T4" fmla="*/ 8 w 180"/>
                    <a:gd name="T5" fmla="*/ 189 h 360"/>
                    <a:gd name="T6" fmla="*/ 15 w 180"/>
                    <a:gd name="T7" fmla="*/ 217 h 360"/>
                    <a:gd name="T8" fmla="*/ 3 w 180"/>
                    <a:gd name="T9" fmla="*/ 153 h 360"/>
                    <a:gd name="T10" fmla="*/ 0 w 180"/>
                    <a:gd name="T11" fmla="*/ 131 h 360"/>
                    <a:gd name="T12" fmla="*/ 8 w 180"/>
                    <a:gd name="T13" fmla="*/ 127 h 360"/>
                    <a:gd name="T14" fmla="*/ 20 w 180"/>
                    <a:gd name="T15" fmla="*/ 176 h 360"/>
                    <a:gd name="T16" fmla="*/ 5 w 180"/>
                    <a:gd name="T17" fmla="*/ 90 h 360"/>
                    <a:gd name="T18" fmla="*/ 8 w 180"/>
                    <a:gd name="T19" fmla="*/ 72 h 360"/>
                    <a:gd name="T20" fmla="*/ 17 w 180"/>
                    <a:gd name="T21" fmla="*/ 31 h 360"/>
                    <a:gd name="T22" fmla="*/ 30 w 180"/>
                    <a:gd name="T23" fmla="*/ 4 h 360"/>
                    <a:gd name="T24" fmla="*/ 37 w 180"/>
                    <a:gd name="T25" fmla="*/ 0 h 360"/>
                    <a:gd name="T26" fmla="*/ 55 w 180"/>
                    <a:gd name="T27" fmla="*/ 23 h 360"/>
                    <a:gd name="T28" fmla="*/ 47 w 180"/>
                    <a:gd name="T29" fmla="*/ 72 h 360"/>
                    <a:gd name="T30" fmla="*/ 57 w 180"/>
                    <a:gd name="T31" fmla="*/ 31 h 360"/>
                    <a:gd name="T32" fmla="*/ 65 w 180"/>
                    <a:gd name="T33" fmla="*/ 72 h 360"/>
                    <a:gd name="T34" fmla="*/ 50 w 180"/>
                    <a:gd name="T35" fmla="*/ 121 h 360"/>
                    <a:gd name="T36" fmla="*/ 70 w 180"/>
                    <a:gd name="T37" fmla="*/ 81 h 360"/>
                    <a:gd name="T38" fmla="*/ 72 w 180"/>
                    <a:gd name="T39" fmla="*/ 117 h 360"/>
                    <a:gd name="T40" fmla="*/ 63 w 180"/>
                    <a:gd name="T41" fmla="*/ 135 h 360"/>
                    <a:gd name="T42" fmla="*/ 70 w 180"/>
                    <a:gd name="T43" fmla="*/ 149 h 360"/>
                    <a:gd name="T44" fmla="*/ 75 w 180"/>
                    <a:gd name="T45" fmla="*/ 127 h 360"/>
                    <a:gd name="T46" fmla="*/ 72 w 180"/>
                    <a:gd name="T47" fmla="*/ 158 h 360"/>
                    <a:gd name="T48" fmla="*/ 60 w 180"/>
                    <a:gd name="T49" fmla="*/ 180 h 360"/>
                    <a:gd name="T50" fmla="*/ 47 w 180"/>
                    <a:gd name="T51" fmla="*/ 180 h 360"/>
                    <a:gd name="T52" fmla="*/ 63 w 180"/>
                    <a:gd name="T53" fmla="*/ 189 h 360"/>
                    <a:gd name="T54" fmla="*/ 72 w 180"/>
                    <a:gd name="T55" fmla="*/ 176 h 360"/>
                    <a:gd name="T56" fmla="*/ 60 w 180"/>
                    <a:gd name="T57" fmla="*/ 217 h 360"/>
                    <a:gd name="T58" fmla="*/ 47 w 180"/>
                    <a:gd name="T59" fmla="*/ 252 h 360"/>
                    <a:gd name="T60" fmla="*/ 28 w 180"/>
                    <a:gd name="T61" fmla="*/ 270 h 360"/>
                    <a:gd name="T62" fmla="*/ 5 w 180"/>
                    <a:gd name="T63" fmla="*/ 207 h 36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80"/>
                    <a:gd name="T97" fmla="*/ 0 h 360"/>
                    <a:gd name="T98" fmla="*/ 180 w 180"/>
                    <a:gd name="T99" fmla="*/ 360 h 36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80" h="360">
                      <a:moveTo>
                        <a:pt x="72" y="324"/>
                      </a:moveTo>
                      <a:lnTo>
                        <a:pt x="12" y="276"/>
                      </a:lnTo>
                      <a:lnTo>
                        <a:pt x="18" y="252"/>
                      </a:lnTo>
                      <a:lnTo>
                        <a:pt x="36" y="288"/>
                      </a:lnTo>
                      <a:lnTo>
                        <a:pt x="6" y="204"/>
                      </a:lnTo>
                      <a:lnTo>
                        <a:pt x="0" y="174"/>
                      </a:lnTo>
                      <a:lnTo>
                        <a:pt x="18" y="168"/>
                      </a:lnTo>
                      <a:lnTo>
                        <a:pt x="48" y="234"/>
                      </a:lnTo>
                      <a:lnTo>
                        <a:pt x="12" y="120"/>
                      </a:lnTo>
                      <a:lnTo>
                        <a:pt x="18" y="96"/>
                      </a:lnTo>
                      <a:lnTo>
                        <a:pt x="42" y="42"/>
                      </a:lnTo>
                      <a:lnTo>
                        <a:pt x="72" y="6"/>
                      </a:lnTo>
                      <a:lnTo>
                        <a:pt x="90" y="0"/>
                      </a:lnTo>
                      <a:lnTo>
                        <a:pt x="132" y="30"/>
                      </a:lnTo>
                      <a:lnTo>
                        <a:pt x="114" y="96"/>
                      </a:lnTo>
                      <a:lnTo>
                        <a:pt x="138" y="42"/>
                      </a:lnTo>
                      <a:lnTo>
                        <a:pt x="156" y="96"/>
                      </a:lnTo>
                      <a:lnTo>
                        <a:pt x="120" y="162"/>
                      </a:lnTo>
                      <a:lnTo>
                        <a:pt x="168" y="108"/>
                      </a:lnTo>
                      <a:lnTo>
                        <a:pt x="174" y="156"/>
                      </a:lnTo>
                      <a:lnTo>
                        <a:pt x="150" y="180"/>
                      </a:lnTo>
                      <a:lnTo>
                        <a:pt x="168" y="198"/>
                      </a:lnTo>
                      <a:lnTo>
                        <a:pt x="180" y="168"/>
                      </a:lnTo>
                      <a:lnTo>
                        <a:pt x="174" y="210"/>
                      </a:lnTo>
                      <a:lnTo>
                        <a:pt x="144" y="240"/>
                      </a:lnTo>
                      <a:lnTo>
                        <a:pt x="114" y="240"/>
                      </a:lnTo>
                      <a:lnTo>
                        <a:pt x="150" y="252"/>
                      </a:lnTo>
                      <a:lnTo>
                        <a:pt x="174" y="234"/>
                      </a:lnTo>
                      <a:lnTo>
                        <a:pt x="144" y="288"/>
                      </a:lnTo>
                      <a:lnTo>
                        <a:pt x="114" y="336"/>
                      </a:lnTo>
                      <a:lnTo>
                        <a:pt x="66" y="360"/>
                      </a:lnTo>
                      <a:lnTo>
                        <a:pt x="12" y="276"/>
                      </a:lnTo>
                    </a:path>
                  </a:pathLst>
                </a:custGeom>
                <a:gradFill rotWithShape="1">
                  <a:gsLst>
                    <a:gs pos="0">
                      <a:srgbClr val="996600"/>
                    </a:gs>
                    <a:gs pos="50000">
                      <a:srgbClr val="990000"/>
                    </a:gs>
                    <a:gs pos="100000">
                      <a:srgbClr val="996600"/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386"/>
              <p:cNvGrpSpPr>
                <a:grpSpLocks/>
              </p:cNvGrpSpPr>
              <p:nvPr/>
            </p:nvGrpSpPr>
            <p:grpSpPr bwMode="auto">
              <a:xfrm>
                <a:off x="511" y="2987"/>
                <a:ext cx="276" cy="933"/>
                <a:chOff x="511" y="2987"/>
                <a:chExt cx="276" cy="933"/>
              </a:xfrm>
            </p:grpSpPr>
            <p:grpSp>
              <p:nvGrpSpPr>
                <p:cNvPr id="17" name="Group 387"/>
                <p:cNvGrpSpPr>
                  <a:grpSpLocks/>
                </p:cNvGrpSpPr>
                <p:nvPr/>
              </p:nvGrpSpPr>
              <p:grpSpPr bwMode="auto">
                <a:xfrm rot="323645">
                  <a:off x="671" y="3003"/>
                  <a:ext cx="116" cy="917"/>
                  <a:chOff x="607" y="3003"/>
                  <a:chExt cx="116" cy="917"/>
                </a:xfrm>
              </p:grpSpPr>
              <p:sp>
                <p:nvSpPr>
                  <p:cNvPr id="21" name="Line 3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4" y="3200"/>
                    <a:ext cx="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3366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" name="Freeform 389"/>
                  <p:cNvSpPr>
                    <a:spLocks/>
                  </p:cNvSpPr>
                  <p:nvPr/>
                </p:nvSpPr>
                <p:spPr bwMode="auto">
                  <a:xfrm>
                    <a:off x="607" y="3003"/>
                    <a:ext cx="116" cy="312"/>
                  </a:xfrm>
                  <a:custGeom>
                    <a:avLst/>
                    <a:gdLst>
                      <a:gd name="T0" fmla="*/ 30 w 180"/>
                      <a:gd name="T1" fmla="*/ 244 h 360"/>
                      <a:gd name="T2" fmla="*/ 5 w 180"/>
                      <a:gd name="T3" fmla="*/ 207 h 360"/>
                      <a:gd name="T4" fmla="*/ 8 w 180"/>
                      <a:gd name="T5" fmla="*/ 189 h 360"/>
                      <a:gd name="T6" fmla="*/ 15 w 180"/>
                      <a:gd name="T7" fmla="*/ 217 h 360"/>
                      <a:gd name="T8" fmla="*/ 3 w 180"/>
                      <a:gd name="T9" fmla="*/ 153 h 360"/>
                      <a:gd name="T10" fmla="*/ 0 w 180"/>
                      <a:gd name="T11" fmla="*/ 131 h 360"/>
                      <a:gd name="T12" fmla="*/ 8 w 180"/>
                      <a:gd name="T13" fmla="*/ 127 h 360"/>
                      <a:gd name="T14" fmla="*/ 20 w 180"/>
                      <a:gd name="T15" fmla="*/ 176 h 360"/>
                      <a:gd name="T16" fmla="*/ 5 w 180"/>
                      <a:gd name="T17" fmla="*/ 90 h 360"/>
                      <a:gd name="T18" fmla="*/ 8 w 180"/>
                      <a:gd name="T19" fmla="*/ 72 h 360"/>
                      <a:gd name="T20" fmla="*/ 17 w 180"/>
                      <a:gd name="T21" fmla="*/ 31 h 360"/>
                      <a:gd name="T22" fmla="*/ 30 w 180"/>
                      <a:gd name="T23" fmla="*/ 4 h 360"/>
                      <a:gd name="T24" fmla="*/ 37 w 180"/>
                      <a:gd name="T25" fmla="*/ 0 h 360"/>
                      <a:gd name="T26" fmla="*/ 55 w 180"/>
                      <a:gd name="T27" fmla="*/ 23 h 360"/>
                      <a:gd name="T28" fmla="*/ 47 w 180"/>
                      <a:gd name="T29" fmla="*/ 72 h 360"/>
                      <a:gd name="T30" fmla="*/ 57 w 180"/>
                      <a:gd name="T31" fmla="*/ 31 h 360"/>
                      <a:gd name="T32" fmla="*/ 65 w 180"/>
                      <a:gd name="T33" fmla="*/ 72 h 360"/>
                      <a:gd name="T34" fmla="*/ 50 w 180"/>
                      <a:gd name="T35" fmla="*/ 121 h 360"/>
                      <a:gd name="T36" fmla="*/ 70 w 180"/>
                      <a:gd name="T37" fmla="*/ 81 h 360"/>
                      <a:gd name="T38" fmla="*/ 72 w 180"/>
                      <a:gd name="T39" fmla="*/ 117 h 360"/>
                      <a:gd name="T40" fmla="*/ 63 w 180"/>
                      <a:gd name="T41" fmla="*/ 135 h 360"/>
                      <a:gd name="T42" fmla="*/ 70 w 180"/>
                      <a:gd name="T43" fmla="*/ 149 h 360"/>
                      <a:gd name="T44" fmla="*/ 75 w 180"/>
                      <a:gd name="T45" fmla="*/ 127 h 360"/>
                      <a:gd name="T46" fmla="*/ 72 w 180"/>
                      <a:gd name="T47" fmla="*/ 158 h 360"/>
                      <a:gd name="T48" fmla="*/ 60 w 180"/>
                      <a:gd name="T49" fmla="*/ 180 h 360"/>
                      <a:gd name="T50" fmla="*/ 47 w 180"/>
                      <a:gd name="T51" fmla="*/ 180 h 360"/>
                      <a:gd name="T52" fmla="*/ 63 w 180"/>
                      <a:gd name="T53" fmla="*/ 189 h 360"/>
                      <a:gd name="T54" fmla="*/ 72 w 180"/>
                      <a:gd name="T55" fmla="*/ 176 h 360"/>
                      <a:gd name="T56" fmla="*/ 60 w 180"/>
                      <a:gd name="T57" fmla="*/ 217 h 360"/>
                      <a:gd name="T58" fmla="*/ 47 w 180"/>
                      <a:gd name="T59" fmla="*/ 252 h 360"/>
                      <a:gd name="T60" fmla="*/ 28 w 180"/>
                      <a:gd name="T61" fmla="*/ 270 h 360"/>
                      <a:gd name="T62" fmla="*/ 5 w 180"/>
                      <a:gd name="T63" fmla="*/ 207 h 360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80"/>
                      <a:gd name="T97" fmla="*/ 0 h 360"/>
                      <a:gd name="T98" fmla="*/ 180 w 180"/>
                      <a:gd name="T99" fmla="*/ 360 h 360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80" h="360">
                        <a:moveTo>
                          <a:pt x="72" y="324"/>
                        </a:moveTo>
                        <a:lnTo>
                          <a:pt x="12" y="276"/>
                        </a:lnTo>
                        <a:lnTo>
                          <a:pt x="18" y="252"/>
                        </a:lnTo>
                        <a:lnTo>
                          <a:pt x="36" y="288"/>
                        </a:lnTo>
                        <a:lnTo>
                          <a:pt x="6" y="204"/>
                        </a:lnTo>
                        <a:lnTo>
                          <a:pt x="0" y="174"/>
                        </a:lnTo>
                        <a:lnTo>
                          <a:pt x="18" y="168"/>
                        </a:lnTo>
                        <a:lnTo>
                          <a:pt x="48" y="234"/>
                        </a:lnTo>
                        <a:lnTo>
                          <a:pt x="12" y="120"/>
                        </a:lnTo>
                        <a:lnTo>
                          <a:pt x="18" y="96"/>
                        </a:lnTo>
                        <a:lnTo>
                          <a:pt x="42" y="42"/>
                        </a:lnTo>
                        <a:lnTo>
                          <a:pt x="72" y="6"/>
                        </a:lnTo>
                        <a:lnTo>
                          <a:pt x="90" y="0"/>
                        </a:lnTo>
                        <a:lnTo>
                          <a:pt x="132" y="30"/>
                        </a:lnTo>
                        <a:lnTo>
                          <a:pt x="114" y="96"/>
                        </a:lnTo>
                        <a:lnTo>
                          <a:pt x="138" y="42"/>
                        </a:lnTo>
                        <a:lnTo>
                          <a:pt x="156" y="96"/>
                        </a:lnTo>
                        <a:lnTo>
                          <a:pt x="120" y="162"/>
                        </a:lnTo>
                        <a:lnTo>
                          <a:pt x="168" y="108"/>
                        </a:lnTo>
                        <a:lnTo>
                          <a:pt x="174" y="156"/>
                        </a:lnTo>
                        <a:lnTo>
                          <a:pt x="150" y="180"/>
                        </a:lnTo>
                        <a:lnTo>
                          <a:pt x="168" y="198"/>
                        </a:lnTo>
                        <a:lnTo>
                          <a:pt x="180" y="168"/>
                        </a:lnTo>
                        <a:lnTo>
                          <a:pt x="174" y="210"/>
                        </a:lnTo>
                        <a:lnTo>
                          <a:pt x="144" y="240"/>
                        </a:lnTo>
                        <a:lnTo>
                          <a:pt x="114" y="240"/>
                        </a:lnTo>
                        <a:lnTo>
                          <a:pt x="150" y="252"/>
                        </a:lnTo>
                        <a:lnTo>
                          <a:pt x="174" y="234"/>
                        </a:lnTo>
                        <a:lnTo>
                          <a:pt x="144" y="288"/>
                        </a:lnTo>
                        <a:lnTo>
                          <a:pt x="114" y="336"/>
                        </a:lnTo>
                        <a:lnTo>
                          <a:pt x="66" y="360"/>
                        </a:lnTo>
                        <a:lnTo>
                          <a:pt x="12" y="27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996600"/>
                      </a:gs>
                      <a:gs pos="50000">
                        <a:srgbClr val="990000"/>
                      </a:gs>
                      <a:gs pos="100000">
                        <a:srgbClr val="996600"/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390"/>
                <p:cNvGrpSpPr>
                  <a:grpSpLocks/>
                </p:cNvGrpSpPr>
                <p:nvPr/>
              </p:nvGrpSpPr>
              <p:grpSpPr bwMode="auto">
                <a:xfrm rot="-479649">
                  <a:off x="511" y="2987"/>
                  <a:ext cx="116" cy="917"/>
                  <a:chOff x="607" y="3003"/>
                  <a:chExt cx="116" cy="917"/>
                </a:xfrm>
              </p:grpSpPr>
              <p:sp>
                <p:nvSpPr>
                  <p:cNvPr id="19" name="Line 3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4" y="3200"/>
                    <a:ext cx="0" cy="720"/>
                  </a:xfrm>
                  <a:prstGeom prst="line">
                    <a:avLst/>
                  </a:prstGeom>
                  <a:noFill/>
                  <a:ln w="28575">
                    <a:solidFill>
                      <a:srgbClr val="3366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" name="Freeform 392"/>
                  <p:cNvSpPr>
                    <a:spLocks/>
                  </p:cNvSpPr>
                  <p:nvPr/>
                </p:nvSpPr>
                <p:spPr bwMode="auto">
                  <a:xfrm>
                    <a:off x="607" y="3003"/>
                    <a:ext cx="116" cy="312"/>
                  </a:xfrm>
                  <a:custGeom>
                    <a:avLst/>
                    <a:gdLst>
                      <a:gd name="T0" fmla="*/ 30 w 180"/>
                      <a:gd name="T1" fmla="*/ 244 h 360"/>
                      <a:gd name="T2" fmla="*/ 5 w 180"/>
                      <a:gd name="T3" fmla="*/ 207 h 360"/>
                      <a:gd name="T4" fmla="*/ 8 w 180"/>
                      <a:gd name="T5" fmla="*/ 189 h 360"/>
                      <a:gd name="T6" fmla="*/ 15 w 180"/>
                      <a:gd name="T7" fmla="*/ 217 h 360"/>
                      <a:gd name="T8" fmla="*/ 3 w 180"/>
                      <a:gd name="T9" fmla="*/ 153 h 360"/>
                      <a:gd name="T10" fmla="*/ 0 w 180"/>
                      <a:gd name="T11" fmla="*/ 131 h 360"/>
                      <a:gd name="T12" fmla="*/ 8 w 180"/>
                      <a:gd name="T13" fmla="*/ 127 h 360"/>
                      <a:gd name="T14" fmla="*/ 20 w 180"/>
                      <a:gd name="T15" fmla="*/ 176 h 360"/>
                      <a:gd name="T16" fmla="*/ 5 w 180"/>
                      <a:gd name="T17" fmla="*/ 90 h 360"/>
                      <a:gd name="T18" fmla="*/ 8 w 180"/>
                      <a:gd name="T19" fmla="*/ 72 h 360"/>
                      <a:gd name="T20" fmla="*/ 17 w 180"/>
                      <a:gd name="T21" fmla="*/ 31 h 360"/>
                      <a:gd name="T22" fmla="*/ 30 w 180"/>
                      <a:gd name="T23" fmla="*/ 4 h 360"/>
                      <a:gd name="T24" fmla="*/ 37 w 180"/>
                      <a:gd name="T25" fmla="*/ 0 h 360"/>
                      <a:gd name="T26" fmla="*/ 55 w 180"/>
                      <a:gd name="T27" fmla="*/ 23 h 360"/>
                      <a:gd name="T28" fmla="*/ 47 w 180"/>
                      <a:gd name="T29" fmla="*/ 72 h 360"/>
                      <a:gd name="T30" fmla="*/ 57 w 180"/>
                      <a:gd name="T31" fmla="*/ 31 h 360"/>
                      <a:gd name="T32" fmla="*/ 65 w 180"/>
                      <a:gd name="T33" fmla="*/ 72 h 360"/>
                      <a:gd name="T34" fmla="*/ 50 w 180"/>
                      <a:gd name="T35" fmla="*/ 121 h 360"/>
                      <a:gd name="T36" fmla="*/ 70 w 180"/>
                      <a:gd name="T37" fmla="*/ 81 h 360"/>
                      <a:gd name="T38" fmla="*/ 72 w 180"/>
                      <a:gd name="T39" fmla="*/ 117 h 360"/>
                      <a:gd name="T40" fmla="*/ 63 w 180"/>
                      <a:gd name="T41" fmla="*/ 135 h 360"/>
                      <a:gd name="T42" fmla="*/ 70 w 180"/>
                      <a:gd name="T43" fmla="*/ 149 h 360"/>
                      <a:gd name="T44" fmla="*/ 75 w 180"/>
                      <a:gd name="T45" fmla="*/ 127 h 360"/>
                      <a:gd name="T46" fmla="*/ 72 w 180"/>
                      <a:gd name="T47" fmla="*/ 158 h 360"/>
                      <a:gd name="T48" fmla="*/ 60 w 180"/>
                      <a:gd name="T49" fmla="*/ 180 h 360"/>
                      <a:gd name="T50" fmla="*/ 47 w 180"/>
                      <a:gd name="T51" fmla="*/ 180 h 360"/>
                      <a:gd name="T52" fmla="*/ 63 w 180"/>
                      <a:gd name="T53" fmla="*/ 189 h 360"/>
                      <a:gd name="T54" fmla="*/ 72 w 180"/>
                      <a:gd name="T55" fmla="*/ 176 h 360"/>
                      <a:gd name="T56" fmla="*/ 60 w 180"/>
                      <a:gd name="T57" fmla="*/ 217 h 360"/>
                      <a:gd name="T58" fmla="*/ 47 w 180"/>
                      <a:gd name="T59" fmla="*/ 252 h 360"/>
                      <a:gd name="T60" fmla="*/ 28 w 180"/>
                      <a:gd name="T61" fmla="*/ 270 h 360"/>
                      <a:gd name="T62" fmla="*/ 5 w 180"/>
                      <a:gd name="T63" fmla="*/ 207 h 360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80"/>
                      <a:gd name="T97" fmla="*/ 0 h 360"/>
                      <a:gd name="T98" fmla="*/ 180 w 180"/>
                      <a:gd name="T99" fmla="*/ 360 h 360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80" h="360">
                        <a:moveTo>
                          <a:pt x="72" y="324"/>
                        </a:moveTo>
                        <a:lnTo>
                          <a:pt x="12" y="276"/>
                        </a:lnTo>
                        <a:lnTo>
                          <a:pt x="18" y="252"/>
                        </a:lnTo>
                        <a:lnTo>
                          <a:pt x="36" y="288"/>
                        </a:lnTo>
                        <a:lnTo>
                          <a:pt x="6" y="204"/>
                        </a:lnTo>
                        <a:lnTo>
                          <a:pt x="0" y="174"/>
                        </a:lnTo>
                        <a:lnTo>
                          <a:pt x="18" y="168"/>
                        </a:lnTo>
                        <a:lnTo>
                          <a:pt x="48" y="234"/>
                        </a:lnTo>
                        <a:lnTo>
                          <a:pt x="12" y="120"/>
                        </a:lnTo>
                        <a:lnTo>
                          <a:pt x="18" y="96"/>
                        </a:lnTo>
                        <a:lnTo>
                          <a:pt x="42" y="42"/>
                        </a:lnTo>
                        <a:lnTo>
                          <a:pt x="72" y="6"/>
                        </a:lnTo>
                        <a:lnTo>
                          <a:pt x="90" y="0"/>
                        </a:lnTo>
                        <a:lnTo>
                          <a:pt x="132" y="30"/>
                        </a:lnTo>
                        <a:lnTo>
                          <a:pt x="114" y="96"/>
                        </a:lnTo>
                        <a:lnTo>
                          <a:pt x="138" y="42"/>
                        </a:lnTo>
                        <a:lnTo>
                          <a:pt x="156" y="96"/>
                        </a:lnTo>
                        <a:lnTo>
                          <a:pt x="120" y="162"/>
                        </a:lnTo>
                        <a:lnTo>
                          <a:pt x="168" y="108"/>
                        </a:lnTo>
                        <a:lnTo>
                          <a:pt x="174" y="156"/>
                        </a:lnTo>
                        <a:lnTo>
                          <a:pt x="150" y="180"/>
                        </a:lnTo>
                        <a:lnTo>
                          <a:pt x="168" y="198"/>
                        </a:lnTo>
                        <a:lnTo>
                          <a:pt x="180" y="168"/>
                        </a:lnTo>
                        <a:lnTo>
                          <a:pt x="174" y="210"/>
                        </a:lnTo>
                        <a:lnTo>
                          <a:pt x="144" y="240"/>
                        </a:lnTo>
                        <a:lnTo>
                          <a:pt x="114" y="240"/>
                        </a:lnTo>
                        <a:lnTo>
                          <a:pt x="150" y="252"/>
                        </a:lnTo>
                        <a:lnTo>
                          <a:pt x="174" y="234"/>
                        </a:lnTo>
                        <a:lnTo>
                          <a:pt x="144" y="288"/>
                        </a:lnTo>
                        <a:lnTo>
                          <a:pt x="114" y="336"/>
                        </a:lnTo>
                        <a:lnTo>
                          <a:pt x="66" y="360"/>
                        </a:lnTo>
                        <a:lnTo>
                          <a:pt x="12" y="27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996600"/>
                      </a:gs>
                      <a:gs pos="50000">
                        <a:srgbClr val="990000"/>
                      </a:gs>
                      <a:gs pos="100000">
                        <a:srgbClr val="996600"/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692150"/>
            <a:ext cx="7583487" cy="502285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448056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2</a:t>
            </a:r>
            <a:r>
              <a:rPr lang="ru-RU" sz="2800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=2, поэтому на первую букву приходится 1 бит информации</a:t>
            </a:r>
          </a:p>
          <a:p>
            <a:pPr marL="448056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2</a:t>
            </a:r>
            <a:r>
              <a:rPr lang="ru-RU" sz="2800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=32, поэтому на следующие буквы приходится по 5 бит информации</a:t>
            </a:r>
          </a:p>
          <a:p>
            <a:pPr marL="448056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7∙5 </a:t>
            </a:r>
            <a:r>
              <a:rPr lang="ru-RU" sz="2800" spc="3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бит=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35 бит- содержат 7 букв</a:t>
            </a:r>
          </a:p>
          <a:p>
            <a:pPr marL="448056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1 бит + 35 бит = 36 бит : 8 =4,5 байт- содержит 1 слово</a:t>
            </a:r>
          </a:p>
          <a:p>
            <a:pPr marL="448056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4,5 байт </a:t>
            </a:r>
            <a:endParaRPr lang="ru-RU" sz="2400" spc="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7869267" cy="3500462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defRPr/>
            </a:pPr>
            <a:r>
              <a:rPr lang="ru-RU" sz="3200" b="1" spc="300" dirty="0" smtClean="0">
                <a:solidFill>
                  <a:schemeClr val="bg1">
                    <a:lumMod val="50000"/>
                  </a:schemeClr>
                </a:solidFill>
              </a:rPr>
              <a:t>№ 24. </a:t>
            </a:r>
            <a:r>
              <a:rPr lang="ru-RU" sz="3200" spc="3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Словарный запас племени </a:t>
            </a:r>
            <a:r>
              <a:rPr lang="ru-RU" sz="3200" spc="300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Пульти</a:t>
            </a:r>
            <a:r>
              <a:rPr lang="ru-RU" sz="3200" spc="3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составляют 256 слов одинаковой длины. Каждая буква алфавита несёт 2 бита информации. Какова длина слова этого племени?</a:t>
            </a:r>
            <a:endParaRPr lang="ru-RU" sz="3200" spc="3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3929063"/>
            <a:ext cx="7715250" cy="2787650"/>
          </a:xfrm>
        </p:spPr>
        <p:txBody>
          <a:bodyPr>
            <a:no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256</a:t>
            </a:r>
          </a:p>
          <a:p>
            <a:pPr marL="533400" indent="952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=256, поэтому на 1 слово приходится 8 бит информации.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8 бит 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бит = 4 символа.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4 символа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86776" cy="1571612"/>
          </a:xfrm>
        </p:spPr>
        <p:txBody>
          <a:bodyPr>
            <a:normAutofit fontScale="90000"/>
          </a:bodyPr>
          <a:lstStyle/>
          <a:p>
            <a:pPr marL="0" indent="0" eaLnBrk="1" hangingPunct="1">
              <a:defRPr/>
            </a:pPr>
            <a:r>
              <a:rPr lang="ru-RU" spc="300" dirty="0" smtClean="0">
                <a:solidFill>
                  <a:schemeClr val="bg1">
                    <a:lumMod val="50000"/>
                  </a:schemeClr>
                </a:solidFill>
              </a:rPr>
              <a:t>В чём заключается алфавитный подход в измерении информации? (стр. 26)</a:t>
            </a:r>
            <a:endParaRPr lang="ru-RU" spc="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383087"/>
          </a:xfrm>
        </p:spPr>
        <p:txBody>
          <a:bodyPr/>
          <a:lstStyle/>
          <a:p>
            <a:pPr marL="88900" indent="-23813" eaLnBrk="1" hangingPunct="1">
              <a:buFont typeface="Wingdings 2" pitchFamily="18" charset="2"/>
              <a:buNone/>
              <a:defRPr/>
            </a:pPr>
            <a:r>
              <a:rPr lang="ru-RU" spc="300" dirty="0" smtClean="0"/>
              <a:t>Алфавитный  подход- это способ измерения информационного объёма текста, не связанного с его содержанием</a:t>
            </a:r>
            <a:endParaRPr lang="ru-RU" spc="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ru-RU" spc="300" dirty="0" smtClean="0">
                <a:solidFill>
                  <a:schemeClr val="bg1">
                    <a:lumMod val="50000"/>
                  </a:schemeClr>
                </a:solidFill>
              </a:rPr>
              <a:t>Что такое алфавит?</a:t>
            </a:r>
            <a:endParaRPr lang="ru-RU" spc="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5088">
              <a:buNone/>
            </a:pPr>
            <a:r>
              <a:rPr lang="ru-RU" spc="300" dirty="0" smtClean="0"/>
              <a:t>Алфавит- это вся совокупность символов, используемых в некотором языке для представления информации.</a:t>
            </a:r>
            <a:endParaRPr lang="ru-RU" spc="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ru-RU" spc="300" dirty="0" smtClean="0">
                <a:solidFill>
                  <a:schemeClr val="bg1">
                    <a:lumMod val="50000"/>
                  </a:schemeClr>
                </a:solidFill>
              </a:rPr>
              <a:t>Что такое мощность алфавита?</a:t>
            </a:r>
            <a:endParaRPr lang="ru-RU" spc="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7604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pc="300" dirty="0" smtClean="0"/>
              <a:t>полное число символов алфавита</a:t>
            </a:r>
            <a:endParaRPr lang="ru-RU" spc="3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2643182"/>
            <a:ext cx="8229600" cy="192882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Чему равен информационный вес символа  двоичного  алфавита?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625" y="4572000"/>
            <a:ext cx="8229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3000" spc="3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1 бит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2375688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200" spc="300" dirty="0" smtClean="0">
                <a:solidFill>
                  <a:schemeClr val="bg1">
                    <a:lumMod val="50000"/>
                  </a:schemeClr>
                </a:solidFill>
              </a:rPr>
              <a:t>По какой формуле рассчитывается информационный вес каждого символа</a:t>
            </a:r>
            <a:r>
              <a:rPr lang="ru-RU" sz="4000" spc="3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786063"/>
            <a:ext cx="8229600" cy="3786187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spc="3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информации в битах</a:t>
            </a: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один символ,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spc="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мощность алфавита 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(количество букв в алфавите)</a:t>
            </a:r>
            <a:r>
              <a:rPr lang="ru-RU" sz="2800" spc="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6430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ru-RU" spc="300" dirty="0" smtClean="0">
                <a:solidFill>
                  <a:schemeClr val="bg1">
                    <a:lumMod val="50000"/>
                  </a:schemeClr>
                </a:solidFill>
              </a:rPr>
              <a:t>Чему равен информационный объём текста?</a:t>
            </a:r>
            <a:endParaRPr lang="ru-RU" spc="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indent="-23813" eaLnBrk="1" hangingPunct="1">
              <a:buFont typeface="Wingdings 2" pitchFamily="18" charset="2"/>
              <a:buNone/>
              <a:defRPr/>
            </a:pPr>
            <a:r>
              <a:rPr lang="ru-RU" spc="300" dirty="0" smtClean="0"/>
              <a:t>Информационный объём текста складывается из информационных весов, составляющих его символов</a:t>
            </a:r>
            <a:endParaRPr lang="ru-RU" spc="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77724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b="1" spc="300" dirty="0" smtClean="0">
                <a:solidFill>
                  <a:schemeClr val="bg1">
                    <a:lumMod val="50000"/>
                  </a:schemeClr>
                </a:solidFill>
              </a:rPr>
              <a:t>Какие единицы измерения информации вы знаете?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бит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spc="300" dirty="0" err="1" smtClean="0">
                <a:latin typeface="Times New Roman" pitchFamily="18" charset="0"/>
                <a:cs typeface="Times New Roman" pitchFamily="18" charset="0"/>
              </a:rPr>
              <a:t>байт=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8 бит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Кбайт = 2</a:t>
            </a:r>
            <a:r>
              <a:rPr lang="ru-RU" sz="2800" spc="3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байт = 1024 байт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Мбайт = 2</a:t>
            </a:r>
            <a:r>
              <a:rPr lang="ru-RU" sz="2800" spc="3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Кбайт = 1024 Кбайт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1 Гбайт = 2</a:t>
            </a:r>
            <a:r>
              <a:rPr lang="ru-RU" sz="2800" spc="3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spc="300" dirty="0" smtClean="0">
                <a:latin typeface="Times New Roman" pitchFamily="18" charset="0"/>
                <a:cs typeface="Times New Roman" pitchFamily="18" charset="0"/>
              </a:rPr>
              <a:t> Мбайт = 1024 Мбайт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7797829" cy="159543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defRPr/>
            </a:pPr>
            <a:r>
              <a:rPr lang="ru-RU" sz="4000" b="1" spc="300" dirty="0" smtClean="0">
                <a:solidFill>
                  <a:schemeClr val="bg1">
                    <a:lumMod val="50000"/>
                  </a:schemeClr>
                </a:solidFill>
              </a:rPr>
              <a:t>Таблица перевода одних единиц измерения информация в другие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1613" y="1828800"/>
            <a:ext cx="53594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             </a:t>
            </a:r>
          </a:p>
        </p:txBody>
      </p:sp>
      <p:graphicFrame>
        <p:nvGraphicFramePr>
          <p:cNvPr id="14452" name="Group 116"/>
          <p:cNvGraphicFramePr>
            <a:graphicFrameLocks noGrp="1"/>
          </p:cNvGraphicFramePr>
          <p:nvPr>
            <p:ph sz="quarter" idx="2"/>
          </p:nvPr>
        </p:nvGraphicFramePr>
        <p:xfrm>
          <a:off x="106778" y="2204864"/>
          <a:ext cx="8929718" cy="2895600"/>
        </p:xfrm>
        <a:graphic>
          <a:graphicData uri="http://schemas.openxmlformats.org/drawingml/2006/table">
            <a:tbl>
              <a:tblPr/>
              <a:tblGrid>
                <a:gridCol w="782351"/>
                <a:gridCol w="586527"/>
                <a:gridCol w="1008112"/>
                <a:gridCol w="1080120"/>
                <a:gridCol w="1152128"/>
                <a:gridCol w="1080120"/>
                <a:gridCol w="1152128"/>
                <a:gridCol w="1080120"/>
                <a:gridCol w="10081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8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1024</a:t>
                      </a: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1024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1024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Бит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Байт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Кбайт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Мбайт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Гбайт</a:t>
                      </a: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←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←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←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←</a:t>
                      </a:r>
                      <a:endParaRPr kumimoji="0" lang="ru-RU" sz="4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1024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1024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1024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C00000"/>
                </a:solidFill>
              </a:rPr>
              <a:t>Практическая работа «Измерение информации»</a:t>
            </a:r>
            <a:endParaRPr lang="ru-RU" b="1" spc="3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pc="300" dirty="0" smtClean="0"/>
              <a:t>Цель работы: измерять информационный объем текста  </a:t>
            </a:r>
            <a:endParaRPr lang="ru-RU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коринфскими колоннами">
  <a:themeElements>
    <a:clrScheme name="Шаблон оформления с коринфскими колоннами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Шаблон оформления с коринфскими колоннами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с коринфскими колоннам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коринфскими колоннам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4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1079</TotalTime>
  <Words>532</Words>
  <Application>Microsoft Office PowerPoint</Application>
  <PresentationFormat>Экран (4:3)</PresentationFormat>
  <Paragraphs>91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Шаблон оформления с коринфскими колоннами</vt:lpstr>
      <vt:lpstr>Тема4</vt:lpstr>
      <vt:lpstr>Алфавитный подход к измерению информации</vt:lpstr>
      <vt:lpstr>В чём заключается алфавитный подход в измерении информации? (стр. 26)</vt:lpstr>
      <vt:lpstr>Что такое алфавит?</vt:lpstr>
      <vt:lpstr>Что такое мощность алфавита?</vt:lpstr>
      <vt:lpstr>По какой формуле рассчитывается информационный вес каждого символа?</vt:lpstr>
      <vt:lpstr>Чему равен информационный объём текста?</vt:lpstr>
      <vt:lpstr>Какие единицы измерения информации вы знаете?</vt:lpstr>
      <vt:lpstr>Таблица перевода одних единиц измерения информация в другие</vt:lpstr>
      <vt:lpstr>Практическая работа «Измерение информации»</vt:lpstr>
      <vt:lpstr>Том 1. п.1.3. стр. 19. №19. Алфавит племени Мульти состоит из 8 букв. Какое количество информации несёт одна буква этого алфавита?</vt:lpstr>
      <vt:lpstr>Домашнее задание</vt:lpstr>
      <vt:lpstr>№ 20. Сообщение, записанное буквами из 64- символьного алфавита, содержит 20 символов. Какой объём информации оно несёт?</vt:lpstr>
      <vt:lpstr>Слайд 13</vt:lpstr>
      <vt:lpstr>Слайд 14</vt:lpstr>
      <vt:lpstr>№ 24. Словарный запас племени Пульти составляют 256 слов одинаковой длины. Каждая буква алфавита несёт 2 бита информации. Какова длина слова этого племени?</vt:lpstr>
    </vt:vector>
  </TitlesOfParts>
  <Company>CLR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информации</dc:title>
  <dc:creator>учитель</dc:creator>
  <cp:lastModifiedBy>Евлевы</cp:lastModifiedBy>
  <cp:revision>152</cp:revision>
  <dcterms:created xsi:type="dcterms:W3CDTF">2007-09-15T05:06:50Z</dcterms:created>
  <dcterms:modified xsi:type="dcterms:W3CDTF">2014-10-29T18:56:28Z</dcterms:modified>
</cp:coreProperties>
</file>