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63" r:id="rId2"/>
    <p:sldId id="262" r:id="rId3"/>
    <p:sldId id="268" r:id="rId4"/>
    <p:sldId id="264" r:id="rId5"/>
    <p:sldId id="256" r:id="rId6"/>
    <p:sldId id="261" r:id="rId7"/>
    <p:sldId id="266" r:id="rId8"/>
    <p:sldId id="267" r:id="rId9"/>
    <p:sldId id="260"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311F0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D0EEC12-311E-471D-9C4F-05B804374CC5}" type="datetimeFigureOut">
              <a:rPr lang="ru-RU" smtClean="0"/>
              <a:pPr/>
              <a:t>23.11.2014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5B1A8B-25A0-4E24-A587-868B3015971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D0EEC12-311E-471D-9C4F-05B804374CC5}" type="datetimeFigureOut">
              <a:rPr lang="ru-RU" smtClean="0"/>
              <a:pPr/>
              <a:t>23.11.2014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5B1A8B-25A0-4E24-A587-868B3015971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D0EEC12-311E-471D-9C4F-05B804374CC5}" type="datetimeFigureOut">
              <a:rPr lang="ru-RU" smtClean="0"/>
              <a:pPr/>
              <a:t>23.11.2014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5B1A8B-25A0-4E24-A587-868B3015971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D0EEC12-311E-471D-9C4F-05B804374CC5}" type="datetimeFigureOut">
              <a:rPr lang="ru-RU" smtClean="0"/>
              <a:pPr/>
              <a:t>23.11.2014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5B1A8B-25A0-4E24-A587-868B3015971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D0EEC12-311E-471D-9C4F-05B804374CC5}" type="datetimeFigureOut">
              <a:rPr lang="ru-RU" smtClean="0"/>
              <a:pPr/>
              <a:t>23.11.2014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5B1A8B-25A0-4E24-A587-868B3015971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D0EEC12-311E-471D-9C4F-05B804374CC5}" type="datetimeFigureOut">
              <a:rPr lang="ru-RU" smtClean="0"/>
              <a:pPr/>
              <a:t>23.11.2014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85B1A8B-25A0-4E24-A587-868B3015971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D0EEC12-311E-471D-9C4F-05B804374CC5}" type="datetimeFigureOut">
              <a:rPr lang="ru-RU" smtClean="0"/>
              <a:pPr/>
              <a:t>23.11.2014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85B1A8B-25A0-4E24-A587-868B3015971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D0EEC12-311E-471D-9C4F-05B804374CC5}" type="datetimeFigureOut">
              <a:rPr lang="ru-RU" smtClean="0"/>
              <a:pPr/>
              <a:t>23.11.2014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85B1A8B-25A0-4E24-A587-868B3015971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D0EEC12-311E-471D-9C4F-05B804374CC5}" type="datetimeFigureOut">
              <a:rPr lang="ru-RU" smtClean="0"/>
              <a:pPr/>
              <a:t>23.11.2014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85B1A8B-25A0-4E24-A587-868B3015971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D0EEC12-311E-471D-9C4F-05B804374CC5}" type="datetimeFigureOut">
              <a:rPr lang="ru-RU" smtClean="0"/>
              <a:pPr/>
              <a:t>23.11.2014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85B1A8B-25A0-4E24-A587-868B3015971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D0EEC12-311E-471D-9C4F-05B804374CC5}" type="datetimeFigureOut">
              <a:rPr lang="ru-RU" smtClean="0"/>
              <a:pPr/>
              <a:t>23.11.2014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85B1A8B-25A0-4E24-A587-868B3015971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0EEC12-311E-471D-9C4F-05B804374CC5}" type="datetimeFigureOut">
              <a:rPr lang="ru-RU" smtClean="0"/>
              <a:pPr/>
              <a:t>23.11.2014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5B1A8B-25A0-4E24-A587-868B3015971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hyperlink" Target="http://iz-article.narod.ru/_zakir_1.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ШКОЛЬНЫЕ\gif\словарь.gif"/>
          <p:cNvPicPr>
            <a:picLocks noChangeAspect="1" noChangeArrowheads="1" noCrop="1"/>
          </p:cNvPicPr>
          <p:nvPr/>
        </p:nvPicPr>
        <p:blipFill>
          <a:blip r:embed="rId2" cstate="print"/>
          <a:srcRect/>
          <a:stretch>
            <a:fillRect/>
          </a:stretch>
        </p:blipFill>
        <p:spPr bwMode="auto">
          <a:xfrm>
            <a:off x="1691680" y="0"/>
            <a:ext cx="3528392" cy="4252973"/>
          </a:xfrm>
          <a:prstGeom prst="rect">
            <a:avLst/>
          </a:prstGeom>
          <a:noFill/>
        </p:spPr>
      </p:pic>
      <p:sp>
        <p:nvSpPr>
          <p:cNvPr id="3" name="TextBox 2"/>
          <p:cNvSpPr txBox="1"/>
          <p:nvPr/>
        </p:nvSpPr>
        <p:spPr>
          <a:xfrm>
            <a:off x="251520" y="2564904"/>
            <a:ext cx="8892480" cy="2736304"/>
          </a:xfrm>
          <a:prstGeom prst="rect">
            <a:avLst/>
          </a:prstGeom>
          <a:noFill/>
        </p:spPr>
        <p:txBody>
          <a:bodyPr wrap="none" rtlCol="0">
            <a:prstTxWarp prst="textStop">
              <a:avLst>
                <a:gd name="adj" fmla="val 30141"/>
              </a:avLst>
            </a:prstTxWarp>
            <a:spAutoFit/>
          </a:bodyPr>
          <a:lstStyle/>
          <a:p>
            <a:pPr algn="ctr"/>
            <a:r>
              <a:rPr lang="ru-RU" sz="5400" b="1" dirty="0" smtClean="0">
                <a:ln w="1905">
                  <a:solidFill>
                    <a:schemeClr val="tx1"/>
                  </a:solidFill>
                </a:ln>
                <a:solidFill>
                  <a:srgbClr val="FFC000"/>
                </a:solidFill>
                <a:effectLst>
                  <a:innerShdw blurRad="69850" dist="43180" dir="5400000">
                    <a:srgbClr val="000000">
                      <a:alpha val="65000"/>
                    </a:srgbClr>
                  </a:innerShdw>
                </a:effectLst>
                <a:latin typeface="Bookman Old Style" pitchFamily="18" charset="0"/>
              </a:rPr>
              <a:t>Словарная работа </a:t>
            </a:r>
            <a:endParaRPr lang="ru-RU" sz="5400" b="1" dirty="0">
              <a:ln w="1905">
                <a:solidFill>
                  <a:schemeClr val="tx1"/>
                </a:solidFill>
              </a:ln>
              <a:solidFill>
                <a:srgbClr val="FFC000"/>
              </a:solidFill>
              <a:effectLst>
                <a:innerShdw blurRad="69850" dist="43180" dir="5400000">
                  <a:srgbClr val="000000">
                    <a:alpha val="65000"/>
                  </a:srgbClr>
                </a:innerShdw>
              </a:effectLst>
              <a:latin typeface="Bookman Old Style" pitchFamily="18" charset="0"/>
            </a:endParaRPr>
          </a:p>
        </p:txBody>
      </p:sp>
      <p:sp>
        <p:nvSpPr>
          <p:cNvPr id="6" name="TextBox 5"/>
          <p:cNvSpPr txBox="1"/>
          <p:nvPr/>
        </p:nvSpPr>
        <p:spPr>
          <a:xfrm>
            <a:off x="251520" y="5517232"/>
            <a:ext cx="8640960" cy="891480"/>
          </a:xfrm>
          <a:prstGeom prst="rect">
            <a:avLst/>
          </a:prstGeom>
          <a:noFill/>
        </p:spPr>
        <p:txBody>
          <a:bodyPr wrap="none" rtlCol="0">
            <a:prstTxWarp prst="textStop">
              <a:avLst>
                <a:gd name="adj" fmla="val 26578"/>
              </a:avLst>
            </a:prstTxWarp>
            <a:spAutoFit/>
          </a:bodyPr>
          <a:lstStyle/>
          <a:p>
            <a:pPr algn="ctr"/>
            <a:r>
              <a:rPr lang="ru-RU" sz="5400" b="1" i="1" dirty="0" smtClean="0">
                <a:ln w="1905">
                  <a:solidFill>
                    <a:schemeClr val="tx1"/>
                  </a:solidFill>
                </a:ln>
                <a:solidFill>
                  <a:srgbClr val="FFC000"/>
                </a:solidFill>
                <a:effectLst>
                  <a:innerShdw blurRad="69850" dist="43180" dir="5400000">
                    <a:srgbClr val="000000">
                      <a:alpha val="65000"/>
                    </a:srgbClr>
                  </a:innerShdw>
                </a:effectLst>
                <a:latin typeface="Bookman Old Style" pitchFamily="18" charset="0"/>
              </a:rPr>
              <a:t>изучение словарных слов в 5 классе СКОУ </a:t>
            </a:r>
            <a:r>
              <a:rPr lang="en-US" sz="5400" b="1" i="1" dirty="0" smtClean="0">
                <a:ln w="1905">
                  <a:solidFill>
                    <a:schemeClr val="tx1"/>
                  </a:solidFill>
                </a:ln>
                <a:solidFill>
                  <a:srgbClr val="FFC000"/>
                </a:solidFill>
                <a:effectLst>
                  <a:innerShdw blurRad="69850" dist="43180" dir="5400000">
                    <a:srgbClr val="000000">
                      <a:alpha val="65000"/>
                    </a:srgbClr>
                  </a:innerShdw>
                </a:effectLst>
                <a:latin typeface="Bookman Old Style" pitchFamily="18" charset="0"/>
              </a:rPr>
              <a:t>VIII</a:t>
            </a:r>
            <a:r>
              <a:rPr lang="ru-RU" sz="5400" b="1" i="1" dirty="0" smtClean="0">
                <a:ln w="1905">
                  <a:solidFill>
                    <a:schemeClr val="tx1"/>
                  </a:solidFill>
                </a:ln>
                <a:solidFill>
                  <a:srgbClr val="FFC000"/>
                </a:solidFill>
                <a:effectLst>
                  <a:innerShdw blurRad="69850" dist="43180" dir="5400000">
                    <a:srgbClr val="000000">
                      <a:alpha val="65000"/>
                    </a:srgbClr>
                  </a:innerShdw>
                </a:effectLst>
                <a:latin typeface="Bookman Old Style" pitchFamily="18" charset="0"/>
              </a:rPr>
              <a:t> вида   </a:t>
            </a:r>
            <a:endParaRPr lang="ru-RU" sz="5400" b="1" i="1" dirty="0">
              <a:ln w="1905">
                <a:solidFill>
                  <a:schemeClr val="tx1"/>
                </a:solidFill>
              </a:ln>
              <a:solidFill>
                <a:srgbClr val="FFC000"/>
              </a:solidFill>
              <a:effectLst>
                <a:innerShdw blurRad="69850" dist="43180" dir="5400000">
                  <a:srgbClr val="000000">
                    <a:alpha val="65000"/>
                  </a:srgbClr>
                </a:innerShdw>
              </a:effectLst>
              <a:latin typeface="Bookman Old Style"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3275856" y="1556792"/>
            <a:ext cx="2880320" cy="854968"/>
          </a:xfrm>
        </p:spPr>
        <p:txBody>
          <a:bodyPr>
            <a:normAutofit fontScale="90000"/>
          </a:bodyPr>
          <a:lstStyle/>
          <a:p>
            <a:r>
              <a:rPr lang="ru-RU" dirty="0">
                <a:solidFill>
                  <a:srgbClr val="FF0000"/>
                </a:solidFill>
                <a:latin typeface="Arial Black" pitchFamily="34" charset="0"/>
              </a:rPr>
              <a:t>г</a:t>
            </a:r>
            <a:r>
              <a:rPr lang="ru-RU" sz="6000" dirty="0" smtClean="0">
                <a:solidFill>
                  <a:srgbClr val="0070C0"/>
                </a:solidFill>
                <a:latin typeface="Arial Black" pitchFamily="34" charset="0"/>
              </a:rPr>
              <a:t>е</a:t>
            </a:r>
            <a:r>
              <a:rPr lang="ru-RU" dirty="0" smtClean="0">
                <a:solidFill>
                  <a:srgbClr val="FF0000"/>
                </a:solidFill>
                <a:latin typeface="Arial Black" pitchFamily="34" charset="0"/>
              </a:rPr>
              <a:t>рой</a:t>
            </a:r>
            <a:endParaRPr lang="ru-RU" dirty="0">
              <a:solidFill>
                <a:srgbClr val="FF0000"/>
              </a:solidFill>
              <a:latin typeface="Arial Black" pitchFamily="34" charset="0"/>
            </a:endParaRPr>
          </a:p>
        </p:txBody>
      </p:sp>
      <p:sp>
        <p:nvSpPr>
          <p:cNvPr id="5" name="TextBox 4"/>
          <p:cNvSpPr txBox="1"/>
          <p:nvPr/>
        </p:nvSpPr>
        <p:spPr>
          <a:xfrm>
            <a:off x="827584" y="764704"/>
            <a:ext cx="7853432" cy="584775"/>
          </a:xfrm>
          <a:prstGeom prst="rect">
            <a:avLst/>
          </a:prstGeom>
          <a:noFill/>
        </p:spPr>
        <p:txBody>
          <a:bodyPr wrap="none" rtlCol="0">
            <a:spAutoFit/>
          </a:bodyPr>
          <a:lstStyle/>
          <a:p>
            <a:r>
              <a:rPr lang="ru-RU" sz="3200" b="1" i="1" dirty="0" smtClean="0">
                <a:solidFill>
                  <a:srgbClr val="311F0D"/>
                </a:solidFill>
                <a:latin typeface="Bookman Old Style" pitchFamily="18" charset="0"/>
              </a:rPr>
              <a:t>Подберите однокоренные слова </a:t>
            </a:r>
            <a:endParaRPr lang="ru-RU" sz="3200" b="1" i="1" dirty="0">
              <a:solidFill>
                <a:srgbClr val="311F0D"/>
              </a:solidFill>
              <a:latin typeface="Bookman Old Style" pitchFamily="18" charset="0"/>
            </a:endParaRPr>
          </a:p>
        </p:txBody>
      </p:sp>
      <p:sp>
        <p:nvSpPr>
          <p:cNvPr id="6" name="TextBox 5"/>
          <p:cNvSpPr txBox="1"/>
          <p:nvPr/>
        </p:nvSpPr>
        <p:spPr>
          <a:xfrm>
            <a:off x="395536" y="2924944"/>
            <a:ext cx="4392488" cy="646331"/>
          </a:xfrm>
          <a:prstGeom prst="rect">
            <a:avLst/>
          </a:prstGeom>
          <a:noFill/>
        </p:spPr>
        <p:txBody>
          <a:bodyPr wrap="square" rtlCol="0">
            <a:spAutoFit/>
          </a:bodyPr>
          <a:lstStyle/>
          <a:p>
            <a:r>
              <a:rPr lang="ru-RU" sz="3600" dirty="0" smtClean="0">
                <a:latin typeface="Arial Black" pitchFamily="34" charset="0"/>
              </a:rPr>
              <a:t>Поступок</a:t>
            </a:r>
            <a:r>
              <a:rPr lang="ru-RU" dirty="0" smtClean="0"/>
              <a:t>     </a:t>
            </a:r>
            <a:r>
              <a:rPr lang="ru-RU" sz="2800" b="1" i="1" dirty="0" smtClean="0">
                <a:solidFill>
                  <a:srgbClr val="002060"/>
                </a:solidFill>
              </a:rPr>
              <a:t>(какой?)</a:t>
            </a:r>
            <a:endParaRPr lang="ru-RU" sz="2800" b="1" i="1" dirty="0">
              <a:solidFill>
                <a:srgbClr val="002060"/>
              </a:solidFill>
            </a:endParaRPr>
          </a:p>
        </p:txBody>
      </p:sp>
      <p:sp>
        <p:nvSpPr>
          <p:cNvPr id="7" name="Заголовок 1"/>
          <p:cNvSpPr txBox="1">
            <a:spLocks/>
          </p:cNvSpPr>
          <p:nvPr/>
        </p:nvSpPr>
        <p:spPr>
          <a:xfrm>
            <a:off x="4572000" y="2708920"/>
            <a:ext cx="4176464" cy="1008112"/>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4400" b="0" i="0" u="none" strike="noStrike" kern="1200" cap="none" spc="0" normalizeH="0" baseline="0" noProof="0" dirty="0" smtClean="0">
                <a:ln>
                  <a:noFill/>
                </a:ln>
                <a:solidFill>
                  <a:schemeClr val="bg2"/>
                </a:solidFill>
                <a:effectLst/>
                <a:uLnTx/>
                <a:uFillTx/>
                <a:latin typeface="Arial Black" pitchFamily="34" charset="0"/>
                <a:ea typeface="+mj-ea"/>
                <a:cs typeface="+mj-cs"/>
              </a:rPr>
              <a:t>героический</a:t>
            </a:r>
            <a:endParaRPr kumimoji="0" lang="ru-RU" sz="4400" b="0" i="0" u="none" strike="noStrike" kern="1200" cap="none" spc="0" normalizeH="0" baseline="0" noProof="0" dirty="0">
              <a:ln>
                <a:noFill/>
              </a:ln>
              <a:solidFill>
                <a:schemeClr val="bg2"/>
              </a:solidFill>
              <a:effectLst/>
              <a:uLnTx/>
              <a:uFillTx/>
              <a:latin typeface="Arial Black" pitchFamily="34" charset="0"/>
              <a:ea typeface="+mj-ea"/>
              <a:cs typeface="+mj-cs"/>
            </a:endParaRPr>
          </a:p>
        </p:txBody>
      </p:sp>
      <p:sp>
        <p:nvSpPr>
          <p:cNvPr id="8" name="TextBox 7"/>
          <p:cNvSpPr txBox="1"/>
          <p:nvPr/>
        </p:nvSpPr>
        <p:spPr>
          <a:xfrm>
            <a:off x="467544" y="4077072"/>
            <a:ext cx="5365571" cy="646331"/>
          </a:xfrm>
          <a:prstGeom prst="rect">
            <a:avLst/>
          </a:prstGeom>
          <a:noFill/>
        </p:spPr>
        <p:txBody>
          <a:bodyPr wrap="none" rtlCol="0">
            <a:spAutoFit/>
          </a:bodyPr>
          <a:lstStyle/>
          <a:p>
            <a:r>
              <a:rPr lang="ru-RU" sz="3600" b="1" dirty="0" smtClean="0">
                <a:latin typeface="Arial Black" pitchFamily="34" charset="0"/>
              </a:rPr>
              <a:t>Женщина – герой -  </a:t>
            </a:r>
            <a:endParaRPr lang="ru-RU" sz="3600" b="1" dirty="0">
              <a:latin typeface="Arial Black" pitchFamily="34" charset="0"/>
            </a:endParaRPr>
          </a:p>
        </p:txBody>
      </p:sp>
      <p:sp>
        <p:nvSpPr>
          <p:cNvPr id="10" name="Заголовок 1"/>
          <p:cNvSpPr txBox="1">
            <a:spLocks/>
          </p:cNvSpPr>
          <p:nvPr/>
        </p:nvSpPr>
        <p:spPr>
          <a:xfrm>
            <a:off x="5652120" y="3933056"/>
            <a:ext cx="2880320" cy="85496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4400" b="0" i="0" u="none" strike="noStrike" kern="1200" cap="none" spc="0" normalizeH="0" baseline="0" noProof="0" dirty="0" smtClean="0">
                <a:ln>
                  <a:noFill/>
                </a:ln>
                <a:solidFill>
                  <a:schemeClr val="bg2"/>
                </a:solidFill>
                <a:effectLst/>
                <a:uLnTx/>
                <a:uFillTx/>
                <a:latin typeface="Arial Black" pitchFamily="34" charset="0"/>
                <a:ea typeface="+mj-ea"/>
                <a:cs typeface="+mj-cs"/>
              </a:rPr>
              <a:t>героиня</a:t>
            </a:r>
            <a:endParaRPr kumimoji="0" lang="ru-RU" sz="4400" b="0" i="0" u="none" strike="noStrike" kern="1200" cap="none" spc="0" normalizeH="0" baseline="0" noProof="0" dirty="0">
              <a:ln>
                <a:noFill/>
              </a:ln>
              <a:solidFill>
                <a:schemeClr val="bg2"/>
              </a:solidFill>
              <a:effectLst/>
              <a:uLnTx/>
              <a:uFillTx/>
              <a:latin typeface="Arial Black" pitchFamily="34" charset="0"/>
              <a:ea typeface="+mj-ea"/>
              <a:cs typeface="+mj-cs"/>
            </a:endParaRPr>
          </a:p>
        </p:txBody>
      </p:sp>
      <p:sp>
        <p:nvSpPr>
          <p:cNvPr id="9" name="TextBox 8"/>
          <p:cNvSpPr txBox="1"/>
          <p:nvPr/>
        </p:nvSpPr>
        <p:spPr>
          <a:xfrm>
            <a:off x="2195736" y="6021288"/>
            <a:ext cx="6252033" cy="369332"/>
          </a:xfrm>
          <a:prstGeom prst="rect">
            <a:avLst/>
          </a:prstGeom>
          <a:noFill/>
        </p:spPr>
        <p:txBody>
          <a:bodyPr wrap="none" rtlCol="0">
            <a:spAutoFit/>
          </a:bodyPr>
          <a:lstStyle/>
          <a:p>
            <a:r>
              <a:rPr lang="ru-RU" dirty="0" smtClean="0">
                <a:solidFill>
                  <a:srgbClr val="0000FF"/>
                </a:solidFill>
                <a:latin typeface="Arial Black" pitchFamily="34" charset="0"/>
              </a:rPr>
              <a:t>Составьте предложение с одним из этих слов</a:t>
            </a:r>
            <a:endParaRPr lang="ru-RU" dirty="0">
              <a:solidFill>
                <a:srgbClr val="0000FF"/>
              </a:solidFill>
              <a:latin typeface="Arial Black" pitchFamily="34" charset="0"/>
            </a:endParaRPr>
          </a:p>
        </p:txBody>
      </p:sp>
    </p:spTree>
  </p:cSld>
  <p:clrMapOvr>
    <a:masterClrMapping/>
  </p:clrMapOvr>
  <p:transition advClick="0"/>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3" presetClass="emph" presetSubtype="2" fill="hold" grpId="0" nodeType="clickEffect">
                                  <p:stCondLst>
                                    <p:cond delay="0"/>
                                  </p:stCondLst>
                                  <p:childTnLst>
                                    <p:animClr clrSpc="rgb">
                                      <p:cBhvr override="childStyle">
                                        <p:cTn id="6" dur="2000" fill="hold"/>
                                        <p:tgtEl>
                                          <p:spTgt spid="7"/>
                                        </p:tgtEl>
                                        <p:attrNameLst>
                                          <p:attrName>style.color</p:attrName>
                                        </p:attrNameLst>
                                      </p:cBhvr>
                                      <p:to>
                                        <a:srgbClr val="F33A1B"/>
                                      </p:to>
                                    </p:animClr>
                                  </p:childTnLst>
                                </p:cTn>
                              </p:par>
                            </p:childTnLst>
                          </p:cTn>
                        </p:par>
                      </p:childTnLst>
                    </p:cTn>
                  </p:par>
                </p:childTnLst>
              </p:cTn>
              <p:nextCondLst>
                <p:cond evt="onClick" delay="0">
                  <p:tgtEl>
                    <p:spTgt spid="7"/>
                  </p:tgtEl>
                </p:cond>
              </p:nextCondLst>
            </p:seq>
            <p:seq concurrent="1" nextAc="seek">
              <p:cTn id="7" restart="whenNotActive" fill="hold" evtFilter="cancelBubble" nodeType="interactiveSeq">
                <p:stCondLst>
                  <p:cond evt="onClick" delay="0">
                    <p:tgtEl>
                      <p:spTgt spid="10"/>
                    </p:tgtEl>
                  </p:cond>
                </p:stCondLst>
                <p:endSync evt="end" delay="0">
                  <p:rtn val="all"/>
                </p:endSync>
                <p:childTnLst>
                  <p:par>
                    <p:cTn id="8" fill="hold">
                      <p:stCondLst>
                        <p:cond delay="0"/>
                      </p:stCondLst>
                      <p:childTnLst>
                        <p:par>
                          <p:cTn id="9" fill="hold">
                            <p:stCondLst>
                              <p:cond delay="0"/>
                            </p:stCondLst>
                            <p:childTnLst>
                              <p:par>
                                <p:cTn id="10" presetID="3" presetClass="emph" presetSubtype="2" fill="hold" grpId="0" nodeType="clickEffect">
                                  <p:stCondLst>
                                    <p:cond delay="0"/>
                                  </p:stCondLst>
                                  <p:childTnLst>
                                    <p:animClr clrSpc="rgb">
                                      <p:cBhvr override="childStyle">
                                        <p:cTn id="11" dur="2000" fill="hold"/>
                                        <p:tgtEl>
                                          <p:spTgt spid="10"/>
                                        </p:tgtEl>
                                        <p:attrNameLst>
                                          <p:attrName>style.color</p:attrName>
                                        </p:attrNameLst>
                                      </p:cBhvr>
                                      <p:to>
                                        <a:srgbClr val="F33A1B"/>
                                      </p:to>
                                    </p:animClr>
                                  </p:childTnLst>
                                </p:cTn>
                              </p:par>
                            </p:childTnLst>
                          </p:cTn>
                        </p:par>
                        <p:par>
                          <p:cTn id="12" fill="hold">
                            <p:stCondLst>
                              <p:cond delay="2000"/>
                            </p:stCondLst>
                            <p:childTnLst>
                              <p:par>
                                <p:cTn id="13" presetID="22" presetClass="entr" presetSubtype="4"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childTnLst>
                          </p:cTn>
                        </p:par>
                      </p:childTnLst>
                    </p:cTn>
                  </p:par>
                </p:childTnLst>
              </p:cTn>
              <p:nextCondLst>
                <p:cond evt="onClick" delay="0">
                  <p:tgtEl>
                    <p:spTgt spid="10"/>
                  </p:tgtEl>
                </p:cond>
              </p:nextCondLst>
            </p:seq>
          </p:childTnLst>
        </p:cTn>
      </p:par>
    </p:tnLst>
    <p:bldLst>
      <p:bldP spid="7" grpId="0"/>
      <p:bldP spid="10"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c105e7514f2a.jpg"/>
          <p:cNvPicPr>
            <a:picLocks noGrp="1" noChangeAspect="1"/>
          </p:cNvPicPr>
          <p:nvPr>
            <p:ph idx="1"/>
          </p:nvPr>
        </p:nvPicPr>
        <p:blipFill>
          <a:blip r:embed="rId2" cstate="print"/>
          <a:stretch>
            <a:fillRect/>
          </a:stretch>
        </p:blipFill>
        <p:spPr>
          <a:xfrm rot="316721">
            <a:off x="3063702" y="870136"/>
            <a:ext cx="5582841" cy="3472255"/>
          </a:xfrm>
        </p:spPr>
      </p:pic>
      <p:pic>
        <p:nvPicPr>
          <p:cNvPr id="1028" name="Picture 4" descr="C:\Users\Школа\Desktop\к словарным словам\0_5b4e0_30c53e37_XL.png"/>
          <p:cNvPicPr>
            <a:picLocks noChangeAspect="1" noChangeArrowheads="1"/>
          </p:cNvPicPr>
          <p:nvPr/>
        </p:nvPicPr>
        <p:blipFill>
          <a:blip r:embed="rId3" cstate="print"/>
          <a:srcRect/>
          <a:stretch>
            <a:fillRect/>
          </a:stretch>
        </p:blipFill>
        <p:spPr bwMode="auto">
          <a:xfrm>
            <a:off x="251520" y="5085184"/>
            <a:ext cx="8244408" cy="2001693"/>
          </a:xfrm>
          <a:prstGeom prst="rect">
            <a:avLst/>
          </a:prstGeom>
          <a:noFill/>
        </p:spPr>
      </p:pic>
      <p:pic>
        <p:nvPicPr>
          <p:cNvPr id="1027" name="Picture 3" descr="C:\Users\Школа\Desktop\к словарным словам\1471.jpg"/>
          <p:cNvPicPr>
            <a:picLocks noChangeAspect="1" noChangeArrowheads="1"/>
          </p:cNvPicPr>
          <p:nvPr/>
        </p:nvPicPr>
        <p:blipFill>
          <a:blip r:embed="rId4" cstate="print">
            <a:clrChange>
              <a:clrFrom>
                <a:srgbClr val="FFFFFF"/>
              </a:clrFrom>
              <a:clrTo>
                <a:srgbClr val="FFFFFF">
                  <a:alpha val="0"/>
                </a:srgbClr>
              </a:clrTo>
            </a:clrChange>
          </a:blip>
          <a:srcRect r="53859"/>
          <a:stretch>
            <a:fillRect/>
          </a:stretch>
        </p:blipFill>
        <p:spPr bwMode="auto">
          <a:xfrm rot="21201080">
            <a:off x="-710197" y="178341"/>
            <a:ext cx="3355292" cy="4727911"/>
          </a:xfrm>
          <a:prstGeom prst="rect">
            <a:avLst/>
          </a:prstGeom>
          <a:noFill/>
        </p:spPr>
      </p:pic>
      <p:sp>
        <p:nvSpPr>
          <p:cNvPr id="8" name="TextBox 7"/>
          <p:cNvSpPr txBox="1"/>
          <p:nvPr/>
        </p:nvSpPr>
        <p:spPr>
          <a:xfrm>
            <a:off x="899592" y="4365104"/>
            <a:ext cx="7343038" cy="954107"/>
          </a:xfrm>
          <a:prstGeom prst="rect">
            <a:avLst/>
          </a:prstGeom>
          <a:noFill/>
        </p:spPr>
        <p:txBody>
          <a:bodyPr wrap="square" rtlCol="0">
            <a:spAutoFit/>
          </a:bodyPr>
          <a:lstStyle/>
          <a:p>
            <a:r>
              <a:rPr lang="ru-RU" sz="2800" b="1" dirty="0" smtClean="0">
                <a:solidFill>
                  <a:srgbClr val="311F0D"/>
                </a:solidFill>
                <a:latin typeface="Bookman Old Style" pitchFamily="18" charset="0"/>
              </a:rPr>
              <a:t>Определите тему,  </a:t>
            </a:r>
          </a:p>
          <a:p>
            <a:r>
              <a:rPr lang="ru-RU" sz="2800" b="1" dirty="0" smtClean="0">
                <a:solidFill>
                  <a:srgbClr val="311F0D"/>
                </a:solidFill>
                <a:latin typeface="Bookman Old Style" pitchFamily="18" charset="0"/>
              </a:rPr>
              <a:t>или словарное слово урока.</a:t>
            </a:r>
            <a:endParaRPr lang="ru-RU" sz="2800" b="1" dirty="0">
              <a:solidFill>
                <a:srgbClr val="311F0D"/>
              </a:solidFill>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20775757">
            <a:off x="482551" y="699772"/>
            <a:ext cx="3916478" cy="1811067"/>
          </a:xfrm>
        </p:spPr>
        <p:txBody>
          <a:bodyPr>
            <a:normAutofit/>
          </a:bodyPr>
          <a:lstStyle/>
          <a:p>
            <a:r>
              <a:rPr lang="ru-RU" sz="8800" dirty="0" smtClean="0">
                <a:solidFill>
                  <a:srgbClr val="0070C0"/>
                </a:solidFill>
                <a:latin typeface="Arial Black" pitchFamily="34" charset="0"/>
              </a:rPr>
              <a:t>г</a:t>
            </a:r>
            <a:r>
              <a:rPr lang="ru-RU" sz="8800" dirty="0" smtClean="0">
                <a:solidFill>
                  <a:srgbClr val="FF0000"/>
                </a:solidFill>
                <a:latin typeface="Arial Black" pitchFamily="34" charset="0"/>
              </a:rPr>
              <a:t>е</a:t>
            </a:r>
            <a:r>
              <a:rPr lang="ru-RU" sz="8800" dirty="0" smtClean="0">
                <a:solidFill>
                  <a:srgbClr val="0070C0"/>
                </a:solidFill>
                <a:latin typeface="Arial Black" pitchFamily="34" charset="0"/>
              </a:rPr>
              <a:t>рой</a:t>
            </a:r>
            <a:endParaRPr lang="ru-RU" sz="8800" dirty="0">
              <a:solidFill>
                <a:srgbClr val="0070C0"/>
              </a:solidFill>
              <a:latin typeface="Arial Black" pitchFamily="34" charset="0"/>
            </a:endParaRPr>
          </a:p>
        </p:txBody>
      </p:sp>
      <p:sp>
        <p:nvSpPr>
          <p:cNvPr id="4" name="TextBox 3"/>
          <p:cNvSpPr txBox="1"/>
          <p:nvPr/>
        </p:nvSpPr>
        <p:spPr>
          <a:xfrm rot="417880">
            <a:off x="4421320" y="4110915"/>
            <a:ext cx="4040812" cy="2511362"/>
          </a:xfrm>
          <a:prstGeom prst="rect">
            <a:avLst/>
          </a:prstGeom>
          <a:noFill/>
        </p:spPr>
        <p:txBody>
          <a:bodyPr wrap="none" rtlCol="0">
            <a:prstTxWarp prst="textArchDownPour">
              <a:avLst>
                <a:gd name="adj1" fmla="val 20781004"/>
                <a:gd name="adj2" fmla="val 27790"/>
              </a:avLst>
            </a:prstTxWarp>
            <a:spAutoFit/>
          </a:bodyPr>
          <a:lstStyle/>
          <a:p>
            <a:r>
              <a:rPr lang="ru-RU" b="1" dirty="0" smtClean="0"/>
              <a:t>г</a:t>
            </a:r>
            <a:r>
              <a:rPr lang="ru-RU" b="1" dirty="0" smtClean="0">
                <a:solidFill>
                  <a:srgbClr val="FFFF00"/>
                </a:solidFill>
              </a:rPr>
              <a:t>е</a:t>
            </a:r>
            <a:r>
              <a:rPr lang="ru-RU" b="1" dirty="0" smtClean="0"/>
              <a:t>рой</a:t>
            </a:r>
            <a:endParaRPr lang="ru-RU" b="1" dirty="0"/>
          </a:p>
        </p:txBody>
      </p:sp>
      <p:sp>
        <p:nvSpPr>
          <p:cNvPr id="5" name="TextBox 4"/>
          <p:cNvSpPr txBox="1"/>
          <p:nvPr/>
        </p:nvSpPr>
        <p:spPr>
          <a:xfrm rot="20549650">
            <a:off x="563764" y="4855644"/>
            <a:ext cx="3024336" cy="1584176"/>
          </a:xfrm>
          <a:prstGeom prst="rect">
            <a:avLst/>
          </a:prstGeom>
          <a:noFill/>
        </p:spPr>
        <p:txBody>
          <a:bodyPr wrap="none" rtlCol="0">
            <a:prstTxWarp prst="textTriangleInverted">
              <a:avLst>
                <a:gd name="adj" fmla="val 25136"/>
              </a:avLst>
            </a:prstTxWarp>
            <a:spAutoFit/>
          </a:bodyPr>
          <a:lstStyle/>
          <a:p>
            <a:r>
              <a:rPr lang="ru-RU" b="1" dirty="0" smtClean="0">
                <a:solidFill>
                  <a:srgbClr val="008000"/>
                </a:solidFill>
                <a:latin typeface="Bookman Old Style" pitchFamily="18" charset="0"/>
              </a:rPr>
              <a:t>г</a:t>
            </a:r>
            <a:r>
              <a:rPr lang="ru-RU" b="1" dirty="0" smtClean="0">
                <a:solidFill>
                  <a:schemeClr val="accent2">
                    <a:lumMod val="75000"/>
                  </a:schemeClr>
                </a:solidFill>
                <a:latin typeface="Bookman Old Style" pitchFamily="18" charset="0"/>
              </a:rPr>
              <a:t>е</a:t>
            </a:r>
            <a:r>
              <a:rPr lang="ru-RU" b="1" dirty="0" smtClean="0">
                <a:solidFill>
                  <a:srgbClr val="008000"/>
                </a:solidFill>
                <a:latin typeface="Bookman Old Style" pitchFamily="18" charset="0"/>
              </a:rPr>
              <a:t>рой</a:t>
            </a:r>
            <a:endParaRPr lang="ru-RU" b="1" dirty="0">
              <a:solidFill>
                <a:srgbClr val="008000"/>
              </a:solidFill>
              <a:latin typeface="Bookman Old Style" pitchFamily="18" charset="0"/>
            </a:endParaRPr>
          </a:p>
        </p:txBody>
      </p:sp>
      <p:sp>
        <p:nvSpPr>
          <p:cNvPr id="6" name="TextBox 5"/>
          <p:cNvSpPr txBox="1"/>
          <p:nvPr/>
        </p:nvSpPr>
        <p:spPr>
          <a:xfrm>
            <a:off x="4355976" y="548680"/>
            <a:ext cx="4536504" cy="1944216"/>
          </a:xfrm>
          <a:prstGeom prst="rect">
            <a:avLst/>
          </a:prstGeom>
          <a:noFill/>
        </p:spPr>
        <p:txBody>
          <a:bodyPr wrap="none" rtlCol="0">
            <a:prstTxWarp prst="textFadeDown">
              <a:avLst>
                <a:gd name="adj" fmla="val 46357"/>
              </a:avLst>
            </a:prstTxWarp>
            <a:spAutoFit/>
          </a:bodyPr>
          <a:lstStyle/>
          <a:p>
            <a:r>
              <a:rPr lang="ru-RU" b="1" dirty="0" smtClean="0">
                <a:solidFill>
                  <a:schemeClr val="accent6">
                    <a:lumMod val="50000"/>
                  </a:schemeClr>
                </a:solidFill>
                <a:latin typeface="Arial Black" pitchFamily="34" charset="0"/>
              </a:rPr>
              <a:t>г</a:t>
            </a:r>
            <a:r>
              <a:rPr lang="ru-RU" b="1" dirty="0" smtClean="0">
                <a:solidFill>
                  <a:srgbClr val="7030A0"/>
                </a:solidFill>
                <a:latin typeface="Arial Black" pitchFamily="34" charset="0"/>
              </a:rPr>
              <a:t>е</a:t>
            </a:r>
            <a:r>
              <a:rPr lang="ru-RU" b="1" dirty="0" smtClean="0">
                <a:solidFill>
                  <a:schemeClr val="accent6">
                    <a:lumMod val="50000"/>
                  </a:schemeClr>
                </a:solidFill>
                <a:latin typeface="Arial Black" pitchFamily="34" charset="0"/>
              </a:rPr>
              <a:t>рой</a:t>
            </a:r>
            <a:endParaRPr lang="ru-RU" b="1" dirty="0">
              <a:solidFill>
                <a:schemeClr val="accent6">
                  <a:lumMod val="50000"/>
                </a:schemeClr>
              </a:solidFill>
              <a:latin typeface="Arial Black" pitchFamily="34" charset="0"/>
            </a:endParaRPr>
          </a:p>
        </p:txBody>
      </p:sp>
      <p:sp>
        <p:nvSpPr>
          <p:cNvPr id="7" name="TextBox 6"/>
          <p:cNvSpPr txBox="1"/>
          <p:nvPr/>
        </p:nvSpPr>
        <p:spPr>
          <a:xfrm>
            <a:off x="1403648" y="2852936"/>
            <a:ext cx="6552728" cy="2160240"/>
          </a:xfrm>
          <a:prstGeom prst="rect">
            <a:avLst/>
          </a:prstGeom>
          <a:noFill/>
        </p:spPr>
        <p:txBody>
          <a:bodyPr wrap="none" rtlCol="0">
            <a:prstTxWarp prst="textDeflateBottom">
              <a:avLst/>
            </a:prstTxWarp>
            <a:spAutoFit/>
          </a:bodyPr>
          <a:lstStyle/>
          <a:p>
            <a:r>
              <a:rPr lang="ru-RU" b="1" dirty="0" smtClean="0">
                <a:solidFill>
                  <a:srgbClr val="FF0000"/>
                </a:solidFill>
                <a:latin typeface="Adventure" pitchFamily="2" charset="0"/>
              </a:rPr>
              <a:t>г</a:t>
            </a:r>
            <a:r>
              <a:rPr lang="ru-RU" b="1" dirty="0" smtClean="0">
                <a:latin typeface="Adventure" pitchFamily="2" charset="0"/>
              </a:rPr>
              <a:t>е</a:t>
            </a:r>
            <a:r>
              <a:rPr lang="ru-RU" b="1" dirty="0" smtClean="0">
                <a:solidFill>
                  <a:srgbClr val="FF0000"/>
                </a:solidFill>
                <a:latin typeface="Adventure" pitchFamily="2" charset="0"/>
              </a:rPr>
              <a:t>рой</a:t>
            </a:r>
            <a:endParaRPr lang="ru-RU" b="1" dirty="0">
              <a:solidFill>
                <a:srgbClr val="FF0000"/>
              </a:solidFill>
              <a:latin typeface="Adventure"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 calcmode="lin" valueType="num">
                                      <p:cBhvr>
                                        <p:cTn id="9" dur="10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2"/>
                                        </p:tgtEl>
                                      </p:cBhvr>
                                    </p:animEffect>
                                  </p:childTnLst>
                                </p:cTn>
                              </p:par>
                            </p:childTnLst>
                          </p:cTn>
                        </p:par>
                        <p:par>
                          <p:cTn id="12" fill="hold">
                            <p:stCondLst>
                              <p:cond delay="14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6" dur="1000" fill="hold"/>
                                        <p:tgtEl>
                                          <p:spTgt spid="4"/>
                                        </p:tgtEl>
                                        <p:attrNameLst>
                                          <p:attrName>ppt_y</p:attrName>
                                        </p:attrNameLst>
                                      </p:cBhvr>
                                      <p:tavLst>
                                        <p:tav tm="0">
                                          <p:val>
                                            <p:strVal val="#ppt_y"/>
                                          </p:val>
                                        </p:tav>
                                        <p:tav tm="100000">
                                          <p:val>
                                            <p:strVal val="#ppt_y"/>
                                          </p:val>
                                        </p:tav>
                                      </p:tavLst>
                                    </p:anim>
                                    <p:anim calcmode="lin" valueType="num">
                                      <p:cBhvr>
                                        <p:cTn id="17" dur="10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8" dur="10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9" dur="1000" tmFilter="0,0; .5, 1; 1, 1"/>
                                        <p:tgtEl>
                                          <p:spTgt spid="4"/>
                                        </p:tgtEl>
                                      </p:cBhvr>
                                    </p:animEffect>
                                  </p:childTnLst>
                                </p:cTn>
                              </p:par>
                            </p:childTnLst>
                          </p:cTn>
                        </p:par>
                        <p:par>
                          <p:cTn id="20" fill="hold">
                            <p:stCondLst>
                              <p:cond delay="280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5"/>
                                        </p:tgtEl>
                                        <p:attrNameLst>
                                          <p:attrName>style.visibility</p:attrName>
                                        </p:attrNameLst>
                                      </p:cBhvr>
                                      <p:to>
                                        <p:strVal val="visible"/>
                                      </p:to>
                                    </p:set>
                                    <p:anim calcmode="lin" valueType="num">
                                      <p:cBhvr>
                                        <p:cTn id="23" dur="10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4" dur="1000" fill="hold"/>
                                        <p:tgtEl>
                                          <p:spTgt spid="5"/>
                                        </p:tgtEl>
                                        <p:attrNameLst>
                                          <p:attrName>ppt_y</p:attrName>
                                        </p:attrNameLst>
                                      </p:cBhvr>
                                      <p:tavLst>
                                        <p:tav tm="0">
                                          <p:val>
                                            <p:strVal val="#ppt_y"/>
                                          </p:val>
                                        </p:tav>
                                        <p:tav tm="100000">
                                          <p:val>
                                            <p:strVal val="#ppt_y"/>
                                          </p:val>
                                        </p:tav>
                                      </p:tavLst>
                                    </p:anim>
                                    <p:anim calcmode="lin" valueType="num">
                                      <p:cBhvr>
                                        <p:cTn id="25" dur="10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6" dur="10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7" dur="1000" tmFilter="0,0; .5, 1; 1, 1"/>
                                        <p:tgtEl>
                                          <p:spTgt spid="5"/>
                                        </p:tgtEl>
                                      </p:cBhvr>
                                    </p:animEffect>
                                  </p:childTnLst>
                                </p:cTn>
                              </p:par>
                            </p:childTnLst>
                          </p:cTn>
                        </p:par>
                        <p:par>
                          <p:cTn id="28" fill="hold">
                            <p:stCondLst>
                              <p:cond delay="4200"/>
                            </p:stCondLst>
                            <p:childTnLst>
                              <p:par>
                                <p:cTn id="29" presetID="41" presetClass="entr" presetSubtype="0" fill="hold" grpId="0" nodeType="afterEffect">
                                  <p:stCondLst>
                                    <p:cond delay="0"/>
                                  </p:stCondLst>
                                  <p:iterate type="lt">
                                    <p:tmPct val="10000"/>
                                  </p:iterate>
                                  <p:childTnLst>
                                    <p:set>
                                      <p:cBhvr>
                                        <p:cTn id="30" dur="1" fill="hold">
                                          <p:stCondLst>
                                            <p:cond delay="0"/>
                                          </p:stCondLst>
                                        </p:cTn>
                                        <p:tgtEl>
                                          <p:spTgt spid="6"/>
                                        </p:tgtEl>
                                        <p:attrNameLst>
                                          <p:attrName>style.visibility</p:attrName>
                                        </p:attrNameLst>
                                      </p:cBhvr>
                                      <p:to>
                                        <p:strVal val="visible"/>
                                      </p:to>
                                    </p:set>
                                    <p:anim calcmode="lin" valueType="num">
                                      <p:cBhvr>
                                        <p:cTn id="31" dur="10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32" dur="1000" fill="hold"/>
                                        <p:tgtEl>
                                          <p:spTgt spid="6"/>
                                        </p:tgtEl>
                                        <p:attrNameLst>
                                          <p:attrName>ppt_y</p:attrName>
                                        </p:attrNameLst>
                                      </p:cBhvr>
                                      <p:tavLst>
                                        <p:tav tm="0">
                                          <p:val>
                                            <p:strVal val="#ppt_y"/>
                                          </p:val>
                                        </p:tav>
                                        <p:tav tm="100000">
                                          <p:val>
                                            <p:strVal val="#ppt_y"/>
                                          </p:val>
                                        </p:tav>
                                      </p:tavLst>
                                    </p:anim>
                                    <p:anim calcmode="lin" valueType="num">
                                      <p:cBhvr>
                                        <p:cTn id="33" dur="10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34" dur="10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35" dur="1000" tmFilter="0,0; .5, 1; 1, 1"/>
                                        <p:tgtEl>
                                          <p:spTgt spid="6"/>
                                        </p:tgtEl>
                                      </p:cBhvr>
                                    </p:animEffect>
                                  </p:childTnLst>
                                </p:cTn>
                              </p:par>
                            </p:childTnLst>
                          </p:cTn>
                        </p:par>
                        <p:par>
                          <p:cTn id="36" fill="hold">
                            <p:stCondLst>
                              <p:cond delay="5600"/>
                            </p:stCondLst>
                            <p:childTnLst>
                              <p:par>
                                <p:cTn id="37" presetID="41" presetClass="entr" presetSubtype="0" fill="hold" grpId="0" nodeType="afterEffect">
                                  <p:stCondLst>
                                    <p:cond delay="0"/>
                                  </p:stCondLst>
                                  <p:iterate type="lt">
                                    <p:tmPct val="10000"/>
                                  </p:iterate>
                                  <p:childTnLst>
                                    <p:set>
                                      <p:cBhvr>
                                        <p:cTn id="38" dur="1" fill="hold">
                                          <p:stCondLst>
                                            <p:cond delay="0"/>
                                          </p:stCondLst>
                                        </p:cTn>
                                        <p:tgtEl>
                                          <p:spTgt spid="7"/>
                                        </p:tgtEl>
                                        <p:attrNameLst>
                                          <p:attrName>style.visibility</p:attrName>
                                        </p:attrNameLst>
                                      </p:cBhvr>
                                      <p:to>
                                        <p:strVal val="visible"/>
                                      </p:to>
                                    </p:set>
                                    <p:anim calcmode="lin" valueType="num">
                                      <p:cBhvr>
                                        <p:cTn id="39" dur="10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40" dur="1000" fill="hold"/>
                                        <p:tgtEl>
                                          <p:spTgt spid="7"/>
                                        </p:tgtEl>
                                        <p:attrNameLst>
                                          <p:attrName>ppt_y</p:attrName>
                                        </p:attrNameLst>
                                      </p:cBhvr>
                                      <p:tavLst>
                                        <p:tav tm="0">
                                          <p:val>
                                            <p:strVal val="#ppt_y"/>
                                          </p:val>
                                        </p:tav>
                                        <p:tav tm="100000">
                                          <p:val>
                                            <p:strVal val="#ppt_y"/>
                                          </p:val>
                                        </p:tav>
                                      </p:tavLst>
                                    </p:anim>
                                    <p:anim calcmode="lin" valueType="num">
                                      <p:cBhvr>
                                        <p:cTn id="41" dur="10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42" dur="10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43" dur="1000" tmFilter="0,0; .5, 1; 1, 1"/>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2060848"/>
            <a:ext cx="889358" cy="1192778"/>
          </a:xfrm>
          <a:prstGeom prst="rect">
            <a:avLst/>
          </a:prstGeom>
        </p:spPr>
        <p:txBody>
          <a:bodyPr wrap="square">
            <a:spAutoFit/>
          </a:bodyPr>
          <a:lstStyle/>
          <a:p>
            <a:r>
              <a:rPr lang="ru-RU" sz="7200" dirty="0" smtClean="0">
                <a:solidFill>
                  <a:srgbClr val="FF0000"/>
                </a:solidFill>
                <a:latin typeface="Arial Black" pitchFamily="34" charset="0"/>
              </a:rPr>
              <a:t>е</a:t>
            </a:r>
            <a:endParaRPr lang="ru-RU" sz="7200" dirty="0"/>
          </a:p>
        </p:txBody>
      </p:sp>
      <p:sp>
        <p:nvSpPr>
          <p:cNvPr id="5" name="Заголовок 4"/>
          <p:cNvSpPr>
            <a:spLocks noGrp="1"/>
          </p:cNvSpPr>
          <p:nvPr>
            <p:ph type="title"/>
          </p:nvPr>
        </p:nvSpPr>
        <p:spPr>
          <a:xfrm>
            <a:off x="251520" y="620688"/>
            <a:ext cx="8229600" cy="1143000"/>
          </a:xfrm>
        </p:spPr>
        <p:txBody>
          <a:bodyPr>
            <a:normAutofit/>
          </a:bodyPr>
          <a:lstStyle/>
          <a:p>
            <a:r>
              <a:rPr lang="ru-RU" sz="3200" b="1" i="1" dirty="0" smtClean="0">
                <a:solidFill>
                  <a:srgbClr val="311F0D"/>
                </a:solidFill>
                <a:latin typeface="Bookman Old Style" pitchFamily="18" charset="0"/>
              </a:rPr>
              <a:t>Запишите словарное слово</a:t>
            </a:r>
            <a:endParaRPr lang="ru-RU" sz="3200" b="1" i="1" dirty="0">
              <a:solidFill>
                <a:srgbClr val="311F0D"/>
              </a:solidFill>
              <a:latin typeface="Bookman Old Style" pitchFamily="18" charset="0"/>
            </a:endParaRPr>
          </a:p>
        </p:txBody>
      </p:sp>
      <p:sp>
        <p:nvSpPr>
          <p:cNvPr id="6" name="TextBox 5"/>
          <p:cNvSpPr txBox="1"/>
          <p:nvPr/>
        </p:nvSpPr>
        <p:spPr>
          <a:xfrm>
            <a:off x="179512" y="2060848"/>
            <a:ext cx="4896544" cy="1200329"/>
          </a:xfrm>
          <a:prstGeom prst="rect">
            <a:avLst/>
          </a:prstGeom>
          <a:noFill/>
        </p:spPr>
        <p:txBody>
          <a:bodyPr wrap="square" rtlCol="0">
            <a:spAutoFit/>
          </a:bodyPr>
          <a:lstStyle/>
          <a:p>
            <a:r>
              <a:rPr lang="ru-RU" sz="7200" dirty="0" smtClean="0">
                <a:latin typeface="Arial Black" pitchFamily="34" charset="0"/>
              </a:rPr>
              <a:t>Г  рой</a:t>
            </a:r>
            <a:endParaRPr lang="ru-RU" sz="7200" dirty="0">
              <a:latin typeface="Arial Black" pitchFamily="34" charset="0"/>
            </a:endParaRPr>
          </a:p>
        </p:txBody>
      </p:sp>
      <p:sp>
        <p:nvSpPr>
          <p:cNvPr id="7" name="Прямоугольник 6"/>
          <p:cNvSpPr/>
          <p:nvPr/>
        </p:nvSpPr>
        <p:spPr>
          <a:xfrm>
            <a:off x="755576" y="2060848"/>
            <a:ext cx="646331" cy="1200329"/>
          </a:xfrm>
          <a:prstGeom prst="rect">
            <a:avLst/>
          </a:prstGeom>
        </p:spPr>
        <p:txBody>
          <a:bodyPr wrap="none">
            <a:spAutoFit/>
          </a:bodyPr>
          <a:lstStyle/>
          <a:p>
            <a:r>
              <a:rPr lang="ru-RU" sz="7200" dirty="0" smtClean="0">
                <a:solidFill>
                  <a:srgbClr val="FF0000"/>
                </a:solidFill>
                <a:latin typeface="Arial Black" pitchFamily="34" charset="0"/>
              </a:rPr>
              <a:t>_</a:t>
            </a:r>
            <a:endParaRPr lang="ru-RU" dirty="0">
              <a:solidFill>
                <a:srgbClr val="FF0000"/>
              </a:solidFill>
            </a:endParaRPr>
          </a:p>
        </p:txBody>
      </p:sp>
      <p:cxnSp>
        <p:nvCxnSpPr>
          <p:cNvPr id="14" name="Прямая соединительная линия 13"/>
          <p:cNvCxnSpPr/>
          <p:nvPr/>
        </p:nvCxnSpPr>
        <p:spPr>
          <a:xfrm flipH="1">
            <a:off x="2483768" y="1916832"/>
            <a:ext cx="144016" cy="36004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211960" y="2276872"/>
            <a:ext cx="4081567" cy="923330"/>
          </a:xfrm>
          <a:prstGeom prst="rect">
            <a:avLst/>
          </a:prstGeom>
          <a:noFill/>
        </p:spPr>
        <p:txBody>
          <a:bodyPr wrap="none" rtlCol="0">
            <a:spAutoFit/>
          </a:bodyPr>
          <a:lstStyle/>
          <a:p>
            <a:r>
              <a:rPr lang="ru-RU" sz="5400" dirty="0" smtClean="0">
                <a:latin typeface="Arial Black" pitchFamily="34" charset="0"/>
              </a:rPr>
              <a:t> 5 б., 5 </a:t>
            </a:r>
            <a:r>
              <a:rPr lang="ru-RU" sz="5400" dirty="0" err="1" smtClean="0">
                <a:latin typeface="Arial Black" pitchFamily="34" charset="0"/>
              </a:rPr>
              <a:t>зв</a:t>
            </a:r>
            <a:r>
              <a:rPr lang="ru-RU" sz="5400" dirty="0" smtClean="0">
                <a:latin typeface="Arial Black" pitchFamily="34" charset="0"/>
              </a:rPr>
              <a:t>.</a:t>
            </a:r>
            <a:endParaRPr lang="ru-RU" sz="5400" dirty="0">
              <a:latin typeface="Arial Black" pitchFamily="34" charset="0"/>
            </a:endParaRPr>
          </a:p>
        </p:txBody>
      </p:sp>
      <p:sp>
        <p:nvSpPr>
          <p:cNvPr id="17" name="Управляющая кнопка: далее 16">
            <a:hlinkClick r:id="" action="ppaction://hlinkshowjump?jump=nextslide" highlightClick="1"/>
          </p:cNvPr>
          <p:cNvSpPr/>
          <p:nvPr/>
        </p:nvSpPr>
        <p:spPr>
          <a:xfrm>
            <a:off x="7740352" y="5949280"/>
            <a:ext cx="1042416" cy="576064"/>
          </a:xfrm>
          <a:prstGeom prst="actionButtonForwardNex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20" name="Прямая соединительная линия 19"/>
          <p:cNvCxnSpPr/>
          <p:nvPr/>
        </p:nvCxnSpPr>
        <p:spPr>
          <a:xfrm>
            <a:off x="3707904" y="2780928"/>
            <a:ext cx="36004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Дуга 20"/>
          <p:cNvSpPr/>
          <p:nvPr/>
        </p:nvSpPr>
        <p:spPr>
          <a:xfrm>
            <a:off x="467544" y="1700808"/>
            <a:ext cx="2880320" cy="1152128"/>
          </a:xfrm>
          <a:prstGeom prst="arc">
            <a:avLst>
              <a:gd name="adj1" fmla="val 10879455"/>
              <a:gd name="adj2" fmla="val 21568235"/>
            </a:avLst>
          </a:prstGeom>
          <a:ln w="76200">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pic>
        <p:nvPicPr>
          <p:cNvPr id="22" name="Picture 3" descr="C:\Users\Школа\Desktop\к словарным словам\1471.jpg"/>
          <p:cNvPicPr>
            <a:picLocks noChangeAspect="1" noChangeArrowheads="1"/>
          </p:cNvPicPr>
          <p:nvPr/>
        </p:nvPicPr>
        <p:blipFill>
          <a:blip r:embed="rId2" cstate="print">
            <a:clrChange>
              <a:clrFrom>
                <a:srgbClr val="FFFFFF"/>
              </a:clrFrom>
              <a:clrTo>
                <a:srgbClr val="FFFFFF">
                  <a:alpha val="0"/>
                </a:srgbClr>
              </a:clrTo>
            </a:clrChange>
          </a:blip>
          <a:srcRect r="53859"/>
          <a:stretch>
            <a:fillRect/>
          </a:stretch>
        </p:blipFill>
        <p:spPr bwMode="auto">
          <a:xfrm rot="161429">
            <a:off x="7007769" y="41525"/>
            <a:ext cx="1829784" cy="2578332"/>
          </a:xfrm>
          <a:prstGeom prst="rect">
            <a:avLst/>
          </a:prstGeom>
          <a:noFill/>
        </p:spPr>
      </p:pic>
      <p:pic>
        <p:nvPicPr>
          <p:cNvPr id="23" name="Picture 4" descr="C:\Users\Школа\Desktop\к словарным словам\0_5b4e0_30c53e37_XL.png"/>
          <p:cNvPicPr>
            <a:picLocks noChangeAspect="1" noChangeArrowheads="1"/>
          </p:cNvPicPr>
          <p:nvPr/>
        </p:nvPicPr>
        <p:blipFill>
          <a:blip r:embed="rId3" cstate="print"/>
          <a:srcRect/>
          <a:stretch>
            <a:fillRect/>
          </a:stretch>
        </p:blipFill>
        <p:spPr bwMode="auto">
          <a:xfrm>
            <a:off x="971600" y="5267037"/>
            <a:ext cx="6552728" cy="1590963"/>
          </a:xfrm>
          <a:prstGeom prst="rect">
            <a:avLst/>
          </a:prstGeom>
          <a:noFill/>
        </p:spPr>
      </p:pic>
    </p:spTree>
  </p:cSld>
  <p:clrMapOvr>
    <a:masterClrMapping/>
  </p:clrMapOvr>
  <p:transition advClick="0"/>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nextCondLst>
                <p:cond evt="onClick" delay="0">
                  <p:tgtEl>
                    <p:spTgt spid="7"/>
                  </p:tgtEl>
                </p:cond>
              </p:nextCondLst>
            </p:seq>
            <p:seq concurrent="1" nextAc="seek">
              <p:cTn id="8" restart="whenNotActive" fill="hold" evtFilter="cancelBubble" nodeType="interactiveSeq">
                <p:stCondLst>
                  <p:cond evt="onClick" delay="0">
                    <p:tgtEl>
                      <p:spTgt spid="14"/>
                    </p:tgtEl>
                  </p:cond>
                </p:stCondLst>
                <p:endSync evt="end" delay="0">
                  <p:rtn val="all"/>
                </p:endSync>
                <p:childTnLst>
                  <p:par>
                    <p:cTn id="9" fill="hold">
                      <p:stCondLst>
                        <p:cond delay="0"/>
                      </p:stCondLst>
                      <p:childTnLst>
                        <p:par>
                          <p:cTn id="10" fill="hold">
                            <p:stCondLst>
                              <p:cond delay="0"/>
                            </p:stCondLst>
                            <p:childTnLst>
                              <p:par>
                                <p:cTn id="11" presetID="7" presetClass="emph" presetSubtype="2" fill="hold" nodeType="clickEffect">
                                  <p:stCondLst>
                                    <p:cond delay="0"/>
                                  </p:stCondLst>
                                  <p:childTnLst>
                                    <p:animClr clrSpc="rgb">
                                      <p:cBhvr>
                                        <p:cTn id="12" dur="2000" fill="hold"/>
                                        <p:tgtEl>
                                          <p:spTgt spid="14"/>
                                        </p:tgtEl>
                                        <p:attrNameLst>
                                          <p:attrName>stroke.color</p:attrName>
                                        </p:attrNameLst>
                                      </p:cBhvr>
                                      <p:to>
                                        <a:schemeClr val="hlink"/>
                                      </p:to>
                                    </p:animClr>
                                    <p:set>
                                      <p:cBhvr>
                                        <p:cTn id="13" dur="2000" fill="hold"/>
                                        <p:tgtEl>
                                          <p:spTgt spid="14"/>
                                        </p:tgtEl>
                                        <p:attrNameLst>
                                          <p:attrName>stroke.on</p:attrName>
                                        </p:attrNameLst>
                                      </p:cBhvr>
                                      <p:to>
                                        <p:strVal val="true"/>
                                      </p:to>
                                    </p:set>
                                  </p:childTnLst>
                                </p:cTn>
                              </p:par>
                            </p:childTnLst>
                          </p:cTn>
                        </p:par>
                      </p:childTnLst>
                    </p:cTn>
                  </p:par>
                </p:childTnLst>
              </p:cTn>
              <p:nextCondLst>
                <p:cond evt="onClick" delay="0">
                  <p:tgtEl>
                    <p:spTgt spid="14"/>
                  </p:tgtEl>
                </p:cond>
              </p:nextCondLst>
            </p:seq>
            <p:seq concurrent="1" nextAc="seek">
              <p:cTn id="14" restart="whenNotActive" fill="hold" evtFilter="cancelBubble" nodeType="interactiveSeq">
                <p:stCondLst>
                  <p:cond evt="onClick" delay="0">
                    <p:tgtEl>
                      <p:spTgt spid="20"/>
                    </p:tgtEl>
                  </p:cond>
                </p:stCondLst>
                <p:endSync evt="end" delay="0">
                  <p:rtn val="all"/>
                </p:endSync>
                <p:childTnLst>
                  <p:par>
                    <p:cTn id="15" fill="hold">
                      <p:stCondLst>
                        <p:cond delay="0"/>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left)">
                                      <p:cBhvr>
                                        <p:cTn id="19" dur="500"/>
                                        <p:tgtEl>
                                          <p:spTgt spid="16"/>
                                        </p:tgtEl>
                                      </p:cBhvr>
                                    </p:animEffect>
                                  </p:childTnLst>
                                </p:cTn>
                              </p:par>
                            </p:childTnLst>
                          </p:cTn>
                        </p:par>
                      </p:childTnLst>
                    </p:cTn>
                  </p:par>
                </p:childTnLst>
              </p:cTn>
              <p:nextCondLst>
                <p:cond evt="onClick" delay="0">
                  <p:tgtEl>
                    <p:spTgt spid="20"/>
                  </p:tgtEl>
                </p:cond>
              </p:nextCondLst>
            </p:seq>
            <p:seq concurrent="1" nextAc="seek">
              <p:cTn id="20" restart="whenNotActive" fill="hold" evtFilter="cancelBubble" nodeType="interactiveSeq">
                <p:stCondLst>
                  <p:cond evt="onClick" delay="0">
                    <p:tgtEl>
                      <p:spTgt spid="21"/>
                    </p:tgtEl>
                  </p:cond>
                </p:stCondLst>
                <p:endSync evt="end" delay="0">
                  <p:rtn val="all"/>
                </p:endSync>
                <p:childTnLst>
                  <p:par>
                    <p:cTn id="21" fill="hold">
                      <p:stCondLst>
                        <p:cond delay="0"/>
                      </p:stCondLst>
                      <p:childTnLst>
                        <p:par>
                          <p:cTn id="22" fill="hold">
                            <p:stCondLst>
                              <p:cond delay="0"/>
                            </p:stCondLst>
                            <p:childTnLst>
                              <p:par>
                                <p:cTn id="23" presetID="7" presetClass="emph" presetSubtype="2" fill="hold" nodeType="clickEffect">
                                  <p:stCondLst>
                                    <p:cond delay="0"/>
                                  </p:stCondLst>
                                  <p:childTnLst>
                                    <p:animClr clrSpc="rgb">
                                      <p:cBhvr>
                                        <p:cTn id="24" dur="1000" fill="hold"/>
                                        <p:tgtEl>
                                          <p:spTgt spid="21"/>
                                        </p:tgtEl>
                                        <p:attrNameLst>
                                          <p:attrName>stroke.color</p:attrName>
                                        </p:attrNameLst>
                                      </p:cBhvr>
                                      <p:to>
                                        <a:schemeClr val="hlink"/>
                                      </p:to>
                                    </p:animClr>
                                    <p:set>
                                      <p:cBhvr>
                                        <p:cTn id="25" dur="1000" fill="hold"/>
                                        <p:tgtEl>
                                          <p:spTgt spid="21"/>
                                        </p:tgtEl>
                                        <p:attrNameLst>
                                          <p:attrName>stroke.on</p:attrName>
                                        </p:attrNameLst>
                                      </p:cBhvr>
                                      <p:to>
                                        <p:strVal val="true"/>
                                      </p:to>
                                    </p:set>
                                  </p:childTnLst>
                                </p:cTn>
                              </p:par>
                            </p:childTnLst>
                          </p:cTn>
                        </p:par>
                      </p:childTnLst>
                    </p:cTn>
                  </p:par>
                </p:childTnLst>
              </p:cTn>
              <p:nextCondLst>
                <p:cond evt="onClick" delay="0">
                  <p:tgtEl>
                    <p:spTgt spid="21"/>
                  </p:tgtEl>
                </p:cond>
              </p:nextCondLst>
            </p:seq>
          </p:childTnLst>
        </p:cTn>
      </p:par>
    </p:tnLst>
    <p:bldLst>
      <p:bldP spid="4"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6000"/>
            <a:lum/>
          </a:blip>
          <a:srcRect/>
          <a:stretch>
            <a:fillRect l="-17000" r="-17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20688"/>
            <a:ext cx="8134672" cy="5976664"/>
          </a:xfrm>
        </p:spPr>
        <p:txBody>
          <a:bodyPr>
            <a:normAutofit/>
          </a:bodyPr>
          <a:lstStyle/>
          <a:p>
            <a:r>
              <a:rPr lang="ru-RU" b="1" dirty="0" smtClean="0">
                <a:solidFill>
                  <a:srgbClr val="FF0000"/>
                </a:solidFill>
                <a:latin typeface="Bookman Old Style" pitchFamily="18" charset="0"/>
              </a:rPr>
              <a:t>9 декабря – </a:t>
            </a:r>
            <a:br>
              <a:rPr lang="ru-RU" b="1" dirty="0" smtClean="0">
                <a:solidFill>
                  <a:srgbClr val="FF0000"/>
                </a:solidFill>
                <a:latin typeface="Bookman Old Style" pitchFamily="18" charset="0"/>
              </a:rPr>
            </a:br>
            <a:r>
              <a:rPr lang="ru-RU" b="1" dirty="0" smtClean="0">
                <a:solidFill>
                  <a:srgbClr val="FF0000"/>
                </a:solidFill>
                <a:latin typeface="Bookman Old Style" pitchFamily="18" charset="0"/>
              </a:rPr>
              <a:t>День </a:t>
            </a:r>
            <a:r>
              <a:rPr lang="ru-RU" b="1" dirty="0">
                <a:solidFill>
                  <a:srgbClr val="FF0000"/>
                </a:solidFill>
                <a:latin typeface="Bookman Old Style" pitchFamily="18" charset="0"/>
              </a:rPr>
              <a:t>Героев </a:t>
            </a:r>
            <a:r>
              <a:rPr lang="ru-RU" b="1" dirty="0" smtClean="0">
                <a:solidFill>
                  <a:srgbClr val="FF0000"/>
                </a:solidFill>
                <a:latin typeface="Bookman Old Style" pitchFamily="18" charset="0"/>
              </a:rPr>
              <a:t>Отечества</a:t>
            </a:r>
            <a:r>
              <a:rPr lang="ru-RU" dirty="0" smtClean="0">
                <a:solidFill>
                  <a:srgbClr val="FF0000"/>
                </a:solidFill>
                <a:latin typeface="Bookman Old Style" pitchFamily="18" charset="0"/>
              </a:rPr>
              <a:t>.</a:t>
            </a:r>
            <a:r>
              <a:rPr lang="ru-RU" dirty="0" smtClean="0">
                <a:latin typeface="Bookman Old Style" pitchFamily="18" charset="0"/>
              </a:rPr>
              <a:t/>
            </a:r>
            <a:br>
              <a:rPr lang="ru-RU" dirty="0" smtClean="0">
                <a:latin typeface="Bookman Old Style" pitchFamily="18" charset="0"/>
              </a:rPr>
            </a:br>
            <a:r>
              <a:rPr lang="ru-RU" dirty="0" smtClean="0">
                <a:latin typeface="Bookman Old Style" pitchFamily="18" charset="0"/>
              </a:rPr>
              <a:t> </a:t>
            </a:r>
            <a:r>
              <a:rPr lang="ru-RU" sz="3600" b="1" dirty="0" smtClean="0">
                <a:latin typeface="Bookman Old Style" pitchFamily="18" charset="0"/>
              </a:rPr>
              <a:t>Этот </a:t>
            </a:r>
            <a:r>
              <a:rPr lang="ru-RU" sz="3600" b="1" dirty="0">
                <a:latin typeface="Bookman Old Style" pitchFamily="18" charset="0"/>
              </a:rPr>
              <a:t>праздник </a:t>
            </a:r>
            <a:r>
              <a:rPr lang="ru-RU" sz="3600" b="1" dirty="0" smtClean="0">
                <a:latin typeface="Bookman Old Style" pitchFamily="18" charset="0"/>
              </a:rPr>
              <a:t>объединяет</a:t>
            </a:r>
            <a:br>
              <a:rPr lang="ru-RU" sz="3600" b="1" dirty="0" smtClean="0">
                <a:latin typeface="Bookman Old Style" pitchFamily="18" charset="0"/>
              </a:rPr>
            </a:br>
            <a:r>
              <a:rPr lang="ru-RU" sz="3600" b="1" dirty="0" smtClean="0">
                <a:latin typeface="Bookman Old Style" pitchFamily="18" charset="0"/>
              </a:rPr>
              <a:t> </a:t>
            </a:r>
            <a:r>
              <a:rPr lang="ru-RU" sz="3600" b="1" dirty="0">
                <a:latin typeface="Bookman Old Style" pitchFamily="18" charset="0"/>
              </a:rPr>
              <a:t>в едином строю </a:t>
            </a:r>
            <a:r>
              <a:rPr lang="ru-RU" sz="3600" b="1" dirty="0" smtClean="0">
                <a:latin typeface="Bookman Old Style" pitchFamily="18" charset="0"/>
              </a:rPr>
              <a:t/>
            </a:r>
            <a:br>
              <a:rPr lang="ru-RU" sz="3600" b="1" dirty="0" smtClean="0">
                <a:latin typeface="Bookman Old Style" pitchFamily="18" charset="0"/>
              </a:rPr>
            </a:br>
            <a:r>
              <a:rPr lang="ru-RU" sz="3600" b="1" dirty="0" smtClean="0">
                <a:latin typeface="Bookman Old Style" pitchFamily="18" charset="0"/>
              </a:rPr>
              <a:t>Георгиевских </a:t>
            </a:r>
            <a:r>
              <a:rPr lang="ru-RU" sz="3600" b="1" dirty="0">
                <a:latin typeface="Bookman Old Style" pitchFamily="18" charset="0"/>
              </a:rPr>
              <a:t>кавалеров, Героев Советского Союза, Героев России - всех, </a:t>
            </a:r>
            <a:r>
              <a:rPr lang="ru-RU" sz="3600" b="1" dirty="0" smtClean="0">
                <a:latin typeface="Bookman Old Style" pitchFamily="18" charset="0"/>
              </a:rPr>
              <a:t/>
            </a:r>
            <a:br>
              <a:rPr lang="ru-RU" sz="3600" b="1" dirty="0" smtClean="0">
                <a:latin typeface="Bookman Old Style" pitchFamily="18" charset="0"/>
              </a:rPr>
            </a:br>
            <a:r>
              <a:rPr lang="ru-RU" sz="3600" b="1" dirty="0" smtClean="0">
                <a:latin typeface="Bookman Old Style" pitchFamily="18" charset="0"/>
              </a:rPr>
              <a:t>чьи </a:t>
            </a:r>
            <a:r>
              <a:rPr lang="ru-RU" sz="3600" b="1" dirty="0">
                <a:latin typeface="Bookman Old Style" pitchFamily="18" charset="0"/>
              </a:rPr>
              <a:t>имена с благодарностью хранит история страны и память народа</a:t>
            </a:r>
            <a:r>
              <a:rPr lang="ru-RU" sz="3600" b="1" dirty="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6635080" cy="1143000"/>
          </a:xfrm>
        </p:spPr>
        <p:txBody>
          <a:bodyPr/>
          <a:lstStyle/>
          <a:p>
            <a:r>
              <a:rPr lang="ru-RU" dirty="0" smtClean="0">
                <a:solidFill>
                  <a:srgbClr val="FF0000"/>
                </a:solidFill>
                <a:latin typeface="Arial Black" pitchFamily="34" charset="0"/>
              </a:rPr>
              <a:t>Герой России</a:t>
            </a:r>
            <a:endParaRPr lang="ru-RU" dirty="0">
              <a:solidFill>
                <a:srgbClr val="FF0000"/>
              </a:solidFill>
              <a:latin typeface="Arial Black" pitchFamily="34" charset="0"/>
            </a:endParaRPr>
          </a:p>
        </p:txBody>
      </p:sp>
      <p:sp>
        <p:nvSpPr>
          <p:cNvPr id="3" name="Содержимое 2"/>
          <p:cNvSpPr>
            <a:spLocks noGrp="1"/>
          </p:cNvSpPr>
          <p:nvPr>
            <p:ph idx="1"/>
          </p:nvPr>
        </p:nvSpPr>
        <p:spPr>
          <a:xfrm>
            <a:off x="611560" y="3140968"/>
            <a:ext cx="7704856" cy="2985195"/>
          </a:xfrm>
        </p:spPr>
        <p:txBody>
          <a:bodyPr>
            <a:normAutofit fontScale="92500" lnSpcReduction="10000"/>
          </a:bodyPr>
          <a:lstStyle/>
          <a:p>
            <a:pPr>
              <a:buNone/>
            </a:pPr>
            <a:r>
              <a:rPr lang="ru-RU" dirty="0" smtClean="0"/>
              <a:t>   </a:t>
            </a:r>
            <a:r>
              <a:rPr lang="ru-RU" dirty="0" smtClean="0">
                <a:latin typeface="Bookman Old Style" pitchFamily="18" charset="0"/>
              </a:rPr>
              <a:t>Государственная </a:t>
            </a:r>
            <a:r>
              <a:rPr lang="ru-RU" b="1" dirty="0" smtClean="0">
                <a:latin typeface="Bookman Old Style" pitchFamily="18" charset="0"/>
              </a:rPr>
              <a:t>награда</a:t>
            </a:r>
            <a:r>
              <a:rPr lang="ru-RU" dirty="0" smtClean="0">
                <a:latin typeface="Bookman Old Style" pitchFamily="18" charset="0"/>
              </a:rPr>
              <a:t> РФ —</a:t>
            </a:r>
          </a:p>
          <a:p>
            <a:pPr>
              <a:buNone/>
            </a:pPr>
            <a:r>
              <a:rPr lang="ru-RU" dirty="0" smtClean="0">
                <a:latin typeface="Bookman Old Style" pitchFamily="18" charset="0"/>
              </a:rPr>
              <a:t>  </a:t>
            </a:r>
            <a:r>
              <a:rPr lang="ru-RU" b="1" dirty="0" smtClean="0">
                <a:latin typeface="Bookman Old Style" pitchFamily="18" charset="0"/>
              </a:rPr>
              <a:t>звание</a:t>
            </a:r>
            <a:r>
              <a:rPr lang="ru-RU" dirty="0" smtClean="0">
                <a:latin typeface="Bookman Old Style" pitchFamily="18" charset="0"/>
              </a:rPr>
              <a:t>, </a:t>
            </a:r>
          </a:p>
          <a:p>
            <a:pPr>
              <a:buNone/>
            </a:pPr>
            <a:r>
              <a:rPr lang="ru-RU" dirty="0">
                <a:latin typeface="Bookman Old Style" pitchFamily="18" charset="0"/>
              </a:rPr>
              <a:t> </a:t>
            </a:r>
            <a:r>
              <a:rPr lang="ru-RU" dirty="0" smtClean="0">
                <a:latin typeface="Bookman Old Style" pitchFamily="18" charset="0"/>
              </a:rPr>
              <a:t> </a:t>
            </a:r>
            <a:r>
              <a:rPr lang="ru-RU" b="1" dirty="0" smtClean="0">
                <a:latin typeface="Bookman Old Style" pitchFamily="18" charset="0"/>
              </a:rPr>
              <a:t>знак особого отличия</a:t>
            </a:r>
            <a:r>
              <a:rPr lang="ru-RU" dirty="0" smtClean="0">
                <a:latin typeface="Bookman Old Style" pitchFamily="18" charset="0"/>
              </a:rPr>
              <a:t>,</a:t>
            </a:r>
          </a:p>
          <a:p>
            <a:pPr>
              <a:buNone/>
            </a:pPr>
            <a:r>
              <a:rPr lang="ru-RU" dirty="0" smtClean="0">
                <a:latin typeface="Bookman Old Style" pitchFamily="18" charset="0"/>
              </a:rPr>
              <a:t>   присваиваемое за заслуги перед государством и народом, связанные с совершением геройского подвига</a:t>
            </a:r>
          </a:p>
          <a:p>
            <a:endParaRPr lang="ru-RU" dirty="0" smtClean="0"/>
          </a:p>
          <a:p>
            <a:pPr>
              <a:buNone/>
            </a:pPr>
            <a:endParaRPr lang="ru-RU" dirty="0"/>
          </a:p>
        </p:txBody>
      </p:sp>
      <p:pic>
        <p:nvPicPr>
          <p:cNvPr id="4" name="Picture 3" descr="C:\Users\Школа\Desktop\к словарным словам\1471.jpg"/>
          <p:cNvPicPr>
            <a:picLocks noChangeAspect="1" noChangeArrowheads="1"/>
          </p:cNvPicPr>
          <p:nvPr/>
        </p:nvPicPr>
        <p:blipFill>
          <a:blip r:embed="rId2" cstate="print">
            <a:clrChange>
              <a:clrFrom>
                <a:srgbClr val="FFFFFF"/>
              </a:clrFrom>
              <a:clrTo>
                <a:srgbClr val="FFFFFF">
                  <a:alpha val="0"/>
                </a:srgbClr>
              </a:clrTo>
            </a:clrChange>
          </a:blip>
          <a:srcRect r="53859"/>
          <a:stretch>
            <a:fillRect/>
          </a:stretch>
        </p:blipFill>
        <p:spPr bwMode="auto">
          <a:xfrm rot="161429">
            <a:off x="6575722" y="374180"/>
            <a:ext cx="1829784" cy="257833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6635080" cy="1143000"/>
          </a:xfrm>
        </p:spPr>
        <p:txBody>
          <a:bodyPr/>
          <a:lstStyle/>
          <a:p>
            <a:r>
              <a:rPr lang="ru-RU" dirty="0" smtClean="0">
                <a:solidFill>
                  <a:srgbClr val="FF0000"/>
                </a:solidFill>
                <a:latin typeface="Arial Black" pitchFamily="34" charset="0"/>
              </a:rPr>
              <a:t>Герой России</a:t>
            </a:r>
            <a:endParaRPr lang="ru-RU" dirty="0">
              <a:solidFill>
                <a:srgbClr val="FF0000"/>
              </a:solidFill>
              <a:latin typeface="Arial Black" pitchFamily="34" charset="0"/>
            </a:endParaRPr>
          </a:p>
        </p:txBody>
      </p:sp>
      <p:pic>
        <p:nvPicPr>
          <p:cNvPr id="4" name="Picture 3" descr="C:\Users\Школа\Desktop\к словарным словам\1471.jpg"/>
          <p:cNvPicPr>
            <a:picLocks noChangeAspect="1" noChangeArrowheads="1"/>
          </p:cNvPicPr>
          <p:nvPr/>
        </p:nvPicPr>
        <p:blipFill>
          <a:blip r:embed="rId2" cstate="print">
            <a:clrChange>
              <a:clrFrom>
                <a:srgbClr val="FFFFFF"/>
              </a:clrFrom>
              <a:clrTo>
                <a:srgbClr val="FFFFFF">
                  <a:alpha val="0"/>
                </a:srgbClr>
              </a:clrTo>
            </a:clrChange>
          </a:blip>
          <a:srcRect r="53859"/>
          <a:stretch>
            <a:fillRect/>
          </a:stretch>
        </p:blipFill>
        <p:spPr bwMode="auto">
          <a:xfrm rot="161429">
            <a:off x="6575722" y="374180"/>
            <a:ext cx="1829784" cy="2578332"/>
          </a:xfrm>
          <a:prstGeom prst="rect">
            <a:avLst/>
          </a:prstGeom>
          <a:noFill/>
        </p:spPr>
      </p:pic>
      <p:pic>
        <p:nvPicPr>
          <p:cNvPr id="6" name="Содержимое 5" descr="7b4d9aaf2bd6.jpg"/>
          <p:cNvPicPr>
            <a:picLocks noGrp="1" noChangeAspect="1"/>
          </p:cNvPicPr>
          <p:nvPr>
            <p:ph idx="1"/>
          </p:nvPr>
        </p:nvPicPr>
        <p:blipFill>
          <a:blip r:embed="rId3" cstate="print"/>
          <a:stretch>
            <a:fillRect/>
          </a:stretch>
        </p:blipFill>
        <p:spPr>
          <a:xfrm rot="225377">
            <a:off x="4986526" y="2596405"/>
            <a:ext cx="3290164" cy="3969548"/>
          </a:xfrm>
        </p:spPr>
      </p:pic>
      <p:pic>
        <p:nvPicPr>
          <p:cNvPr id="7" name="Рисунок 6" descr="ak47_3a.jpg"/>
          <p:cNvPicPr>
            <a:picLocks noChangeAspect="1"/>
          </p:cNvPicPr>
          <p:nvPr/>
        </p:nvPicPr>
        <p:blipFill>
          <a:blip r:embed="rId4" cstate="print"/>
          <a:stretch>
            <a:fillRect/>
          </a:stretch>
        </p:blipFill>
        <p:spPr>
          <a:xfrm>
            <a:off x="251520" y="1844824"/>
            <a:ext cx="4672092" cy="317981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p:tgtEl>
                                          <p:spTgt spid="7"/>
                                        </p:tgtEl>
                                      </p:cBhvr>
                                    </p:animEffect>
                                  </p:childTnLst>
                                </p:cTn>
                              </p:par>
                            </p:childTnLst>
                          </p:cTn>
                        </p:par>
                        <p:par>
                          <p:cTn id="8" fill="hold">
                            <p:stCondLst>
                              <p:cond delay="2000"/>
                            </p:stCondLst>
                            <p:childTnLst>
                              <p:par>
                                <p:cTn id="9" presetID="21" presetClass="entr" presetSubtype="4"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4)">
                                      <p:cBhvr>
                                        <p:cTn id="1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71392" y="332656"/>
            <a:ext cx="5077072" cy="1143000"/>
          </a:xfrm>
        </p:spPr>
        <p:txBody>
          <a:bodyPr/>
          <a:lstStyle/>
          <a:p>
            <a:r>
              <a:rPr lang="ru-RU" dirty="0" smtClean="0">
                <a:solidFill>
                  <a:srgbClr val="FF0000"/>
                </a:solidFill>
                <a:latin typeface="Arial Black" pitchFamily="34" charset="0"/>
              </a:rPr>
              <a:t>Герой России</a:t>
            </a:r>
            <a:endParaRPr lang="ru-RU" dirty="0">
              <a:solidFill>
                <a:srgbClr val="FF0000"/>
              </a:solidFill>
              <a:latin typeface="Arial Black" pitchFamily="34" charset="0"/>
            </a:endParaRPr>
          </a:p>
        </p:txBody>
      </p:sp>
      <p:pic>
        <p:nvPicPr>
          <p:cNvPr id="8" name="Рисунок 7" descr="s45324435.jpg"/>
          <p:cNvPicPr>
            <a:picLocks noChangeAspect="1"/>
          </p:cNvPicPr>
          <p:nvPr/>
        </p:nvPicPr>
        <p:blipFill>
          <a:blip r:embed="rId2" cstate="print"/>
          <a:srcRect l="9756" r="8554" b="6667"/>
          <a:stretch>
            <a:fillRect/>
          </a:stretch>
        </p:blipFill>
        <p:spPr>
          <a:xfrm>
            <a:off x="179511" y="260648"/>
            <a:ext cx="3387949" cy="4248472"/>
          </a:xfrm>
          <a:prstGeom prst="rect">
            <a:avLst/>
          </a:prstGeom>
        </p:spPr>
      </p:pic>
      <p:pic>
        <p:nvPicPr>
          <p:cNvPr id="11" name="Рисунок 10" descr="146_1.jpg"/>
          <p:cNvPicPr>
            <a:picLocks noChangeAspect="1"/>
          </p:cNvPicPr>
          <p:nvPr/>
        </p:nvPicPr>
        <p:blipFill>
          <a:blip r:embed="rId3" cstate="print"/>
          <a:srcRect t="3286" r="11121"/>
          <a:stretch>
            <a:fillRect/>
          </a:stretch>
        </p:blipFill>
        <p:spPr>
          <a:xfrm>
            <a:off x="3203848" y="3789040"/>
            <a:ext cx="5112568" cy="2880320"/>
          </a:xfrm>
          <a:prstGeom prst="rect">
            <a:avLst/>
          </a:prstGeom>
        </p:spPr>
      </p:pic>
      <p:pic>
        <p:nvPicPr>
          <p:cNvPr id="4" name="Picture 3" descr="C:\Users\Школа\Desktop\к словарным словам\1471.jpg"/>
          <p:cNvPicPr>
            <a:picLocks noChangeAspect="1" noChangeArrowheads="1"/>
          </p:cNvPicPr>
          <p:nvPr/>
        </p:nvPicPr>
        <p:blipFill>
          <a:blip r:embed="rId4" cstate="print">
            <a:clrChange>
              <a:clrFrom>
                <a:srgbClr val="FFFFFF"/>
              </a:clrFrom>
              <a:clrTo>
                <a:srgbClr val="FFFFFF">
                  <a:alpha val="0"/>
                </a:srgbClr>
              </a:clrTo>
            </a:clrChange>
          </a:blip>
          <a:srcRect r="53859"/>
          <a:stretch>
            <a:fillRect/>
          </a:stretch>
        </p:blipFill>
        <p:spPr bwMode="auto">
          <a:xfrm>
            <a:off x="-252536" y="404664"/>
            <a:ext cx="1584176" cy="2088232"/>
          </a:xfrm>
          <a:prstGeom prst="rect">
            <a:avLst/>
          </a:prstGeom>
          <a:noFill/>
        </p:spPr>
      </p:pic>
      <p:pic>
        <p:nvPicPr>
          <p:cNvPr id="10" name="Содержимое 9" descr="794373520.jpg"/>
          <p:cNvPicPr>
            <a:picLocks noGrp="1" noChangeAspect="1"/>
          </p:cNvPicPr>
          <p:nvPr>
            <p:ph idx="1"/>
          </p:nvPr>
        </p:nvPicPr>
        <p:blipFill>
          <a:blip r:embed="rId5" cstate="print">
            <a:lum contrast="30000"/>
          </a:blip>
          <a:srcRect l="9574" t="10638" r="5851" b="12766"/>
          <a:stretch>
            <a:fillRect/>
          </a:stretch>
        </p:blipFill>
        <p:spPr>
          <a:xfrm>
            <a:off x="4211960" y="1340768"/>
            <a:ext cx="3922435" cy="2664296"/>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7" name="Управляющая кнопка: далее 6">
            <a:hlinkClick r:id="" action="ppaction://hlinkshowjump?jump=lastslide" highlightClick="1"/>
          </p:cNvPr>
          <p:cNvSpPr/>
          <p:nvPr/>
        </p:nvSpPr>
        <p:spPr>
          <a:xfrm>
            <a:off x="8316416" y="6165304"/>
            <a:ext cx="611560"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4)">
                                      <p:cBhvr>
                                        <p:cTn id="7" dur="2000"/>
                                        <p:tgtEl>
                                          <p:spTgt spid="10"/>
                                        </p:tgtEl>
                                      </p:cBhvr>
                                    </p:animEffect>
                                  </p:childTnLst>
                                </p:cTn>
                              </p:par>
                            </p:childTnLst>
                          </p:cTn>
                        </p:par>
                        <p:par>
                          <p:cTn id="8" fill="hold">
                            <p:stCondLst>
                              <p:cond delay="2000"/>
                            </p:stCondLst>
                            <p:childTnLst>
                              <p:par>
                                <p:cTn id="9" presetID="21" presetClass="entr" presetSubtype="4"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heel(4)">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556792"/>
            <a:ext cx="8712968" cy="4525963"/>
          </a:xfrm>
        </p:spPr>
        <p:txBody>
          <a:bodyPr>
            <a:normAutofit fontScale="25000" lnSpcReduction="20000"/>
          </a:bodyPr>
          <a:lstStyle/>
          <a:p>
            <a:pPr>
              <a:lnSpc>
                <a:spcPct val="120000"/>
              </a:lnSpc>
            </a:pPr>
            <a:r>
              <a:rPr lang="ru-RU" sz="8000" b="1" dirty="0">
                <a:latin typeface="Bookman Old Style" pitchFamily="18" charset="0"/>
              </a:rPr>
              <a:t> </a:t>
            </a:r>
            <a:r>
              <a:rPr lang="ru-RU" sz="8000" b="1" i="0" dirty="0" err="1" smtClean="0">
                <a:latin typeface="Bookman Old Style" pitchFamily="18" charset="0"/>
              </a:rPr>
              <a:t>Закиров</a:t>
            </a:r>
            <a:r>
              <a:rPr lang="ru-RU" sz="8000" b="1" i="0" dirty="0" smtClean="0">
                <a:latin typeface="Bookman Old Style" pitchFamily="18" charset="0"/>
              </a:rPr>
              <a:t> </a:t>
            </a:r>
            <a:r>
              <a:rPr lang="ru-RU" sz="8000" b="1" i="0" dirty="0" err="1" smtClean="0">
                <a:latin typeface="Bookman Old Style" pitchFamily="18" charset="0"/>
              </a:rPr>
              <a:t>Ильфат</a:t>
            </a:r>
            <a:r>
              <a:rPr lang="ru-RU" sz="8000" b="1" i="0" dirty="0" smtClean="0">
                <a:latin typeface="Bookman Old Style" pitchFamily="18" charset="0"/>
              </a:rPr>
              <a:t> </a:t>
            </a:r>
            <a:r>
              <a:rPr lang="ru-RU" sz="8000" b="1" i="0" dirty="0" err="1" smtClean="0">
                <a:latin typeface="Bookman Old Style" pitchFamily="18" charset="0"/>
              </a:rPr>
              <a:t>Индулисович</a:t>
            </a:r>
            <a:r>
              <a:rPr lang="ru-RU" sz="8000" b="1" i="0" dirty="0" smtClean="0">
                <a:latin typeface="Bookman Old Style" pitchFamily="18" charset="0"/>
              </a:rPr>
              <a:t> </a:t>
            </a:r>
            <a:r>
              <a:rPr lang="ru-RU" sz="8000" b="0" i="0" dirty="0" smtClean="0">
                <a:latin typeface="Bookman Old Style" pitchFamily="18" charset="0"/>
              </a:rPr>
              <a:t>родился  9 февраля 1970 г. в г. Ижевске. </a:t>
            </a:r>
            <a:r>
              <a:rPr lang="ru-RU" sz="8000" b="1" i="0" dirty="0" smtClean="0">
                <a:latin typeface="Bookman Old Style" pitchFamily="18" charset="0"/>
              </a:rPr>
              <a:t>Герой Российской Федерации</a:t>
            </a:r>
            <a:r>
              <a:rPr lang="ru-RU" sz="8000" b="0" i="0" dirty="0" smtClean="0">
                <a:latin typeface="Bookman Old Style" pitchFamily="18" charset="0"/>
              </a:rPr>
              <a:t> (посмертно).</a:t>
            </a:r>
          </a:p>
          <a:p>
            <a:pPr>
              <a:lnSpc>
                <a:spcPct val="120000"/>
              </a:lnSpc>
            </a:pPr>
            <a:r>
              <a:rPr lang="ru-RU" sz="8000" b="0" i="0" dirty="0" smtClean="0">
                <a:latin typeface="Bookman Old Style" pitchFamily="18" charset="0"/>
              </a:rPr>
              <a:t> Окончил школу №55. В 1988-1990 гг. служил в </a:t>
            </a:r>
            <a:r>
              <a:rPr lang="ru-RU" sz="8000" b="0" i="0" dirty="0" err="1" smtClean="0">
                <a:latin typeface="Bookman Old Style" pitchFamily="18" charset="0"/>
              </a:rPr>
              <a:t>Кировобадской</a:t>
            </a:r>
            <a:r>
              <a:rPr lang="ru-RU" sz="8000" b="0" i="0" dirty="0" smtClean="0">
                <a:latin typeface="Bookman Old Style" pitchFamily="18" charset="0"/>
              </a:rPr>
              <a:t> дивизии ВДВ. После увольнения в запас  работал тренером, состоял в оперативном отряде завода "</a:t>
            </a:r>
            <a:r>
              <a:rPr lang="ru-RU" sz="8000" b="0" i="0" dirty="0" err="1" smtClean="0">
                <a:latin typeface="Bookman Old Style" pitchFamily="18" charset="0"/>
              </a:rPr>
              <a:t>Ижсталь</a:t>
            </a:r>
            <a:r>
              <a:rPr lang="ru-RU" sz="8000" b="0" i="0" dirty="0" smtClean="0">
                <a:latin typeface="Bookman Old Style" pitchFamily="18" charset="0"/>
              </a:rPr>
              <a:t>". 4.08.1990 г. принят на службу в органы МВД. В 1991 г. зачислен рядовым в отряд спецназа "Кречет". Позже присвоено офицерское звание. Многократно выезжал в командировки на Северный Кавказ. Награжден медалью "За отвагу". 14 марта 2000 г. при штурме одного из домов командир вызвал огонь на себя. Был тяжело ранен. При выносе раненого был ранен вторично. Продолжал руководить боем. Погиб. Похоронен в Ижевске.</a:t>
            </a:r>
          </a:p>
          <a:p>
            <a:pPr algn="just">
              <a:lnSpc>
                <a:spcPct val="120000"/>
              </a:lnSpc>
            </a:pPr>
            <a:r>
              <a:rPr lang="ru-RU" sz="8000" b="0" i="0" dirty="0" smtClean="0">
                <a:latin typeface="Bookman Old Style" pitchFamily="18" charset="0"/>
              </a:rPr>
              <a:t> </a:t>
            </a:r>
            <a:r>
              <a:rPr lang="ru-RU" sz="8000" dirty="0">
                <a:latin typeface="Bookman Old Style" pitchFamily="18" charset="0"/>
                <a:hlinkClick r:id="rId2"/>
              </a:rPr>
              <a:t>Именем </a:t>
            </a:r>
            <a:r>
              <a:rPr lang="ru-RU" sz="8000" b="1" dirty="0" err="1">
                <a:latin typeface="Bookman Old Style" pitchFamily="18" charset="0"/>
                <a:hlinkClick r:id="rId2"/>
              </a:rPr>
              <a:t>Илфата</a:t>
            </a:r>
            <a:r>
              <a:rPr lang="ru-RU" sz="8000" b="1" dirty="0">
                <a:latin typeface="Bookman Old Style" pitchFamily="18" charset="0"/>
                <a:hlinkClick r:id="rId2"/>
              </a:rPr>
              <a:t> </a:t>
            </a:r>
            <a:r>
              <a:rPr lang="ru-RU" sz="8000" b="1" dirty="0" err="1">
                <a:latin typeface="Bookman Old Style" pitchFamily="18" charset="0"/>
                <a:hlinkClick r:id="rId2"/>
              </a:rPr>
              <a:t>Закирова</a:t>
            </a:r>
            <a:r>
              <a:rPr lang="ru-RU" sz="8000" b="1" dirty="0">
                <a:latin typeface="Bookman Old Style" pitchFamily="18" charset="0"/>
                <a:hlinkClick r:id="rId2"/>
              </a:rPr>
              <a:t> названа одна из улиц Ижевска</a:t>
            </a:r>
            <a:r>
              <a:rPr lang="ru-RU" b="1" i="0" dirty="0" smtClean="0">
                <a:latin typeface="Bookman Old Style" pitchFamily="18" charset="0"/>
              </a:rPr>
              <a:t>.</a:t>
            </a:r>
            <a:endParaRPr lang="ru-RU" dirty="0">
              <a:latin typeface="Bookman Old Style" pitchFamily="18" charset="0"/>
            </a:endParaRPr>
          </a:p>
        </p:txBody>
      </p:sp>
      <p:sp>
        <p:nvSpPr>
          <p:cNvPr id="4" name="Заголовок 1"/>
          <p:cNvSpPr>
            <a:spLocks noGrp="1"/>
          </p:cNvSpPr>
          <p:nvPr>
            <p:ph type="title"/>
          </p:nvPr>
        </p:nvSpPr>
        <p:spPr/>
        <p:txBody>
          <a:bodyPr/>
          <a:lstStyle/>
          <a:p>
            <a:r>
              <a:rPr lang="ru-RU" dirty="0" smtClean="0">
                <a:solidFill>
                  <a:srgbClr val="FF0000"/>
                </a:solidFill>
                <a:latin typeface="Arial Black" pitchFamily="34" charset="0"/>
              </a:rPr>
              <a:t>Герой России</a:t>
            </a:r>
            <a:endParaRPr lang="ru-RU" dirty="0">
              <a:solidFill>
                <a:srgbClr val="FF0000"/>
              </a:solidFill>
              <a:latin typeface="Arial Black"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267</TotalTime>
  <Words>70</Words>
  <Application>Microsoft Office PowerPoint</Application>
  <PresentationFormat>Экран (4:3)</PresentationFormat>
  <Paragraphs>33</Paragraphs>
  <Slides>10</Slides>
  <Notes>0</Notes>
  <HiddenSlides>1</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Слайд 1</vt:lpstr>
      <vt:lpstr>Слайд 2</vt:lpstr>
      <vt:lpstr>герой</vt:lpstr>
      <vt:lpstr>Запишите словарное слово</vt:lpstr>
      <vt:lpstr>9 декабря –  День Героев Отечества.  Этот праздник объединяет  в едином строю  Георгиевских кавалеров, Героев Советского Союза, Героев России - всех,  чьи имена с благодарностью хранит история страны и память народа. </vt:lpstr>
      <vt:lpstr>Герой России</vt:lpstr>
      <vt:lpstr>Герой России</vt:lpstr>
      <vt:lpstr>Герой России</vt:lpstr>
      <vt:lpstr>Герой России</vt:lpstr>
      <vt:lpstr>герой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новая памятная дата – День Героев Отечества была установлена в 2007 году. Этот праздник объединяет в едином строю Георгиевских кавалеров, Героев Советского Союза, Героев России - всех, чьи имена с благодарностью хранит история страны и память народа.</dc:title>
  <dc:creator>Школа</dc:creator>
  <cp:lastModifiedBy>школа-ПК</cp:lastModifiedBy>
  <cp:revision>27</cp:revision>
  <dcterms:created xsi:type="dcterms:W3CDTF">2013-01-06T11:36:52Z</dcterms:created>
  <dcterms:modified xsi:type="dcterms:W3CDTF">2014-11-23T20:16:03Z</dcterms:modified>
</cp:coreProperties>
</file>