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9" r:id="rId2"/>
    <p:sldId id="260" r:id="rId3"/>
    <p:sldId id="261" r:id="rId4"/>
    <p:sldId id="263" r:id="rId5"/>
    <p:sldId id="265" r:id="rId6"/>
    <p:sldId id="266" r:id="rId7"/>
    <p:sldId id="264" r:id="rId8"/>
    <p:sldId id="268" r:id="rId9"/>
    <p:sldId id="269" r:id="rId10"/>
    <p:sldId id="270" r:id="rId11"/>
    <p:sldId id="271" r:id="rId12"/>
    <p:sldId id="267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39" autoAdjust="0"/>
    <p:restoredTop sz="94692" autoAdjust="0"/>
  </p:normalViewPr>
  <p:slideViewPr>
    <p:cSldViewPr>
      <p:cViewPr>
        <p:scale>
          <a:sx n="68" d="100"/>
          <a:sy n="68" d="100"/>
        </p:scale>
        <p:origin x="-1422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77B14-49EF-4CFD-8563-CA36EF1DBF8B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67E1E-AC84-4182-9592-8D4A6ACE7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010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67E1E-AC84-4182-9592-8D4A6ACE740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7166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AC300-E42B-43E0-B0CD-0DFBEE2B70CE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2048D-BC94-47D9-B44D-F293A1F3A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132947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A32E9-680F-4B54-ABA7-2DE113D56B1E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6F9A4-9064-4247-A970-524BA906D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263534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1357-DFE3-4888-957A-A9827892884F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74006-EAEC-460A-BE90-508E79D71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33828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0F2D-63FD-431F-B286-E775C28C9357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6D614-EE0C-460D-87AB-E451C0F70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052941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54EF-AD48-4F5A-91D9-2067B9C64F0A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B098-DE99-4491-B564-FAD162F96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435729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2D791-0139-48F5-AAB2-BB16F59BAAAB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9834B-26B5-460F-B038-BB1E2D87B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071431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BA3B-8434-43A2-AF41-F3BD46EC434E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8531-2C94-475F-B6CD-20561E6D7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838810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4CB8A-DB60-4A0B-9325-94008B3896F3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646A-A6E8-4E26-B030-2F463870E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319691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9A675-1AC2-486B-B444-58EF79A95463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5857F-8F36-45A5-B395-3A0C52B15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836632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25717-C893-4AFC-8640-CCFF0AE8504A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5AAC-6D76-4D0F-AEAD-CD7E02AE6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789889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F544-783D-4636-9C57-DF71746F0F97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8C8C9-8071-4FCD-8F84-BCCBA957D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404183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1BEFEA6-51A7-4AF9-8C3C-86423910D24C}" type="datetimeFigureOut">
              <a:rPr lang="ru-RU"/>
              <a:pPr>
                <a:defRPr/>
              </a:pPr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2F55BEC-F1DA-41F0-B334-57D975F67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449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depositphotos.com/12828249/stock-illustration-bag-of-gold.html" TargetMode="External"/><Relationship Id="rId2" Type="http://schemas.openxmlformats.org/officeDocument/2006/relationships/hyperlink" Target="http://dfm.ntrtv.ru/photo-id-100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2s2b.ru/upload/normal/arhangelsk-trebuetsya_prodavec_274730.jpeg" TargetMode="External"/><Relationship Id="rId4" Type="http://schemas.openxmlformats.org/officeDocument/2006/relationships/hyperlink" Target="http://img0.liveinternet.ru/images/foto/c/0/apps/3/346/3346546_professii_15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1472" y="1214422"/>
            <a:ext cx="787491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 обществознания в 8 классе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«Спрос и предложение»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4678" y="5214950"/>
            <a:ext cx="55433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 учитель обществознания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БОУ СМР «Коробицынская ООШ»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Кузнецова О.Л.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53154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428604"/>
            <a:ext cx="49046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предложения: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142984"/>
            <a:ext cx="83492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Когда растёт цена, </a:t>
            </a:r>
          </a:p>
          <a:p>
            <a:pPr algn="ctr"/>
            <a:r>
              <a:rPr lang="ru-RU" sz="5400" b="1" cap="none" spc="50" dirty="0" smtClean="0">
                <a:ln w="1143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предложение тоже растет.</a:t>
            </a:r>
            <a:endParaRPr lang="ru-RU" sz="5400" b="1" cap="none" spc="50" dirty="0">
              <a:ln w="11430"/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428596" y="1357298"/>
            <a:ext cx="8715404" cy="5072098"/>
            <a:chOff x="428596" y="1428736"/>
            <a:chExt cx="8715404" cy="5072098"/>
          </a:xfrm>
        </p:grpSpPr>
        <p:cxnSp>
          <p:nvCxnSpPr>
            <p:cNvPr id="29" name="Прямая со стрелкой 28"/>
            <p:cNvCxnSpPr/>
            <p:nvPr/>
          </p:nvCxnSpPr>
          <p:spPr>
            <a:xfrm rot="5400000" flipH="1" flipV="1">
              <a:off x="-642973" y="3143248"/>
              <a:ext cx="3429818" cy="79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1071538" y="4857760"/>
              <a:ext cx="3500462" cy="103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42910" y="1643050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000496" y="4929198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</a:t>
              </a:r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3357554" y="2285992"/>
              <a:ext cx="3835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10000"/>
                    </a:schemeClr>
                  </a:solidFill>
                </a:rPr>
                <a:t>S</a:t>
              </a:r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428728" y="2143116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accent3">
                      <a:lumMod val="10000"/>
                    </a:schemeClr>
                  </a:solidFill>
                </a:rPr>
                <a:t>D</a:t>
              </a:r>
              <a:endParaRPr lang="ru-RU" dirty="0">
                <a:solidFill>
                  <a:schemeClr val="accent3">
                    <a:lumMod val="10000"/>
                  </a:schemeClr>
                </a:solidFill>
              </a:endParaRPr>
            </a:p>
          </p:txBody>
        </p:sp>
        <p:pic>
          <p:nvPicPr>
            <p:cNvPr id="35" name="Рисунок 34" descr="button2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0298" y="3786190"/>
              <a:ext cx="190500" cy="190500"/>
            </a:xfrm>
            <a:prstGeom prst="rect">
              <a:avLst/>
            </a:prstGeom>
          </p:spPr>
        </p:pic>
        <p:sp>
          <p:nvSpPr>
            <p:cNvPr id="36" name="Блок-схема: документ 35"/>
            <p:cNvSpPr/>
            <p:nvPr/>
          </p:nvSpPr>
          <p:spPr>
            <a:xfrm>
              <a:off x="3786182" y="1785926"/>
              <a:ext cx="5357818" cy="1143008"/>
            </a:xfrm>
            <a:prstGeom prst="flowChartDocument">
              <a:avLst/>
            </a:prstGeom>
            <a:ln>
              <a:solidFill>
                <a:schemeClr val="accent2">
                  <a:lumMod val="75000"/>
                </a:schemeClr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accent3">
                      <a:lumMod val="1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Чем больше спрос, тем меньше предложение.</a:t>
              </a: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071538" y="2643182"/>
              <a:ext cx="2214578" cy="1588"/>
            </a:xfrm>
            <a:prstGeom prst="line">
              <a:avLst/>
            </a:prstGeom>
            <a:ln>
              <a:solidFill>
                <a:schemeClr val="accent3">
                  <a:lumMod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2143902" y="3785396"/>
              <a:ext cx="2286016" cy="1588"/>
            </a:xfrm>
            <a:prstGeom prst="line">
              <a:avLst/>
            </a:prstGeom>
            <a:ln>
              <a:solidFill>
                <a:schemeClr val="accent3">
                  <a:lumMod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322233" y="3749677"/>
              <a:ext cx="2214578" cy="1588"/>
            </a:xfrm>
            <a:prstGeom prst="line">
              <a:avLst/>
            </a:prstGeom>
            <a:ln>
              <a:solidFill>
                <a:schemeClr val="accent3">
                  <a:lumMod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Блок-схема: альтернативный процесс 39"/>
            <p:cNvSpPr/>
            <p:nvPr/>
          </p:nvSpPr>
          <p:spPr>
            <a:xfrm>
              <a:off x="5357818" y="3857628"/>
              <a:ext cx="3286148" cy="928694"/>
            </a:xfrm>
            <a:prstGeom prst="flowChartAlternateProcess">
              <a:avLst/>
            </a:prstGeom>
            <a:solidFill>
              <a:srgbClr val="99CCFF"/>
            </a:solidFill>
            <a:ln>
              <a:solidFill>
                <a:schemeClr val="bg1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ctr"/>
              <a:r>
                <a:rPr lang="ru-RU" b="1" dirty="0" smtClean="0">
                  <a:solidFill>
                    <a:schemeClr val="accent3">
                      <a:lumMod val="10000"/>
                    </a:schemeClr>
                  </a:solidFill>
                </a:rPr>
                <a:t>Точка равновесия: спрос равен предложению.</a:t>
              </a:r>
              <a:endParaRPr lang="ru-RU" b="1" dirty="0">
                <a:solidFill>
                  <a:schemeClr val="accent3">
                    <a:lumMod val="10000"/>
                  </a:schemeClr>
                </a:solidFill>
              </a:endParaRPr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 rot="10800000">
              <a:off x="2714612" y="3857628"/>
              <a:ext cx="2643206" cy="464347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2" name="Рисунок 41" descr="b58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8596" y="5357826"/>
              <a:ext cx="1000131" cy="1143008"/>
            </a:xfrm>
            <a:prstGeom prst="rect">
              <a:avLst/>
            </a:prstGeom>
          </p:spPr>
        </p:pic>
        <p:cxnSp>
          <p:nvCxnSpPr>
            <p:cNvPr id="43" name="Прямая соединительная линия 42"/>
            <p:cNvCxnSpPr>
              <a:stCxn id="35" idx="2"/>
            </p:cNvCxnSpPr>
            <p:nvPr/>
          </p:nvCxnSpPr>
          <p:spPr>
            <a:xfrm rot="5400000">
              <a:off x="1750198" y="3869534"/>
              <a:ext cx="738194" cy="9525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 flipV="1">
              <a:off x="1571604" y="4000504"/>
              <a:ext cx="1166820" cy="8572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1964512" y="3964786"/>
              <a:ext cx="738194" cy="9525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2178826" y="4036224"/>
              <a:ext cx="738194" cy="9525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10800000" flipV="1">
              <a:off x="2357422" y="4214818"/>
              <a:ext cx="809630" cy="642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10800000" flipV="1">
              <a:off x="2571736" y="4286256"/>
              <a:ext cx="785818" cy="5715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0800000" flipV="1">
              <a:off x="2714612" y="4286256"/>
              <a:ext cx="809630" cy="5715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0800000" flipV="1">
              <a:off x="2928926" y="4357694"/>
              <a:ext cx="738192" cy="5000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10800000" flipV="1">
              <a:off x="3214678" y="4429132"/>
              <a:ext cx="666754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0800000" flipV="1">
              <a:off x="3500430" y="4429132"/>
              <a:ext cx="666754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Прямоугольник с двумя вырезанными противолежащими углами 52"/>
            <p:cNvSpPr/>
            <p:nvPr/>
          </p:nvSpPr>
          <p:spPr>
            <a:xfrm>
              <a:off x="3357554" y="5429264"/>
              <a:ext cx="5000660" cy="1071570"/>
            </a:xfrm>
            <a:prstGeom prst="snip2DiagRect">
              <a:avLst>
                <a:gd name="adj1" fmla="val 0"/>
                <a:gd name="adj2" fmla="val 50000"/>
              </a:avLst>
            </a:prstGeom>
            <a:gradFill flip="none" rotWithShape="1">
              <a:gsLst>
                <a:gs pos="0">
                  <a:srgbClr val="9933FF">
                    <a:tint val="66000"/>
                    <a:satMod val="160000"/>
                  </a:srgbClr>
                </a:gs>
                <a:gs pos="50000">
                  <a:srgbClr val="9933FF">
                    <a:tint val="44500"/>
                    <a:satMod val="160000"/>
                  </a:srgbClr>
                </a:gs>
                <a:gs pos="100000">
                  <a:srgbClr val="9933FF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38100"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accent3">
                      <a:lumMod val="10000"/>
                    </a:schemeClr>
                  </a:solidFill>
                </a:rPr>
                <a:t>Товарный дефицит- это ситуация на рынке, когда спрос большой, а предложение невелико.</a:t>
              </a:r>
              <a:endParaRPr lang="ru-RU" sz="2000" dirty="0">
                <a:solidFill>
                  <a:schemeClr val="accent3">
                    <a:lumMod val="10000"/>
                  </a:schemeClr>
                </a:solidFill>
              </a:endParaRPr>
            </a:p>
          </p:txBody>
        </p:sp>
        <p:cxnSp>
          <p:nvCxnSpPr>
            <p:cNvPr id="54" name="Прямая со стрелкой 53"/>
            <p:cNvCxnSpPr/>
            <p:nvPr/>
          </p:nvCxnSpPr>
          <p:spPr>
            <a:xfrm rot="10800000">
              <a:off x="2714612" y="4500570"/>
              <a:ext cx="1714512" cy="928694"/>
            </a:xfrm>
            <a:prstGeom prst="straightConnector1">
              <a:avLst/>
            </a:prstGeom>
            <a:ln w="57150">
              <a:solidFill>
                <a:srgbClr val="66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Дуга 54"/>
          <p:cNvSpPr/>
          <p:nvPr/>
        </p:nvSpPr>
        <p:spPr>
          <a:xfrm rot="11260935">
            <a:off x="1399401" y="116041"/>
            <a:ext cx="6297613" cy="4259262"/>
          </a:xfrm>
          <a:prstGeom prst="arc">
            <a:avLst>
              <a:gd name="adj1" fmla="val 16200000"/>
              <a:gd name="adj2" fmla="val 20980457"/>
            </a:avLst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Дуга 55"/>
          <p:cNvSpPr/>
          <p:nvPr/>
        </p:nvSpPr>
        <p:spPr>
          <a:xfrm rot="6002398">
            <a:off x="-1788757" y="-586625"/>
            <a:ext cx="6297613" cy="4259262"/>
          </a:xfrm>
          <a:prstGeom prst="arc">
            <a:avLst>
              <a:gd name="adj1" fmla="val 17074096"/>
              <a:gd name="adj2" fmla="val 20990135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928794" y="0"/>
            <a:ext cx="505074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спроса и </a:t>
            </a:r>
            <a:endParaRPr lang="ru-RU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00108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Спрос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— количество товара, которое продавцы готовы продать на рынке по определенной цене. Спрос находится в обратной зависимости от цены товара: выше цена — ниже спрос.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Предложение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— количество товара, которое поставляется на рынок при определенной цене. Оно находится в прямой зависимости от цены: выше цена — больше предложение.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43306" y="285728"/>
            <a:ext cx="23593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Выводы.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214554"/>
            <a:ext cx="86439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dfm.ntrtv.ru/photo-id-100.html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ru.depositphotos.com/12828249/stock-illustration-bag-of-gold.html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img0.liveinternet.ru/images/foto/c/0/apps/3/346/3346546_professii_15.jpg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2s2b.ru/upload/normal/arhangelsk-trebuetsya_prodavec_274730.jpeg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9" y="642918"/>
            <a:ext cx="850112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0" algn="l"/>
              </a:tabLst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урока: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понять</a:t>
            </a: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взаимосвязь между спросом, предложением и ценой.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0" algn="l"/>
              </a:tabLst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познакомиться с новыми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терминами, научиться приводить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примеры, узнать, как взаимосвязаны спрос, предложение, цена.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родают валенки на центральном рынке Нижнекамске &quot; Фотоальбомы &quot; Радио DFM Нижнекамск 107.5 FM Эврибади Дэнс Нау!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7429552" cy="59436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28662" y="6286520"/>
            <a:ext cx="3849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Сценка «Торговля валенками».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714356"/>
            <a:ext cx="8876661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Понятия урока:</a:t>
            </a:r>
          </a:p>
          <a:p>
            <a:r>
              <a:rPr lang="ru-RU" sz="4000" dirty="0" smtClean="0">
                <a:solidFill>
                  <a:schemeClr val="accent3">
                    <a:lumMod val="10000"/>
                  </a:schemeClr>
                </a:solidFill>
              </a:rPr>
              <a:t>-</a:t>
            </a:r>
            <a:r>
              <a:rPr lang="ru-RU" sz="3600" b="1" dirty="0" smtClean="0">
                <a:solidFill>
                  <a:srgbClr val="7030A0"/>
                </a:solidFill>
              </a:rPr>
              <a:t>Рынок</a:t>
            </a:r>
            <a:r>
              <a:rPr lang="ru-RU" sz="3600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-Спрос и предложение</a:t>
            </a:r>
            <a:r>
              <a:rPr lang="ru-RU" sz="3600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-Величина спроса, величина </a:t>
            </a:r>
            <a:r>
              <a:rPr lang="ru-RU" sz="3600" b="1" dirty="0" smtClean="0">
                <a:solidFill>
                  <a:srgbClr val="7030A0"/>
                </a:solidFill>
              </a:rPr>
              <a:t>предложения;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- Закон </a:t>
            </a:r>
            <a:r>
              <a:rPr lang="ru-RU" sz="3600" b="1" dirty="0" smtClean="0">
                <a:solidFill>
                  <a:srgbClr val="7030A0"/>
                </a:solidFill>
              </a:rPr>
              <a:t>спроса, закон предложения;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- Маркетинг</a:t>
            </a:r>
            <a:r>
              <a:rPr lang="ru-RU" sz="3600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- Цена</a:t>
            </a:r>
            <a:r>
              <a:rPr lang="ru-RU" sz="3600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- Товарный </a:t>
            </a:r>
            <a:r>
              <a:rPr lang="ru-RU" sz="3600" b="1" dirty="0" smtClean="0">
                <a:solidFill>
                  <a:srgbClr val="7030A0"/>
                </a:solidFill>
              </a:rPr>
              <a:t>дефицит</a:t>
            </a:r>
            <a:r>
              <a:rPr lang="ru-RU" sz="3600" b="1" dirty="0" smtClean="0">
                <a:solidFill>
                  <a:srgbClr val="7030A0"/>
                </a:solidFill>
              </a:rPr>
              <a:t>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Вся рыночная информация заключена в ценах.</a:t>
            </a:r>
          </a:p>
          <a:p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количество денег (или других товаров и услуг), уплачиваемое и получаемое за единицу  товара или услуги.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Мешок золота - Стоковое векторное изображение natis76 #128282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000372"/>
            <a:ext cx="3119416" cy="34073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предлагаю Продавец консультант 78 Санкт-Петербург пл.Восстания 25 000 руб. Бесплатные объявления без регистр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000108"/>
            <a:ext cx="4243274" cy="528641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643306" y="357166"/>
            <a:ext cx="25314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Спрос.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785794"/>
            <a:ext cx="42148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Спрос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желание, намерение покупателей приобрести данный товар, подкрепленное денежной возможностью.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Величина спроса </a:t>
            </a:r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количество товара, которое покупатели готовы купить по данной цене в определённое время и в определённом месте.</a:t>
            </a:r>
            <a:endParaRPr lang="ru-RU" sz="2800" dirty="0" smtClean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74031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Спрос и цена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взаимозависимы и взаимопротивоположны.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1357298"/>
            <a:ext cx="4324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Закон спроса: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500306"/>
            <a:ext cx="692907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Когда цены растут–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Падает спрос.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 descr="Рисунок17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350134"/>
            <a:ext cx="2571768" cy="319253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14290"/>
            <a:ext cx="79217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зависимости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спроса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цены: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ua.coolreferat.com/ref-2_10305955-4400.cool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71612"/>
            <a:ext cx="5214974" cy="47370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8926" y="285728"/>
            <a:ext cx="3743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Предложение.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3"/>
          <p:cNvSpPr txBox="1">
            <a:spLocks/>
          </p:cNvSpPr>
          <p:nvPr/>
        </p:nvSpPr>
        <p:spPr>
          <a:xfrm>
            <a:off x="500034" y="1285860"/>
            <a:ext cx="8358246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Парной спросу категорией выступает предложение.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Предложение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желание или намерение продавца предложить свой товар к продаже.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Величина предложения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количество товара и услуг, предлагающихся продавцами на продажу по различным ценам в данном месте и в данное время.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352</Words>
  <Application>Microsoft Office PowerPoint</Application>
  <PresentationFormat>Экран (4:3)</PresentationFormat>
  <Paragraphs>60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2_Тема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оксана</cp:lastModifiedBy>
  <cp:revision>50</cp:revision>
  <dcterms:created xsi:type="dcterms:W3CDTF">2012-09-05T07:35:09Z</dcterms:created>
  <dcterms:modified xsi:type="dcterms:W3CDTF">2014-11-24T21:02:55Z</dcterms:modified>
</cp:coreProperties>
</file>