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4"/>
  </p:notesMasterIdLst>
  <p:sldIdLst>
    <p:sldId id="268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EB"/>
    <a:srgbClr val="A7FFA7"/>
    <a:srgbClr val="CFDEFD"/>
    <a:srgbClr val="FFC1C1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F6BA8-17D0-454F-947D-63BD42A4342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74DF9-5487-4534-9C29-3E54D17EA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53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74DF9-5487-4534-9C29-3E54D17EAFE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3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AC3CB-657E-4260-A26E-E138B51BD69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52F8-3F7E-4A9C-B094-F80FC771C2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84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C0A59-9717-41A6-885A-FCF9AB7F580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FB687-3522-4511-B3AD-304DE114CD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03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4EB0-8A0A-46D8-BD26-57EF33A5E2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583B-A9A0-4C45-A11C-A616A5E105C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518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C98B2-1731-4BEC-8D30-83A91A105B4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C3A00-727A-4C86-BE24-DF97F4439E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15637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1B2C7-B24C-4770-83EA-3AD6CB42CBB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29ED4-7B08-47BD-9961-F49CF95316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5799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795EC-3518-4987-885C-B94383999F9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136CE-B70A-417D-98FC-F54D7A6CF14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1070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43A55-8F00-4F5F-9047-185135555A2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5FE61-C932-4542-AFBB-40235178FBC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220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08A6B-D09B-415D-8557-72B8147253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771F-DA98-4542-9384-C2C55C35FDB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3236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C0590-FDBE-4C5E-BBD7-E5F896C9692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E365D-DC6F-4D6E-94F7-A7F98D61EC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4511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5BECD-9466-43AC-9546-3595582406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3D68F-FE4A-46AA-B334-58E619C3C3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96804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90302-E2A2-4689-B194-443786D454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89A8-6F6D-4A5C-9CD0-55746D96B9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5263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591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406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64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230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4136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949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1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24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840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749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088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12019B-94A9-4A67-B810-2AC8A738ED9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99CDC6-3166-481A-B236-2F4101939C1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31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79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66391"/>
            <a:ext cx="8229600" cy="1080120"/>
          </a:xfrm>
        </p:spPr>
        <p:txBody>
          <a:bodyPr/>
          <a:lstStyle/>
          <a:p>
            <a:r>
              <a:rPr lang="ru-RU" sz="3200" b="1" dirty="0" smtClean="0"/>
              <a:t>Презентация к урокам математики в 6 классе по </a:t>
            </a:r>
            <a:r>
              <a:rPr lang="ru-RU" sz="3200" b="1" dirty="0" smtClean="0"/>
              <a:t>теме «Сравнение целых чисел»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11959" y="3645024"/>
            <a:ext cx="40277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solidFill>
                  <a:prstClr val="black"/>
                </a:solidFill>
              </a:rPr>
              <a:t>Автор материала</a:t>
            </a:r>
            <a:r>
              <a:rPr lang="ru-RU" b="1" dirty="0" smtClean="0">
                <a:solidFill>
                  <a:prstClr val="black"/>
                </a:solidFill>
              </a:rPr>
              <a:t>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Щербакова Татьяна Прокопьевна</a:t>
            </a:r>
            <a:r>
              <a:rPr lang="ru-RU" dirty="0" smtClean="0">
                <a:solidFill>
                  <a:prstClr val="black"/>
                </a:solidFill>
              </a:rPr>
              <a:t>,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</a:rPr>
              <a:t>учитель математики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</a:rPr>
              <a:t>в</a:t>
            </a:r>
            <a:r>
              <a:rPr lang="ru-RU" dirty="0" smtClean="0">
                <a:solidFill>
                  <a:prstClr val="black"/>
                </a:solidFill>
              </a:rPr>
              <a:t>ысшей квалификационной категории,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</a:rPr>
              <a:t>МБОУ СШ №1 г. Архангельска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5809650"/>
            <a:ext cx="259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</a:rPr>
              <a:t>г</a:t>
            </a:r>
            <a:r>
              <a:rPr lang="ru-RU" dirty="0" smtClean="0">
                <a:solidFill>
                  <a:prstClr val="black"/>
                </a:solidFill>
              </a:rPr>
              <a:t>. Архангельск, 2015 год.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96988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Источники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268760"/>
            <a:ext cx="6840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b="1" dirty="0">
                <a:solidFill>
                  <a:prstClr val="black"/>
                </a:solidFill>
              </a:rPr>
              <a:t>Математика</a:t>
            </a:r>
            <a:r>
              <a:rPr lang="ru-RU" sz="2000" dirty="0">
                <a:solidFill>
                  <a:prstClr val="black"/>
                </a:solidFill>
              </a:rPr>
              <a:t>. 6класс: учеб. Для </a:t>
            </a:r>
            <a:r>
              <a:rPr lang="ru-RU" sz="2000" dirty="0" err="1">
                <a:solidFill>
                  <a:prstClr val="black"/>
                </a:solidFill>
              </a:rPr>
              <a:t>общеобразоват</a:t>
            </a:r>
            <a:r>
              <a:rPr lang="ru-RU" sz="2000" dirty="0">
                <a:solidFill>
                  <a:prstClr val="black"/>
                </a:solidFill>
              </a:rPr>
              <a:t>. учреждений/ </a:t>
            </a:r>
            <a:r>
              <a:rPr lang="en-US" sz="2000" dirty="0">
                <a:solidFill>
                  <a:prstClr val="black"/>
                </a:solidFill>
              </a:rPr>
              <a:t>[</a:t>
            </a:r>
            <a:r>
              <a:rPr lang="ru-RU" sz="2000" dirty="0">
                <a:solidFill>
                  <a:prstClr val="black"/>
                </a:solidFill>
              </a:rPr>
              <a:t>С.М. Никольский, М.К. Потапов, Н.Н. Решетников, А.В. </a:t>
            </a:r>
            <a:r>
              <a:rPr lang="ru-RU" sz="2000" dirty="0" err="1">
                <a:solidFill>
                  <a:prstClr val="black"/>
                </a:solidFill>
              </a:rPr>
              <a:t>Шевкин</a:t>
            </a:r>
            <a:r>
              <a:rPr lang="en-US" sz="2000" dirty="0">
                <a:solidFill>
                  <a:prstClr val="black"/>
                </a:solidFill>
              </a:rPr>
              <a:t>]</a:t>
            </a:r>
            <a:r>
              <a:rPr lang="ru-RU" sz="2000" dirty="0">
                <a:solidFill>
                  <a:prstClr val="black"/>
                </a:solidFill>
              </a:rPr>
              <a:t>. – 7-е изд. – М.: Просвещение, 2009. – 256 с.: ил. – (МГУ – школе.)</a:t>
            </a:r>
          </a:p>
        </p:txBody>
      </p:sp>
    </p:spTree>
    <p:extLst>
      <p:ext uri="{BB962C8B-B14F-4D97-AF65-F5344CB8AC3E}">
        <p14:creationId xmlns:p14="http://schemas.microsoft.com/office/powerpoint/2010/main" val="530570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Сравнение целых чисел</a:t>
            </a:r>
            <a:endParaRPr lang="ru-RU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5496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Автор: </a:t>
            </a:r>
            <a:r>
              <a:rPr lang="ru-RU" sz="2400" b="1" dirty="0" smtClean="0">
                <a:solidFill>
                  <a:schemeClr val="tx1"/>
                </a:solidFill>
              </a:rPr>
              <a:t>Щербакова Татьяна Прокопьевна,  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           учитель математики МБОУ СШ№1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5805264"/>
            <a:ext cx="1619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Архангельск, 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2015 год</a:t>
            </a:r>
            <a:endParaRPr lang="ru-RU" sz="14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717" y="5877272"/>
            <a:ext cx="8619488" cy="50405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600" b="1" dirty="0" smtClean="0"/>
              <a:t>… , </a:t>
            </a:r>
            <a:r>
              <a:rPr lang="ru-RU" sz="8600" b="1" dirty="0" smtClean="0">
                <a:solidFill>
                  <a:srgbClr val="0070C0"/>
                </a:solidFill>
              </a:rPr>
              <a:t>-</a:t>
            </a:r>
            <a:r>
              <a:rPr lang="ru-RU" sz="8600" b="1" dirty="0" smtClean="0"/>
              <a:t>5, </a:t>
            </a:r>
            <a:r>
              <a:rPr lang="ru-RU" sz="8600" b="1" dirty="0" smtClean="0">
                <a:solidFill>
                  <a:srgbClr val="0070C0"/>
                </a:solidFill>
              </a:rPr>
              <a:t>-</a:t>
            </a:r>
            <a:r>
              <a:rPr lang="ru-RU" sz="8600" b="1" dirty="0" smtClean="0"/>
              <a:t>4, </a:t>
            </a:r>
            <a:r>
              <a:rPr lang="ru-RU" sz="8600" b="1" dirty="0" smtClean="0">
                <a:solidFill>
                  <a:srgbClr val="0070C0"/>
                </a:solidFill>
              </a:rPr>
              <a:t>-</a:t>
            </a:r>
            <a:r>
              <a:rPr lang="ru-RU" sz="8600" b="1" dirty="0" smtClean="0"/>
              <a:t>3, </a:t>
            </a:r>
            <a:r>
              <a:rPr lang="ru-RU" sz="8600" b="1" dirty="0" smtClean="0">
                <a:solidFill>
                  <a:srgbClr val="0070C0"/>
                </a:solidFill>
              </a:rPr>
              <a:t>-</a:t>
            </a:r>
            <a:r>
              <a:rPr lang="ru-RU" sz="8600" b="1" dirty="0" smtClean="0"/>
              <a:t>2, </a:t>
            </a:r>
            <a:r>
              <a:rPr lang="ru-RU" sz="8600" b="1" dirty="0" smtClean="0">
                <a:solidFill>
                  <a:srgbClr val="0070C0"/>
                </a:solidFill>
              </a:rPr>
              <a:t>-</a:t>
            </a:r>
            <a:r>
              <a:rPr lang="ru-RU" sz="8600" b="1" dirty="0" smtClean="0"/>
              <a:t>1, 0</a:t>
            </a:r>
            <a:r>
              <a:rPr lang="ru-RU" sz="11200" dirty="0" smtClean="0"/>
              <a:t>,</a:t>
            </a:r>
            <a:r>
              <a:rPr lang="ru-RU" sz="9600" b="1" dirty="0" smtClean="0">
                <a:solidFill>
                  <a:srgbClr val="C00000"/>
                </a:solidFill>
              </a:rPr>
              <a:t>+</a:t>
            </a:r>
            <a:r>
              <a:rPr lang="ru-RU" sz="9600" b="1" dirty="0" smtClean="0"/>
              <a:t>1</a:t>
            </a:r>
            <a:r>
              <a:rPr lang="ru-RU" sz="11200" dirty="0" smtClean="0"/>
              <a:t>, </a:t>
            </a:r>
            <a:r>
              <a:rPr lang="ru-RU" sz="11200" b="1" dirty="0" smtClean="0">
                <a:solidFill>
                  <a:srgbClr val="C00000"/>
                </a:solidFill>
              </a:rPr>
              <a:t>+</a:t>
            </a:r>
            <a:r>
              <a:rPr lang="ru-RU" sz="11200" b="1" dirty="0" smtClean="0"/>
              <a:t>2, </a:t>
            </a:r>
            <a:r>
              <a:rPr lang="ru-RU" sz="12800" b="1" dirty="0" smtClean="0">
                <a:solidFill>
                  <a:srgbClr val="C00000"/>
                </a:solidFill>
              </a:rPr>
              <a:t>+</a:t>
            </a:r>
            <a:r>
              <a:rPr lang="ru-RU" sz="12800" b="1" dirty="0" smtClean="0"/>
              <a:t>3</a:t>
            </a:r>
            <a:r>
              <a:rPr lang="ru-RU" sz="11200" b="1" dirty="0" smtClean="0"/>
              <a:t>,</a:t>
            </a:r>
            <a:r>
              <a:rPr lang="ru-RU" sz="12800" b="1" dirty="0" smtClean="0"/>
              <a:t> </a:t>
            </a:r>
            <a:r>
              <a:rPr lang="ru-RU" sz="14400" b="1" dirty="0" smtClean="0">
                <a:solidFill>
                  <a:srgbClr val="C00000"/>
                </a:solidFill>
              </a:rPr>
              <a:t>+</a:t>
            </a:r>
            <a:r>
              <a:rPr lang="ru-RU" sz="14400" b="1" dirty="0" smtClean="0"/>
              <a:t>4</a:t>
            </a:r>
            <a:r>
              <a:rPr lang="ru-RU" sz="11200" b="1" dirty="0" smtClean="0"/>
              <a:t>,</a:t>
            </a:r>
            <a:r>
              <a:rPr lang="ru-RU" sz="16000" b="1" dirty="0" smtClean="0">
                <a:solidFill>
                  <a:srgbClr val="C00000"/>
                </a:solidFill>
              </a:rPr>
              <a:t>+</a:t>
            </a:r>
            <a:r>
              <a:rPr lang="ru-RU" sz="16000" b="1" dirty="0" smtClean="0"/>
              <a:t>5</a:t>
            </a:r>
            <a:r>
              <a:rPr lang="ru-RU" sz="11200" b="1" dirty="0" smtClean="0"/>
              <a:t>,</a:t>
            </a:r>
            <a:r>
              <a:rPr lang="ru-RU" sz="17600" b="1" dirty="0" smtClean="0">
                <a:solidFill>
                  <a:srgbClr val="C00000"/>
                </a:solidFill>
              </a:rPr>
              <a:t>+</a:t>
            </a:r>
            <a:r>
              <a:rPr lang="ru-RU" sz="17600" b="1" dirty="0" smtClean="0"/>
              <a:t>6</a:t>
            </a:r>
            <a:r>
              <a:rPr lang="ru-RU" sz="11200" b="1" dirty="0" smtClean="0"/>
              <a:t>,</a:t>
            </a:r>
            <a:r>
              <a:rPr lang="ru-RU" sz="17600" b="1" dirty="0" smtClean="0">
                <a:solidFill>
                  <a:srgbClr val="C00000"/>
                </a:solidFill>
              </a:rPr>
              <a:t>+</a:t>
            </a:r>
            <a:r>
              <a:rPr lang="ru-RU" sz="19200" b="1" dirty="0" smtClean="0"/>
              <a:t>7</a:t>
            </a:r>
            <a:r>
              <a:rPr lang="ru-RU" sz="11200" b="1" dirty="0" smtClean="0"/>
              <a:t>,</a:t>
            </a:r>
            <a:r>
              <a:rPr lang="ru-RU" sz="19200" b="1" dirty="0" smtClean="0">
                <a:solidFill>
                  <a:srgbClr val="C00000"/>
                </a:solidFill>
              </a:rPr>
              <a:t>+</a:t>
            </a:r>
            <a:r>
              <a:rPr lang="ru-RU" sz="21600" b="1" dirty="0" smtClean="0"/>
              <a:t>8</a:t>
            </a:r>
            <a:r>
              <a:rPr lang="ru-RU" sz="11200" b="1" dirty="0" smtClean="0"/>
              <a:t>,</a:t>
            </a:r>
            <a:r>
              <a:rPr lang="ru-RU" sz="21600" b="1" dirty="0" smtClean="0">
                <a:solidFill>
                  <a:srgbClr val="C00000"/>
                </a:solidFill>
              </a:rPr>
              <a:t>+</a:t>
            </a:r>
            <a:r>
              <a:rPr lang="ru-RU" sz="24000" b="1" dirty="0" smtClean="0"/>
              <a:t>9</a:t>
            </a:r>
            <a:r>
              <a:rPr lang="ru-RU" sz="11200" b="1" dirty="0" smtClean="0"/>
              <a:t>, …</a:t>
            </a:r>
            <a:endParaRPr lang="ru-RU" sz="1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4" y="3717032"/>
            <a:ext cx="8279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… 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7,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6,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4,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2,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1, 0,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2,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3,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4,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6,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7, …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2075" y="1556792"/>
            <a:ext cx="8463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… 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7,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6,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4,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2,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1, 0, </a:t>
            </a:r>
            <a:r>
              <a:rPr lang="ru-RU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C00000"/>
                </a:solidFill>
              </a:rPr>
              <a:t>5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C00000"/>
                </a:solidFill>
              </a:rPr>
              <a:t>6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C00000"/>
                </a:solidFill>
              </a:rPr>
              <a:t>7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C00000"/>
                </a:solidFill>
              </a:rPr>
              <a:t>8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C00000"/>
                </a:solidFill>
              </a:rPr>
              <a:t>9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C00000"/>
                </a:solidFill>
              </a:rPr>
              <a:t>10</a:t>
            </a:r>
            <a:r>
              <a:rPr lang="ru-RU" sz="2800" b="1" dirty="0" smtClean="0"/>
              <a:t>,  …</a:t>
            </a:r>
            <a:endParaRPr lang="ru-RU" sz="2800" b="1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563888" y="983318"/>
            <a:ext cx="1656184" cy="504056"/>
          </a:xfrm>
          <a:prstGeom prst="flowChartAlternateProcess">
            <a:avLst/>
          </a:prstGeom>
          <a:solidFill>
            <a:srgbClr val="FF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40199" y="931420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9</a:t>
            </a:r>
            <a:r>
              <a:rPr lang="ru-RU" sz="2800" b="1" dirty="0" smtClean="0"/>
              <a:t> или </a:t>
            </a:r>
            <a:r>
              <a:rPr lang="ru-RU" sz="2800" b="1" dirty="0" smtClean="0">
                <a:solidFill>
                  <a:srgbClr val="C00000"/>
                </a:solidFill>
              </a:rPr>
              <a:t>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6372200" y="827129"/>
            <a:ext cx="2112294" cy="816435"/>
          </a:xfrm>
          <a:prstGeom prst="downArrowCallou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20085" y="827130"/>
            <a:ext cx="1816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9</a:t>
            </a:r>
            <a:r>
              <a:rPr lang="ru-RU" sz="2800" b="1" dirty="0" smtClean="0"/>
              <a:t> правее </a:t>
            </a:r>
            <a:r>
              <a:rPr lang="ru-RU" sz="2800" b="1" dirty="0" smtClean="0">
                <a:solidFill>
                  <a:srgbClr val="C00000"/>
                </a:solidFill>
              </a:rPr>
              <a:t>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1259632" y="2143234"/>
            <a:ext cx="6624736" cy="612648"/>
          </a:xfrm>
          <a:prstGeom prst="flowChartAlternateProcess">
            <a:avLst/>
          </a:prstGeom>
          <a:solidFill>
            <a:srgbClr val="A7F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441014" y="2045519"/>
            <a:ext cx="3576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Поэтому  </a:t>
            </a:r>
            <a:r>
              <a:rPr lang="ru-RU" sz="4000" b="1" dirty="0" smtClean="0">
                <a:solidFill>
                  <a:srgbClr val="C00000"/>
                </a:solidFill>
              </a:rPr>
              <a:t>9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больше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1" y="2187948"/>
            <a:ext cx="2084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Пишут: </a:t>
            </a:r>
            <a:r>
              <a:rPr lang="ru-RU" sz="2800" b="1" dirty="0" smtClean="0">
                <a:solidFill>
                  <a:srgbClr val="C00000"/>
                </a:solidFill>
              </a:rPr>
              <a:t>9</a:t>
            </a:r>
            <a:r>
              <a:rPr lang="en-US" sz="2800" b="1" dirty="0" smtClean="0"/>
              <a:t> &gt; </a:t>
            </a:r>
            <a:r>
              <a:rPr lang="ru-RU" sz="2800" b="1" dirty="0" smtClean="0">
                <a:solidFill>
                  <a:srgbClr val="C00000"/>
                </a:solidFill>
              </a:rPr>
              <a:t>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3488169" y="2996952"/>
            <a:ext cx="2016223" cy="504056"/>
          </a:xfrm>
          <a:prstGeom prst="flowChartAlternateProcess">
            <a:avLst/>
          </a:prstGeom>
          <a:solidFill>
            <a:srgbClr val="FF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88144" y="2996952"/>
            <a:ext cx="166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+</a:t>
            </a:r>
            <a:r>
              <a:rPr lang="en-US" sz="2800" b="1" dirty="0" smtClean="0"/>
              <a:t>1 </a:t>
            </a:r>
            <a:r>
              <a:rPr lang="ru-RU" sz="2800" b="1" dirty="0" smtClean="0"/>
              <a:t>или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6</a:t>
            </a:r>
            <a:endParaRPr lang="ru-RU" sz="2800" b="1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6444208" y="2996952"/>
            <a:ext cx="2040285" cy="842392"/>
          </a:xfrm>
          <a:prstGeom prst="downArrowCallou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385659" y="2996952"/>
            <a:ext cx="2289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6 правее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1159448" y="4415358"/>
            <a:ext cx="6724920" cy="612648"/>
          </a:xfrm>
          <a:prstGeom prst="flowChartAlternateProcess">
            <a:avLst/>
          </a:prstGeom>
          <a:solidFill>
            <a:srgbClr val="A7F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384511" y="4409818"/>
            <a:ext cx="3776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Поэтому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6 </a:t>
            </a:r>
            <a:r>
              <a:rPr lang="ru-RU" sz="2800" b="1" dirty="0" smtClean="0">
                <a:solidFill>
                  <a:srgbClr val="7030A0"/>
                </a:solidFill>
              </a:rPr>
              <a:t>больше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1.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77775" y="4419431"/>
            <a:ext cx="2443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Пишут: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6 </a:t>
            </a:r>
            <a:r>
              <a:rPr lang="en-US" sz="2800" b="1" dirty="0" smtClean="0"/>
              <a:t>&gt;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20" name="Выноска со стрелкой вправо 19"/>
          <p:cNvSpPr/>
          <p:nvPr/>
        </p:nvSpPr>
        <p:spPr>
          <a:xfrm>
            <a:off x="2759688" y="5411068"/>
            <a:ext cx="3850423" cy="457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467"/>
            </a:avLst>
          </a:prstGeom>
          <a:solidFill>
            <a:srgbClr val="FFEBEB"/>
          </a:solidFill>
          <a:ln>
            <a:solidFill>
              <a:srgbClr val="FF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1694612" y="116632"/>
            <a:ext cx="5772670" cy="576064"/>
          </a:xfrm>
          <a:prstGeom prst="flowChartAlternateProcess">
            <a:avLst/>
          </a:prstGeom>
          <a:solidFill>
            <a:srgbClr val="A7FFA7"/>
          </a:solidFill>
          <a:ln>
            <a:solidFill>
              <a:srgbClr val="A7F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074508" y="5345048"/>
            <a:ext cx="3132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Правее - </a:t>
            </a:r>
            <a:r>
              <a:rPr lang="ru-RU" sz="28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больше</a:t>
            </a:r>
            <a:endParaRPr lang="ru-RU" sz="28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165" y="-122092"/>
            <a:ext cx="5353050" cy="105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42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2017420" y="356142"/>
            <a:ext cx="5218876" cy="6126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439" y="188640"/>
            <a:ext cx="485583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5692996" y="1095665"/>
            <a:ext cx="1872208" cy="6126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84957" y="1177588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7 или  </a:t>
            </a:r>
            <a:r>
              <a:rPr lang="ru-RU" sz="2800" b="1" dirty="0" smtClean="0">
                <a:solidFill>
                  <a:srgbClr val="0070C0"/>
                </a:solidFill>
              </a:rPr>
              <a:t>- </a:t>
            </a:r>
            <a:r>
              <a:rPr lang="ru-RU" sz="2800" b="1" dirty="0" smtClean="0"/>
              <a:t>4</a:t>
            </a:r>
            <a:endParaRPr lang="ru-RU" sz="2800" b="1" dirty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259632" y="1088160"/>
            <a:ext cx="2664296" cy="756664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76268" y="1088160"/>
            <a:ext cx="2364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4  правее  </a:t>
            </a:r>
            <a:r>
              <a:rPr lang="ru-RU" sz="2800" b="1" dirty="0" smtClean="0">
                <a:solidFill>
                  <a:srgbClr val="0070C0"/>
                </a:solidFill>
              </a:rPr>
              <a:t>- </a:t>
            </a:r>
            <a:r>
              <a:rPr lang="ru-RU" sz="2800" b="1" dirty="0" smtClean="0"/>
              <a:t>7</a:t>
            </a:r>
            <a:endParaRPr lang="ru-RU" sz="2800" b="1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1259632" y="2420888"/>
            <a:ext cx="6552728" cy="6126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331639" y="2465602"/>
            <a:ext cx="3802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Поэтому </a:t>
            </a:r>
            <a:r>
              <a:rPr lang="ru-RU" sz="2800" b="1" dirty="0" smtClean="0">
                <a:solidFill>
                  <a:srgbClr val="0070C0"/>
                </a:solidFill>
              </a:rPr>
              <a:t>- </a:t>
            </a:r>
            <a:r>
              <a:rPr lang="ru-RU" sz="2800" b="1" dirty="0" smtClean="0"/>
              <a:t>4 больше 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7.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21888" y="2460558"/>
            <a:ext cx="1277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/>
              <a:t>4 </a:t>
            </a:r>
            <a:r>
              <a:rPr lang="en-US" sz="2800" b="1" dirty="0" smtClean="0"/>
              <a:t>&gt; </a:t>
            </a:r>
            <a:r>
              <a:rPr lang="en-US" sz="2800" b="1" dirty="0" smtClean="0">
                <a:solidFill>
                  <a:srgbClr val="0070C0"/>
                </a:solidFill>
              </a:rPr>
              <a:t>- </a:t>
            </a:r>
            <a:r>
              <a:rPr lang="en-US" sz="2800" b="1" dirty="0" smtClean="0"/>
              <a:t>7</a:t>
            </a:r>
            <a:endParaRPr lang="ru-RU" sz="2800" b="1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6360523" y="3181024"/>
            <a:ext cx="1751546" cy="6126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439443" y="3221278"/>
            <a:ext cx="1593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</a:t>
            </a:r>
            <a:r>
              <a:rPr lang="en-US" sz="2800" b="1" dirty="0" smtClean="0"/>
              <a:t> </a:t>
            </a:r>
            <a:r>
              <a:rPr lang="ru-RU" sz="2800" b="1" dirty="0" smtClean="0"/>
              <a:t>или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3563889" y="3221278"/>
            <a:ext cx="2221068" cy="711778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597146" y="3169575"/>
            <a:ext cx="2106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 правее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</a:t>
            </a:r>
            <a:endParaRPr lang="ru-RU" sz="28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77" y="1708313"/>
            <a:ext cx="850423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03650"/>
            <a:ext cx="868061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Блок-схема: альтернативный процесс 16"/>
          <p:cNvSpPr/>
          <p:nvPr/>
        </p:nvSpPr>
        <p:spPr>
          <a:xfrm>
            <a:off x="1259632" y="4527487"/>
            <a:ext cx="6552728" cy="612648"/>
          </a:xfrm>
          <a:prstGeom prst="flowChartAlternateProcess">
            <a:avLst/>
          </a:prstGeom>
          <a:solidFill>
            <a:srgbClr val="FF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357918" y="4488464"/>
            <a:ext cx="3983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Поэтому 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  больше  </a:t>
            </a:r>
            <a:r>
              <a:rPr lang="ru-RU" sz="36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3.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266043" y="4488463"/>
            <a:ext cx="1295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</a:t>
            </a:r>
            <a:r>
              <a:rPr lang="en-US" sz="2800" b="1" dirty="0" smtClean="0"/>
              <a:t> &gt; </a:t>
            </a:r>
            <a:r>
              <a:rPr lang="en-US" sz="36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3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857999" y="5445224"/>
            <a:ext cx="7632847" cy="1152128"/>
          </a:xfrm>
          <a:prstGeom prst="flowChartAlternateProcess">
            <a:avLst/>
          </a:prstGeom>
          <a:solidFill>
            <a:srgbClr val="A7F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23700" y="5397023"/>
            <a:ext cx="7406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Из двух целых чисел </a:t>
            </a:r>
            <a:r>
              <a:rPr lang="ru-RU" sz="3600" b="1" dirty="0" smtClean="0">
                <a:solidFill>
                  <a:srgbClr val="C00000"/>
                </a:solidFill>
              </a:rPr>
              <a:t>больше</a:t>
            </a:r>
            <a:r>
              <a:rPr lang="ru-RU" sz="2800" b="1" dirty="0" smtClean="0"/>
              <a:t> то,</a:t>
            </a:r>
          </a:p>
          <a:p>
            <a:pPr algn="ctr"/>
            <a:r>
              <a:rPr lang="ru-RU" sz="2800" b="1" dirty="0" smtClean="0"/>
              <a:t> которое в раду целых чисел стоит </a:t>
            </a:r>
            <a:r>
              <a:rPr lang="ru-RU" sz="3600" b="1" dirty="0" smtClean="0">
                <a:solidFill>
                  <a:srgbClr val="C00000"/>
                </a:solidFill>
              </a:rPr>
              <a:t>правее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3500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/>
      <p:bldP spid="20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Задача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908720"/>
            <a:ext cx="528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1. Сравнить натуральные  числа: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464766"/>
            <a:ext cx="1898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а</a:t>
            </a:r>
            <a:r>
              <a:rPr lang="ru-RU" sz="2400" b="1" dirty="0" smtClean="0"/>
              <a:t>)  </a:t>
            </a:r>
            <a:r>
              <a:rPr lang="ru-RU" sz="2400" b="1" dirty="0" smtClean="0">
                <a:solidFill>
                  <a:srgbClr val="C00000"/>
                </a:solidFill>
              </a:rPr>
              <a:t>489</a:t>
            </a:r>
            <a:r>
              <a:rPr lang="ru-RU" sz="2400" b="1" dirty="0" smtClean="0"/>
              <a:t> и </a:t>
            </a:r>
            <a:r>
              <a:rPr lang="ru-RU" sz="2400" b="1" dirty="0" smtClean="0">
                <a:solidFill>
                  <a:srgbClr val="C00000"/>
                </a:solidFill>
              </a:rPr>
              <a:t>501</a:t>
            </a:r>
            <a:r>
              <a:rPr lang="ru-RU" sz="2400" b="1" dirty="0" smtClean="0"/>
              <a:t>;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1431940"/>
            <a:ext cx="2307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б</a:t>
            </a:r>
            <a:r>
              <a:rPr lang="ru-RU" sz="2400" b="1" dirty="0" smtClean="0"/>
              <a:t>) </a:t>
            </a:r>
            <a:r>
              <a:rPr lang="ru-RU" sz="2400" b="1" dirty="0" smtClean="0">
                <a:solidFill>
                  <a:srgbClr val="C00000"/>
                </a:solidFill>
              </a:rPr>
              <a:t>26471</a:t>
            </a:r>
            <a:r>
              <a:rPr lang="ru-RU" sz="2400" b="1" dirty="0" smtClean="0"/>
              <a:t> и </a:t>
            </a:r>
            <a:r>
              <a:rPr lang="ru-RU" sz="2400" b="1" dirty="0" smtClean="0">
                <a:solidFill>
                  <a:srgbClr val="C00000"/>
                </a:solidFill>
              </a:rPr>
              <a:t>2647</a:t>
            </a:r>
            <a:r>
              <a:rPr lang="ru-RU" sz="2400" b="1" dirty="0" smtClean="0"/>
              <a:t>;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84877" y="1431939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в</a:t>
            </a:r>
            <a:r>
              <a:rPr lang="ru-RU" sz="2400" b="1" dirty="0" smtClean="0"/>
              <a:t>) </a:t>
            </a:r>
            <a:r>
              <a:rPr lang="ru-RU" sz="2400" b="1" dirty="0" smtClean="0">
                <a:solidFill>
                  <a:srgbClr val="C00000"/>
                </a:solidFill>
              </a:rPr>
              <a:t>1400</a:t>
            </a:r>
            <a:r>
              <a:rPr lang="ru-RU" sz="2400" b="1" dirty="0" smtClean="0"/>
              <a:t> и </a:t>
            </a:r>
            <a:r>
              <a:rPr lang="ru-RU" sz="2400" b="1" dirty="0" smtClean="0">
                <a:solidFill>
                  <a:srgbClr val="C00000"/>
                </a:solidFill>
              </a:rPr>
              <a:t>1398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3" y="2580059"/>
            <a:ext cx="4234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2.  Сравнить целые числа: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2589" y="3140968"/>
            <a:ext cx="1770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а) </a:t>
            </a:r>
            <a:r>
              <a:rPr lang="ru-RU" sz="2800" b="1" dirty="0" smtClean="0">
                <a:solidFill>
                  <a:srgbClr val="C00000"/>
                </a:solidFill>
              </a:rPr>
              <a:t>+ </a:t>
            </a:r>
            <a:r>
              <a:rPr lang="ru-RU" sz="2800" b="1" dirty="0" smtClean="0"/>
              <a:t>3 и </a:t>
            </a:r>
            <a:r>
              <a:rPr lang="ru-RU" sz="2800" b="1" dirty="0" smtClean="0">
                <a:solidFill>
                  <a:srgbClr val="0070C0"/>
                </a:solidFill>
              </a:rPr>
              <a:t>- </a:t>
            </a:r>
            <a:r>
              <a:rPr lang="ru-RU" sz="2800" b="1" dirty="0" smtClean="0"/>
              <a:t>5</a:t>
            </a:r>
            <a:r>
              <a:rPr lang="ru-RU" sz="2400" b="1" dirty="0" smtClean="0"/>
              <a:t>;</a:t>
            </a:r>
            <a:endParaRPr lang="ru-RU" sz="2400" b="1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75435" y="2014613"/>
            <a:ext cx="8136904" cy="612648"/>
          </a:xfrm>
          <a:prstGeom prst="flowChartAlternateProcess">
            <a:avLst/>
          </a:prstGeom>
          <a:solidFill>
            <a:srgbClr val="A7F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83" y="1948669"/>
            <a:ext cx="8220304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873019" y="3103279"/>
            <a:ext cx="1666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б</a:t>
            </a:r>
            <a:r>
              <a:rPr lang="ru-RU" sz="2400" b="1" dirty="0" smtClean="0"/>
              <a:t>) </a:t>
            </a:r>
            <a:r>
              <a:rPr lang="ru-RU" sz="2800" b="1" dirty="0" smtClean="0">
                <a:solidFill>
                  <a:srgbClr val="0070C0"/>
                </a:solidFill>
              </a:rPr>
              <a:t>- </a:t>
            </a:r>
            <a:r>
              <a:rPr lang="ru-RU" sz="2800" b="1" dirty="0" smtClean="0"/>
              <a:t>6 и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1;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3084667"/>
            <a:ext cx="1600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</a:t>
            </a:r>
            <a:r>
              <a:rPr lang="ru-RU" sz="2400" b="1" dirty="0" smtClean="0"/>
              <a:t>) </a:t>
            </a:r>
            <a:r>
              <a:rPr lang="ru-RU" sz="2800" b="1" dirty="0" smtClean="0"/>
              <a:t>0 и </a:t>
            </a:r>
            <a:r>
              <a:rPr lang="ru-RU" sz="2800" b="1" dirty="0" smtClean="0">
                <a:solidFill>
                  <a:srgbClr val="0070C0"/>
                </a:solidFill>
              </a:rPr>
              <a:t>–</a:t>
            </a:r>
            <a:r>
              <a:rPr lang="ru-RU" sz="2800" b="1" dirty="0" smtClean="0"/>
              <a:t> 4;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30836" y="3084667"/>
            <a:ext cx="1902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г</a:t>
            </a:r>
            <a:r>
              <a:rPr lang="ru-RU" sz="2800" b="1" dirty="0" smtClean="0"/>
              <a:t>) </a:t>
            </a:r>
            <a:r>
              <a:rPr lang="ru-RU" sz="2800" b="1" dirty="0" smtClean="0">
                <a:solidFill>
                  <a:srgbClr val="0070C0"/>
                </a:solidFill>
              </a:rPr>
              <a:t>- </a:t>
            </a:r>
            <a:r>
              <a:rPr lang="ru-RU" sz="2800" b="1" dirty="0" smtClean="0"/>
              <a:t>7 и </a:t>
            </a:r>
            <a:r>
              <a:rPr lang="ru-RU" sz="2800" b="1" dirty="0" smtClean="0">
                <a:solidFill>
                  <a:srgbClr val="C00000"/>
                </a:solidFill>
              </a:rPr>
              <a:t>+ </a:t>
            </a:r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755575" y="3696434"/>
            <a:ext cx="1915657" cy="1728192"/>
          </a:xfrm>
          <a:prstGeom prst="flowChartAlternateProcess">
            <a:avLst/>
          </a:prstGeom>
          <a:solidFill>
            <a:srgbClr val="FF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3" y="3789040"/>
            <a:ext cx="18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+</a:t>
            </a:r>
            <a:r>
              <a:rPr lang="ru-RU" sz="2400" b="1" dirty="0" smtClean="0"/>
              <a:t>3 правее </a:t>
            </a:r>
            <a:r>
              <a:rPr lang="ru-RU" sz="2400" b="1" dirty="0" smtClean="0">
                <a:solidFill>
                  <a:srgbClr val="0070C0"/>
                </a:solidFill>
              </a:rPr>
              <a:t>-</a:t>
            </a:r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8078" y="4301435"/>
            <a:ext cx="1910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+</a:t>
            </a:r>
            <a:r>
              <a:rPr lang="ru-RU" sz="2400" b="1" dirty="0" smtClean="0"/>
              <a:t>3 больше </a:t>
            </a:r>
            <a:r>
              <a:rPr lang="ru-RU" sz="2400" b="1" dirty="0" smtClean="0">
                <a:solidFill>
                  <a:srgbClr val="0070C0"/>
                </a:solidFill>
              </a:rPr>
              <a:t>-</a:t>
            </a:r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61009" y="4797152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+</a:t>
            </a:r>
            <a:r>
              <a:rPr lang="ru-RU" sz="2400" b="1" dirty="0" smtClean="0"/>
              <a:t>3 </a:t>
            </a:r>
            <a:r>
              <a:rPr lang="en-US" sz="2400" b="1" dirty="0" smtClean="0"/>
              <a:t>&gt; 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 5</a:t>
            </a:r>
            <a:endParaRPr lang="ru-RU" sz="2400" b="1" dirty="0"/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2857588" y="3664188"/>
            <a:ext cx="1866560" cy="172187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996419" y="3749446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6</a:t>
            </a:r>
            <a:r>
              <a:rPr lang="ru-RU" sz="2400" b="1" dirty="0" smtClean="0"/>
              <a:t> левее </a:t>
            </a:r>
            <a:r>
              <a:rPr lang="ru-RU" sz="2400" b="1" dirty="0" smtClean="0">
                <a:solidFill>
                  <a:srgbClr val="0070C0"/>
                </a:solidFill>
              </a:rPr>
              <a:t>-</a:t>
            </a:r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846318" y="4294290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-</a:t>
            </a:r>
            <a:r>
              <a:rPr lang="ru-RU" sz="2400" b="1" dirty="0" smtClean="0"/>
              <a:t>6 меньше </a:t>
            </a:r>
            <a:r>
              <a:rPr lang="ru-RU" sz="2400" b="1" dirty="0" smtClean="0">
                <a:solidFill>
                  <a:srgbClr val="0070C0"/>
                </a:solidFill>
              </a:rPr>
              <a:t>-</a:t>
            </a:r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12791" y="4768919"/>
            <a:ext cx="9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-</a:t>
            </a:r>
            <a:r>
              <a:rPr lang="ru-RU" sz="2400" b="1" dirty="0" smtClean="0"/>
              <a:t>6 </a:t>
            </a:r>
            <a:r>
              <a:rPr lang="en-US" sz="2400" b="1" dirty="0" smtClean="0"/>
              <a:t>&lt; 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4860032" y="3678480"/>
            <a:ext cx="1778467" cy="1707577"/>
          </a:xfrm>
          <a:prstGeom prst="flowChartAlternateProcess">
            <a:avLst/>
          </a:prstGeom>
          <a:solidFill>
            <a:srgbClr val="FF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881736" y="3763219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 </a:t>
            </a:r>
            <a:r>
              <a:rPr lang="ru-RU" sz="2400" b="1" dirty="0" smtClean="0"/>
              <a:t>правее </a:t>
            </a:r>
            <a:r>
              <a:rPr lang="ru-RU" sz="2400" b="1" dirty="0" smtClean="0">
                <a:solidFill>
                  <a:srgbClr val="0070C0"/>
                </a:solidFill>
              </a:rPr>
              <a:t>-</a:t>
            </a:r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881736" y="4288773"/>
            <a:ext cx="1756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0 больше </a:t>
            </a:r>
            <a:r>
              <a:rPr lang="ru-RU" sz="2400" b="1" dirty="0" smtClean="0">
                <a:solidFill>
                  <a:srgbClr val="0070C0"/>
                </a:solidFill>
              </a:rPr>
              <a:t>-</a:t>
            </a:r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319130" y="4750438"/>
            <a:ext cx="950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0 </a:t>
            </a:r>
            <a:r>
              <a:rPr lang="en-US" sz="2400" b="1" dirty="0" smtClean="0"/>
              <a:t>&gt; 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6830836" y="3678480"/>
            <a:ext cx="1902869" cy="170757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950952" y="3700730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7 </a:t>
            </a:r>
            <a:r>
              <a:rPr lang="ru-RU" sz="2400" b="1" dirty="0" smtClean="0"/>
              <a:t>левее </a:t>
            </a:r>
            <a:r>
              <a:rPr lang="ru-RU" sz="2400" b="1" dirty="0" smtClean="0">
                <a:solidFill>
                  <a:srgbClr val="C00000"/>
                </a:solidFill>
              </a:rPr>
              <a:t>+</a:t>
            </a:r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830836" y="4250705"/>
            <a:ext cx="1968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-</a:t>
            </a:r>
            <a:r>
              <a:rPr lang="ru-RU" sz="2400" b="1" dirty="0" smtClean="0"/>
              <a:t>7 меньше </a:t>
            </a:r>
            <a:r>
              <a:rPr lang="ru-RU" sz="2400" b="1" dirty="0" smtClean="0">
                <a:solidFill>
                  <a:srgbClr val="C00000"/>
                </a:solidFill>
              </a:rPr>
              <a:t>+</a:t>
            </a:r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286140" y="4763100"/>
            <a:ext cx="1035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-</a:t>
            </a:r>
            <a:r>
              <a:rPr lang="ru-RU" sz="2400" b="1" dirty="0" smtClean="0"/>
              <a:t>7 </a:t>
            </a:r>
            <a:r>
              <a:rPr lang="en-US" sz="2400" b="1" dirty="0" smtClean="0"/>
              <a:t>&lt;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+</a:t>
            </a:r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1161009" y="5609314"/>
            <a:ext cx="7083399" cy="1080120"/>
          </a:xfrm>
          <a:prstGeom prst="flowChartAlternateProcess">
            <a:avLst/>
          </a:prstGeom>
          <a:solidFill>
            <a:srgbClr val="A7F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478187" y="5672321"/>
            <a:ext cx="65552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Из двух целых чисел </a:t>
            </a:r>
            <a:r>
              <a:rPr lang="ru-RU" sz="2000" b="1" dirty="0" smtClean="0">
                <a:solidFill>
                  <a:srgbClr val="C00000"/>
                </a:solidFill>
              </a:rPr>
              <a:t>меньше</a:t>
            </a:r>
            <a:r>
              <a:rPr lang="ru-RU" sz="2800" b="1" dirty="0" smtClean="0"/>
              <a:t> то, </a:t>
            </a:r>
          </a:p>
          <a:p>
            <a:r>
              <a:rPr lang="ru-RU" sz="2800" b="1" dirty="0" smtClean="0"/>
              <a:t>которое в ряду целых чисел стоит </a:t>
            </a:r>
            <a:r>
              <a:rPr lang="ru-RU" sz="2800" b="1" dirty="0" smtClean="0">
                <a:solidFill>
                  <a:srgbClr val="C00000"/>
                </a:solidFill>
              </a:rPr>
              <a:t>левее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0013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 animBg="1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35" y="124499"/>
            <a:ext cx="8219256" cy="5040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Правила сравнения целых чисел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0" y="799488"/>
            <a:ext cx="77572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030" y="602973"/>
            <a:ext cx="7231063" cy="125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2" y="1772816"/>
            <a:ext cx="76327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42033" y="1693257"/>
            <a:ext cx="75151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Из двух целых чисел </a:t>
            </a:r>
            <a:r>
              <a:rPr lang="ru-RU" sz="2000" b="1" dirty="0">
                <a:solidFill>
                  <a:srgbClr val="C00000"/>
                </a:solidFill>
              </a:rPr>
              <a:t>меньше</a:t>
            </a:r>
            <a:r>
              <a:rPr lang="ru-RU" sz="2800" b="1" dirty="0">
                <a:solidFill>
                  <a:prstClr val="black"/>
                </a:solidFill>
              </a:rPr>
              <a:t> то, </a:t>
            </a:r>
          </a:p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которое в ряду целых чисел стоит </a:t>
            </a:r>
            <a:r>
              <a:rPr lang="ru-RU" sz="3200" b="1" dirty="0">
                <a:solidFill>
                  <a:srgbClr val="C00000"/>
                </a:solidFill>
              </a:rPr>
              <a:t>левее</a:t>
            </a:r>
            <a:r>
              <a:rPr lang="ru-RU" sz="32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817" y="2708920"/>
            <a:ext cx="76043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Правила сравнения целого числа с нулём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842033" y="3249009"/>
            <a:ext cx="7531173" cy="612648"/>
          </a:xfrm>
          <a:prstGeom prst="flowChartAlternateProcess">
            <a:avLst/>
          </a:prstGeom>
          <a:solidFill>
            <a:srgbClr val="FF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Любое </a:t>
            </a:r>
            <a:r>
              <a:rPr lang="ru-RU" sz="2800" b="1" dirty="0" smtClean="0">
                <a:solidFill>
                  <a:srgbClr val="C00000"/>
                </a:solidFill>
              </a:rPr>
              <a:t>положительное</a:t>
            </a:r>
            <a:r>
              <a:rPr lang="ru-RU" sz="2800" b="1" dirty="0" smtClean="0">
                <a:solidFill>
                  <a:schemeClr val="tx1"/>
                </a:solidFill>
              </a:rPr>
              <a:t>  число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больше</a:t>
            </a:r>
            <a:r>
              <a:rPr lang="ru-RU" sz="36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0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55" y="3861657"/>
            <a:ext cx="850423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825975" y="4468484"/>
            <a:ext cx="7531172" cy="6126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Любое </a:t>
            </a:r>
            <a:r>
              <a:rPr lang="ru-RU" sz="2800" b="1" dirty="0" smtClean="0">
                <a:solidFill>
                  <a:srgbClr val="0070C0"/>
                </a:solidFill>
              </a:rPr>
              <a:t>отрицательное</a:t>
            </a:r>
            <a:r>
              <a:rPr lang="ru-RU" sz="2800" b="1" dirty="0" smtClean="0">
                <a:solidFill>
                  <a:schemeClr val="tx1"/>
                </a:solidFill>
              </a:rPr>
              <a:t>  число  </a:t>
            </a:r>
            <a:r>
              <a:rPr lang="ru-RU" sz="2000" b="1" dirty="0" smtClean="0">
                <a:solidFill>
                  <a:srgbClr val="C00000"/>
                </a:solidFill>
              </a:rPr>
              <a:t>меньше</a:t>
            </a:r>
            <a:r>
              <a:rPr lang="ru-RU" sz="2800" b="1" dirty="0" smtClean="0">
                <a:solidFill>
                  <a:schemeClr val="tx1"/>
                </a:solidFill>
              </a:rPr>
              <a:t>   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5157192"/>
            <a:ext cx="8737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Правило сравнения </a:t>
            </a:r>
            <a:r>
              <a:rPr lang="ru-RU" sz="2400" b="1" dirty="0" smtClean="0">
                <a:solidFill>
                  <a:srgbClr val="C00000"/>
                </a:solidFill>
              </a:rPr>
              <a:t>положительного</a:t>
            </a:r>
            <a:r>
              <a:rPr lang="ru-RU" sz="2800" b="1" dirty="0" smtClean="0"/>
              <a:t> числа </a:t>
            </a:r>
            <a:r>
              <a:rPr lang="ru-RU" sz="2000" b="1" dirty="0" smtClean="0"/>
              <a:t>с </a:t>
            </a:r>
            <a:r>
              <a:rPr lang="ru-RU" sz="2000" b="1" dirty="0" smtClean="0">
                <a:solidFill>
                  <a:srgbClr val="0070C0"/>
                </a:solidFill>
              </a:rPr>
              <a:t>отрицательным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25975" y="5680412"/>
            <a:ext cx="7531171" cy="988948"/>
          </a:xfrm>
          <a:prstGeom prst="flowChartAlternateProcess">
            <a:avLst/>
          </a:prstGeom>
          <a:solidFill>
            <a:srgbClr val="FF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Любое </a:t>
            </a:r>
            <a:r>
              <a:rPr lang="ru-RU" sz="2800" b="1" dirty="0" smtClean="0">
                <a:solidFill>
                  <a:srgbClr val="C00000"/>
                </a:solidFill>
              </a:rPr>
              <a:t>положительное</a:t>
            </a:r>
            <a:r>
              <a:rPr lang="ru-RU" sz="2800" b="1" dirty="0" smtClean="0">
                <a:solidFill>
                  <a:schemeClr val="tx1"/>
                </a:solidFill>
              </a:rPr>
              <a:t> число  </a:t>
            </a:r>
            <a:r>
              <a:rPr lang="ru-RU" sz="3600" b="1" dirty="0" smtClean="0">
                <a:solidFill>
                  <a:srgbClr val="C00000"/>
                </a:solidFill>
              </a:rPr>
              <a:t>больше </a:t>
            </a:r>
            <a:r>
              <a:rPr lang="ru-RU" sz="2800" b="1" dirty="0" smtClean="0">
                <a:solidFill>
                  <a:schemeClr val="tx1"/>
                </a:solidFill>
              </a:rPr>
              <a:t>любого </a:t>
            </a:r>
            <a:r>
              <a:rPr lang="ru-RU" sz="2800" b="1" dirty="0" smtClean="0">
                <a:solidFill>
                  <a:srgbClr val="0070C0"/>
                </a:solidFill>
              </a:rPr>
              <a:t>отрицательного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2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7" grpId="0" animBg="1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3469" y="0"/>
            <a:ext cx="52661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Правила  сравнения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42" y="1195011"/>
            <a:ext cx="8504237" cy="833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116" y="548680"/>
            <a:ext cx="8416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о</a:t>
            </a:r>
            <a:r>
              <a:rPr lang="ru-RU" sz="3600" b="1" dirty="0" smtClean="0">
                <a:solidFill>
                  <a:srgbClr val="7030A0"/>
                </a:solidFill>
              </a:rPr>
              <a:t>трицательного числа с отрицательным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20116" y="2042556"/>
            <a:ext cx="2367708" cy="2538572"/>
          </a:xfrm>
          <a:prstGeom prst="flowChartAlternateProcess">
            <a:avLst/>
          </a:prstGeom>
          <a:solidFill>
            <a:srgbClr val="FF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491880" y="2068408"/>
            <a:ext cx="2304255" cy="2512720"/>
          </a:xfrm>
          <a:prstGeom prst="flowChartAlternateProcess">
            <a:avLst/>
          </a:prstGeom>
          <a:solidFill>
            <a:srgbClr val="FF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6300192" y="2068407"/>
            <a:ext cx="2295700" cy="2509987"/>
          </a:xfrm>
          <a:prstGeom prst="flowChartAlternateProcess">
            <a:avLst/>
          </a:prstGeom>
          <a:solidFill>
            <a:srgbClr val="FF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36159" y="2086137"/>
            <a:ext cx="1223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7    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83873" y="2500891"/>
            <a:ext cx="1640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7</a:t>
            </a:r>
            <a:r>
              <a:rPr lang="ru-RU" sz="3200" b="1" dirty="0" smtClean="0"/>
              <a:t>│</a:t>
            </a:r>
            <a:r>
              <a:rPr lang="en-US" sz="3200" b="1" dirty="0" smtClean="0"/>
              <a:t>= </a:t>
            </a:r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7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83594" y="3071628"/>
            <a:ext cx="1640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2</a:t>
            </a:r>
            <a:r>
              <a:rPr lang="ru-RU" sz="3200" b="1" dirty="0" smtClean="0"/>
              <a:t>│</a:t>
            </a:r>
            <a:r>
              <a:rPr lang="en-US" sz="3200" b="1" dirty="0" smtClean="0"/>
              <a:t>= </a:t>
            </a:r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02216" y="3500628"/>
            <a:ext cx="1402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7 &gt; </a:t>
            </a:r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64970" y="3993620"/>
            <a:ext cx="1877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7</a:t>
            </a:r>
            <a:r>
              <a:rPr lang="ru-RU" sz="3200" b="1" dirty="0" smtClean="0"/>
              <a:t>│</a:t>
            </a:r>
            <a:r>
              <a:rPr lang="en-US" sz="3200" b="1" dirty="0" smtClean="0"/>
              <a:t>&gt;</a:t>
            </a:r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2</a:t>
            </a:r>
            <a:r>
              <a:rPr lang="ru-RU" sz="3200" b="1" dirty="0" smtClean="0"/>
              <a:t>│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022683" y="2109972"/>
            <a:ext cx="1223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3 </a:t>
            </a:r>
            <a:r>
              <a:rPr lang="ru-RU" sz="3200" b="1" dirty="0" smtClean="0"/>
              <a:t>   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6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23910" y="2564904"/>
            <a:ext cx="1640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3</a:t>
            </a:r>
            <a:r>
              <a:rPr lang="ru-RU" sz="3200" b="1" dirty="0" smtClean="0"/>
              <a:t>│</a:t>
            </a:r>
            <a:r>
              <a:rPr lang="en-US" sz="3200" b="1" dirty="0" smtClean="0"/>
              <a:t>= </a:t>
            </a:r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3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23910" y="3071628"/>
            <a:ext cx="1640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6</a:t>
            </a:r>
            <a:r>
              <a:rPr lang="ru-RU" sz="3200" b="1" dirty="0" smtClean="0"/>
              <a:t>│</a:t>
            </a:r>
            <a:r>
              <a:rPr lang="en-US" sz="3200" b="1" dirty="0" smtClean="0"/>
              <a:t>= </a:t>
            </a:r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6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985203" y="3518149"/>
            <a:ext cx="1402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3 &lt; </a:t>
            </a:r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6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47958" y="4007186"/>
            <a:ext cx="1877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3</a:t>
            </a:r>
            <a:r>
              <a:rPr lang="ru-RU" sz="3200" b="1" dirty="0" smtClean="0"/>
              <a:t>│</a:t>
            </a:r>
            <a:r>
              <a:rPr lang="en-US" sz="3200" b="1" dirty="0" smtClean="0"/>
              <a:t>&lt;</a:t>
            </a:r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6</a:t>
            </a:r>
            <a:r>
              <a:rPr lang="ru-RU" sz="3200" b="1" dirty="0" smtClean="0"/>
              <a:t>│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26718" y="2066732"/>
            <a:ext cx="1223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1 </a:t>
            </a:r>
            <a:r>
              <a:rPr lang="ru-RU" sz="3200" b="1" dirty="0" smtClean="0"/>
              <a:t>  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5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622576" y="2557156"/>
            <a:ext cx="1640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1</a:t>
            </a:r>
            <a:r>
              <a:rPr lang="ru-RU" sz="3200" b="1" dirty="0" smtClean="0"/>
              <a:t>│</a:t>
            </a:r>
            <a:r>
              <a:rPr lang="en-US" sz="3200" b="1" dirty="0" smtClean="0"/>
              <a:t>= </a:t>
            </a:r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627945" y="3071627"/>
            <a:ext cx="1640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5</a:t>
            </a:r>
            <a:r>
              <a:rPr lang="ru-RU" sz="3200" b="1" dirty="0" smtClean="0"/>
              <a:t>│</a:t>
            </a:r>
            <a:r>
              <a:rPr lang="en-US" sz="3200" b="1" dirty="0" smtClean="0"/>
              <a:t>= </a:t>
            </a:r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5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826718" y="3518149"/>
            <a:ext cx="1495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1 &lt; </a:t>
            </a:r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5 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635960" y="3976564"/>
            <a:ext cx="1877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1</a:t>
            </a:r>
            <a:r>
              <a:rPr lang="ru-RU" sz="3200" b="1" dirty="0" smtClean="0"/>
              <a:t>│</a:t>
            </a:r>
            <a:r>
              <a:rPr lang="en-US" sz="3200" b="1" dirty="0" smtClean="0"/>
              <a:t>&lt;</a:t>
            </a:r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5</a:t>
            </a:r>
            <a:r>
              <a:rPr lang="ru-RU" sz="3200" b="1" dirty="0" smtClean="0"/>
              <a:t>│</a:t>
            </a:r>
            <a:endParaRPr lang="ru-RU" sz="3200" b="1" dirty="0"/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620116" y="4725144"/>
            <a:ext cx="7975776" cy="612648"/>
          </a:xfrm>
          <a:prstGeom prst="flowChartAlternateProcess">
            <a:avLst/>
          </a:prstGeom>
          <a:solidFill>
            <a:srgbClr val="FF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Какое из двух отрицательных чисел больше?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620116" y="5589240"/>
            <a:ext cx="7975776" cy="1080120"/>
          </a:xfrm>
          <a:prstGeom prst="flowChartAlternateProcess">
            <a:avLst/>
          </a:prstGeom>
          <a:solidFill>
            <a:srgbClr val="A7FF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34734" y="5518683"/>
            <a:ext cx="7878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Из двух</a:t>
            </a:r>
            <a:r>
              <a:rPr lang="ru-RU" sz="3200" b="1" dirty="0" smtClean="0">
                <a:solidFill>
                  <a:srgbClr val="0070C0"/>
                </a:solidFill>
              </a:rPr>
              <a:t> отрицательных </a:t>
            </a:r>
            <a:r>
              <a:rPr lang="ru-RU" sz="3200" b="1" dirty="0" smtClean="0"/>
              <a:t>чисел </a:t>
            </a:r>
            <a:r>
              <a:rPr lang="ru-RU" sz="4000" b="1" dirty="0" smtClean="0">
                <a:solidFill>
                  <a:srgbClr val="C00000"/>
                </a:solidFill>
              </a:rPr>
              <a:t>больше</a:t>
            </a:r>
            <a:r>
              <a:rPr lang="ru-RU" sz="3200" b="1" dirty="0" smtClean="0"/>
              <a:t> то, </a:t>
            </a:r>
          </a:p>
          <a:p>
            <a:pPr algn="ctr"/>
            <a:r>
              <a:rPr lang="ru-RU" sz="3200" b="1" dirty="0" smtClean="0"/>
              <a:t>у которого </a:t>
            </a:r>
            <a:r>
              <a:rPr lang="ru-RU" sz="3200" b="1" dirty="0" smtClean="0">
                <a:solidFill>
                  <a:srgbClr val="7030A0"/>
                </a:solidFill>
              </a:rPr>
              <a:t>модуль</a:t>
            </a:r>
            <a:r>
              <a:rPr lang="ru-RU" sz="3200" b="1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меньше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552940" y="208613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&lt;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519" y="2028885"/>
            <a:ext cx="6889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554" y="1995468"/>
            <a:ext cx="6889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05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Задача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0959" y="1466690"/>
            <a:ext cx="1894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Решение.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8723" y="2061695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а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2051464"/>
            <a:ext cx="530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б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115616" y="2066954"/>
            <a:ext cx="2808312" cy="3321750"/>
          </a:xfrm>
          <a:prstGeom prst="flowChartAlternateProcess">
            <a:avLst/>
          </a:prstGeom>
          <a:solidFill>
            <a:srgbClr val="FF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72417"/>
            <a:ext cx="2809875" cy="331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831655" y="2186233"/>
            <a:ext cx="2162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│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48│= </a:t>
            </a:r>
            <a:r>
              <a:rPr lang="ru-RU" sz="3200" b="1" dirty="0" smtClean="0">
                <a:solidFill>
                  <a:srgbClr val="C00000"/>
                </a:solidFill>
              </a:rPr>
              <a:t>+</a:t>
            </a:r>
            <a:r>
              <a:rPr lang="ru-RU" sz="3200" b="1" dirty="0" smtClean="0"/>
              <a:t>48,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831654" y="2852935"/>
            <a:ext cx="2162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│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12│= </a:t>
            </a:r>
            <a:r>
              <a:rPr lang="ru-RU" sz="3200" b="1" dirty="0" smtClean="0">
                <a:solidFill>
                  <a:srgbClr val="C00000"/>
                </a:solidFill>
              </a:rPr>
              <a:t>+</a:t>
            </a:r>
            <a:r>
              <a:rPr lang="ru-RU" sz="3200" b="1" dirty="0" smtClean="0"/>
              <a:t>12,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60042" y="3557020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+</a:t>
            </a:r>
            <a:r>
              <a:rPr lang="ru-RU" sz="3200" b="1" dirty="0" smtClean="0"/>
              <a:t>48</a:t>
            </a:r>
            <a:r>
              <a:rPr lang="en-US" sz="3200" b="1" dirty="0" smtClean="0"/>
              <a:t> &gt; </a:t>
            </a:r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12.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60978" y="4132628"/>
            <a:ext cx="1768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Поэтому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48 </a:t>
            </a:r>
            <a:r>
              <a:rPr lang="en-US" sz="3200" b="1" dirty="0" smtClean="0"/>
              <a:t>&lt; 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12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53188" y="2186233"/>
            <a:ext cx="1838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9</a:t>
            </a:r>
            <a:r>
              <a:rPr lang="ru-RU" sz="3200" b="1" dirty="0" smtClean="0"/>
              <a:t>│</a:t>
            </a:r>
            <a:r>
              <a:rPr lang="en-US" sz="3200" b="1" dirty="0" smtClean="0"/>
              <a:t> = </a:t>
            </a:r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9,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329382" y="2843798"/>
            <a:ext cx="2486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│</a:t>
            </a:r>
            <a:r>
              <a:rPr lang="en-US" sz="3200" b="1" dirty="0" smtClean="0">
                <a:solidFill>
                  <a:srgbClr val="0070C0"/>
                </a:solidFill>
              </a:rPr>
              <a:t>-</a:t>
            </a:r>
            <a:r>
              <a:rPr lang="en-US" sz="3200" b="1" dirty="0" smtClean="0"/>
              <a:t>102</a:t>
            </a:r>
            <a:r>
              <a:rPr lang="ru-RU" sz="3200" b="1" dirty="0" smtClean="0"/>
              <a:t>│</a:t>
            </a:r>
            <a:r>
              <a:rPr lang="en-US" sz="3200" b="1" dirty="0" smtClean="0"/>
              <a:t>=</a:t>
            </a:r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102,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53188" y="3513152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9 &lt; </a:t>
            </a:r>
            <a:r>
              <a:rPr lang="en-US" sz="3200" b="1" dirty="0" smtClean="0">
                <a:solidFill>
                  <a:srgbClr val="C00000"/>
                </a:solidFill>
              </a:rPr>
              <a:t>+</a:t>
            </a:r>
            <a:r>
              <a:rPr lang="en-US" sz="3200" b="1" dirty="0" smtClean="0"/>
              <a:t>102.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675248" y="4165452"/>
            <a:ext cx="1768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Поэтому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9 </a:t>
            </a:r>
            <a:r>
              <a:rPr lang="en-US" sz="3200" b="1" dirty="0" smtClean="0"/>
              <a:t>&gt;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102.</a:t>
            </a:r>
            <a:endParaRPr lang="ru-RU" sz="3200" b="1" dirty="0"/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1329381" y="5805264"/>
            <a:ext cx="6773159" cy="756664"/>
          </a:xfrm>
          <a:prstGeom prst="flowChartAlternateProcess">
            <a:avLst/>
          </a:prstGeom>
          <a:solidFill>
            <a:srgbClr val="CFD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  Ответ: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085" y="5802914"/>
            <a:ext cx="8175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805263"/>
            <a:ext cx="84956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89" y="5819327"/>
            <a:ext cx="1798836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Блок-схема: альтернативный процесс 24"/>
          <p:cNvSpPr/>
          <p:nvPr/>
        </p:nvSpPr>
        <p:spPr>
          <a:xfrm>
            <a:off x="786166" y="764704"/>
            <a:ext cx="7531813" cy="79208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Сравните </a:t>
            </a:r>
            <a:r>
              <a:rPr lang="ru-RU" sz="3200" b="1" dirty="0">
                <a:solidFill>
                  <a:schemeClr val="tx1"/>
                </a:solidFill>
              </a:rPr>
              <a:t>числа: а) -9 и -102;</a:t>
            </a:r>
            <a:r>
              <a:rPr lang="en-US" sz="3200" b="1" dirty="0">
                <a:solidFill>
                  <a:schemeClr val="tx1"/>
                </a:solidFill>
              </a:rPr>
              <a:t>  </a:t>
            </a:r>
            <a:r>
              <a:rPr lang="ru-RU" sz="3200" b="1" dirty="0">
                <a:solidFill>
                  <a:schemeClr val="tx1"/>
                </a:solidFill>
              </a:rPr>
              <a:t>б) -48 и -12.</a:t>
            </a:r>
          </a:p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825114" y="5891208"/>
            <a:ext cx="1768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-48 </a:t>
            </a:r>
            <a:r>
              <a:rPr lang="en-US" sz="3200" b="1" dirty="0" smtClean="0"/>
              <a:t>&lt; </a:t>
            </a:r>
            <a:r>
              <a:rPr lang="ru-RU" sz="3200" b="1" dirty="0" smtClean="0"/>
              <a:t>-12.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827009" y="5853087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;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6258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 animBg="1"/>
      <p:bldP spid="14" grpId="0"/>
      <p:bldP spid="15" grpId="0"/>
      <p:bldP spid="16" grpId="0"/>
      <p:bldP spid="17" grpId="0"/>
      <p:bldP spid="13" grpId="0"/>
      <p:bldP spid="19" grpId="0"/>
      <p:bldP spid="20" grpId="0"/>
      <p:bldP spid="21" grpId="0"/>
      <p:bldP spid="22" grpId="0" animBg="1"/>
      <p:bldP spid="25" grpId="0" animBg="1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7"/>
            <a:ext cx="8229600" cy="9221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Задача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39552" y="836712"/>
            <a:ext cx="8064896" cy="115212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6398" y="836712"/>
            <a:ext cx="79692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Расположить числа в порядке возрастания:</a:t>
            </a:r>
          </a:p>
          <a:p>
            <a:pPr algn="ctr"/>
            <a:r>
              <a:rPr lang="ru-RU" sz="3200" b="1" dirty="0"/>
              <a:t> </a:t>
            </a:r>
            <a:r>
              <a:rPr lang="ru-RU" sz="3200" b="1" dirty="0" smtClean="0"/>
              <a:t>300, -300, 0, 157, -623.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53704" y="2060848"/>
            <a:ext cx="1894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Решение.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4999" y="2564904"/>
            <a:ext cx="7039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1. Запишем числа от меньших до больших. 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35088" y="3068957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Начнём записывать с </a:t>
            </a:r>
            <a:r>
              <a:rPr lang="ru-RU" sz="2800" b="1" dirty="0" smtClean="0">
                <a:solidFill>
                  <a:srgbClr val="0070C0"/>
                </a:solidFill>
              </a:rPr>
              <a:t>отрицательных </a:t>
            </a:r>
            <a:r>
              <a:rPr lang="ru-RU" sz="2800" b="1" dirty="0" smtClean="0"/>
              <a:t> чисел и закончим  </a:t>
            </a:r>
            <a:r>
              <a:rPr lang="ru-RU" sz="2800" b="1" dirty="0" smtClean="0">
                <a:solidFill>
                  <a:srgbClr val="C00000"/>
                </a:solidFill>
              </a:rPr>
              <a:t>положительными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349" y="3940657"/>
            <a:ext cx="8392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2. Сравним  </a:t>
            </a:r>
            <a:r>
              <a:rPr lang="ru-RU" sz="2800" b="1" dirty="0" smtClean="0">
                <a:solidFill>
                  <a:srgbClr val="0070C0"/>
                </a:solidFill>
              </a:rPr>
              <a:t>отрицательные</a:t>
            </a:r>
            <a:r>
              <a:rPr lang="ru-RU" sz="2800" b="1" dirty="0" smtClean="0"/>
              <a:t>: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623 и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300.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623 </a:t>
            </a:r>
            <a:r>
              <a:rPr lang="en-US" sz="2800" b="1" dirty="0" smtClean="0">
                <a:solidFill>
                  <a:srgbClr val="7030A0"/>
                </a:solidFill>
              </a:rPr>
              <a:t>&lt;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300.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6398" y="5368317"/>
            <a:ext cx="8060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5</a:t>
            </a:r>
            <a:r>
              <a:rPr lang="ru-RU" sz="2800" b="1" dirty="0" smtClean="0"/>
              <a:t>. Сравним </a:t>
            </a:r>
            <a:r>
              <a:rPr lang="ru-RU" sz="2800" b="1" dirty="0" smtClean="0">
                <a:solidFill>
                  <a:srgbClr val="C00000"/>
                </a:solidFill>
              </a:rPr>
              <a:t>положительные</a:t>
            </a:r>
            <a:r>
              <a:rPr lang="ru-RU" sz="2800" b="1" dirty="0" smtClean="0"/>
              <a:t>: </a:t>
            </a:r>
            <a:r>
              <a:rPr lang="ru-RU" sz="2800" b="1" dirty="0" smtClean="0">
                <a:solidFill>
                  <a:srgbClr val="C00000"/>
                </a:solidFill>
              </a:rPr>
              <a:t>300</a:t>
            </a:r>
            <a:r>
              <a:rPr lang="ru-RU" sz="2800" b="1" dirty="0" smtClean="0"/>
              <a:t> и </a:t>
            </a:r>
            <a:r>
              <a:rPr lang="ru-RU" sz="2800" b="1" dirty="0" smtClean="0">
                <a:solidFill>
                  <a:srgbClr val="C00000"/>
                </a:solidFill>
              </a:rPr>
              <a:t>157</a:t>
            </a:r>
            <a:r>
              <a:rPr lang="ru-RU" sz="2800" b="1" dirty="0" smtClean="0"/>
              <a:t>.  </a:t>
            </a:r>
            <a:r>
              <a:rPr lang="ru-RU" sz="2800" b="1" dirty="0" smtClean="0">
                <a:solidFill>
                  <a:srgbClr val="C00000"/>
                </a:solidFill>
              </a:rPr>
              <a:t>157</a:t>
            </a:r>
            <a:r>
              <a:rPr lang="ru-RU" sz="2800" b="1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&lt;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300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0141" y="4353698"/>
            <a:ext cx="5692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3. </a:t>
            </a:r>
            <a:r>
              <a:rPr lang="ru-RU" sz="2800" b="1" dirty="0" smtClean="0">
                <a:solidFill>
                  <a:srgbClr val="0070C0"/>
                </a:solidFill>
              </a:rPr>
              <a:t>Отрицательные</a:t>
            </a:r>
            <a:r>
              <a:rPr lang="ru-RU" sz="2800" b="1" dirty="0" smtClean="0"/>
              <a:t> числа </a:t>
            </a:r>
            <a:r>
              <a:rPr lang="ru-RU" sz="2800" b="1" dirty="0" smtClean="0">
                <a:solidFill>
                  <a:srgbClr val="7030A0"/>
                </a:solidFill>
              </a:rPr>
              <a:t>меньше</a:t>
            </a:r>
            <a:r>
              <a:rPr lang="ru-RU" sz="2800" b="1" dirty="0" smtClean="0"/>
              <a:t> 0.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4999" y="4867800"/>
            <a:ext cx="809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4. Нуль </a:t>
            </a:r>
            <a:r>
              <a:rPr lang="ru-RU" sz="2800" b="1" dirty="0" smtClean="0">
                <a:solidFill>
                  <a:srgbClr val="7030A0"/>
                </a:solidFill>
              </a:rPr>
              <a:t>меньше</a:t>
            </a:r>
            <a:r>
              <a:rPr lang="ru-RU" sz="2800" b="1" dirty="0" smtClean="0"/>
              <a:t> любого</a:t>
            </a:r>
            <a:r>
              <a:rPr lang="ru-RU" sz="2800" b="1" dirty="0" smtClean="0">
                <a:solidFill>
                  <a:srgbClr val="C00000"/>
                </a:solidFill>
              </a:rPr>
              <a:t> положительного </a:t>
            </a:r>
            <a:r>
              <a:rPr lang="ru-RU" sz="2800" b="1" dirty="0" smtClean="0"/>
              <a:t>числа.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86448" y="5886950"/>
            <a:ext cx="4636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Ответ: -623, -300, 0, 157, 300.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9416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4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845</Words>
  <Application>Microsoft Office PowerPoint</Application>
  <PresentationFormat>Экран (4:3)</PresentationFormat>
  <Paragraphs>120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2_Тема Office</vt:lpstr>
      <vt:lpstr>3_Тема Office</vt:lpstr>
      <vt:lpstr>Презентация к урокам математики в 6 классе по теме «Сравнение целых чисел» </vt:lpstr>
      <vt:lpstr>Сравнение целых чисел</vt:lpstr>
      <vt:lpstr>Презентация PowerPoint</vt:lpstr>
      <vt:lpstr>Презентация PowerPoint</vt:lpstr>
      <vt:lpstr>Задача</vt:lpstr>
      <vt:lpstr>Правила сравнения целых чисел</vt:lpstr>
      <vt:lpstr>Презентация PowerPoint</vt:lpstr>
      <vt:lpstr>Задача</vt:lpstr>
      <vt:lpstr>Задача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целых чисел</dc:title>
  <dc:creator>TP</dc:creator>
  <cp:lastModifiedBy>TP</cp:lastModifiedBy>
  <cp:revision>56</cp:revision>
  <dcterms:created xsi:type="dcterms:W3CDTF">2015-10-14T11:08:35Z</dcterms:created>
  <dcterms:modified xsi:type="dcterms:W3CDTF">2020-12-03T13:33:10Z</dcterms:modified>
</cp:coreProperties>
</file>