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27569F07-6A29-41EC-858B-95EF3DFFD03E}"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69F07-6A29-41EC-858B-95EF3DFFD03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69F07-6A29-41EC-858B-95EF3DFFD03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69F07-6A29-41EC-858B-95EF3DFFD03E}"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27569F07-6A29-41EC-858B-95EF3DFFD03E}"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569F07-6A29-41EC-858B-95EF3DFFD03E}"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569F07-6A29-41EC-858B-95EF3DFFD03E}"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569F07-6A29-41EC-858B-95EF3DFFD03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569F07-6A29-41EC-858B-95EF3DFFD03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569F07-6A29-41EC-858B-95EF3DFFD03E}"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0BA8D67-858E-472A-921C-B5EC4CF3D431}" type="datetimeFigureOut">
              <a:rPr lang="ru-RU" smtClean="0"/>
              <a:pPr/>
              <a:t>24.03.2014</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27569F07-6A29-41EC-858B-95EF3DFFD03E}"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0BA8D67-858E-472A-921C-B5EC4CF3D431}" type="datetimeFigureOut">
              <a:rPr lang="ru-RU" smtClean="0"/>
              <a:pPr/>
              <a:t>24.03.2014</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7569F07-6A29-41EC-858B-95EF3DFFD03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67544" y="3200400"/>
            <a:ext cx="8424936" cy="1600200"/>
          </a:xfrm>
        </p:spPr>
        <p:txBody>
          <a:bodyPr>
            <a:noAutofit/>
          </a:bodyPr>
          <a:lstStyle/>
          <a:p>
            <a:r>
              <a:rPr lang="ru-RU" sz="3600" b="1" dirty="0" smtClean="0">
                <a:solidFill>
                  <a:srgbClr val="FF0000"/>
                </a:solidFill>
              </a:rPr>
              <a:t>«Новосибирский государственный академический театр оперы и балета»</a:t>
            </a:r>
            <a:endParaRPr lang="ru-RU" sz="3600" b="1" dirty="0">
              <a:solidFill>
                <a:srgbClr val="FF0000"/>
              </a:solidFill>
            </a:endParaRPr>
          </a:p>
        </p:txBody>
      </p:sp>
      <p:sp>
        <p:nvSpPr>
          <p:cNvPr id="3" name="Заголовок 2"/>
          <p:cNvSpPr>
            <a:spLocks noGrp="1"/>
          </p:cNvSpPr>
          <p:nvPr>
            <p:ph type="ctrTitle"/>
          </p:nvPr>
        </p:nvSpPr>
        <p:spPr/>
        <p:txBody>
          <a:bodyPr/>
          <a:lstStyle/>
          <a:p>
            <a:r>
              <a:rPr lang="ru-RU" dirty="0" smtClean="0"/>
              <a:t>Презентация по искусству родного края</a:t>
            </a:r>
            <a:endParaRPr lang="ru-RU" dirty="0"/>
          </a:p>
        </p:txBody>
      </p:sp>
      <p:sp>
        <p:nvSpPr>
          <p:cNvPr id="4" name="TextBox 3"/>
          <p:cNvSpPr txBox="1"/>
          <p:nvPr/>
        </p:nvSpPr>
        <p:spPr>
          <a:xfrm>
            <a:off x="4860032" y="5229200"/>
            <a:ext cx="3528392" cy="923330"/>
          </a:xfrm>
          <a:prstGeom prst="rect">
            <a:avLst/>
          </a:prstGeom>
          <a:noFill/>
        </p:spPr>
        <p:txBody>
          <a:bodyPr wrap="square" rtlCol="0">
            <a:spAutoFit/>
          </a:bodyPr>
          <a:lstStyle/>
          <a:p>
            <a:r>
              <a:rPr lang="ru-RU" dirty="0" smtClean="0"/>
              <a:t>Выполнил:</a:t>
            </a:r>
          </a:p>
          <a:p>
            <a:r>
              <a:rPr lang="ru-RU" dirty="0" smtClean="0"/>
              <a:t>Вакулин Олег, ученик 8 класса </a:t>
            </a:r>
          </a:p>
          <a:p>
            <a:r>
              <a:rPr lang="ru-RU" dirty="0" smtClean="0"/>
              <a:t>МКОУ Лукошинской СОШ</a:t>
            </a:r>
            <a:endParaRPr lang="ru-RU" dirty="0"/>
          </a:p>
        </p:txBody>
      </p:sp>
      <p:sp>
        <p:nvSpPr>
          <p:cNvPr id="5" name="TextBox 4"/>
          <p:cNvSpPr txBox="1"/>
          <p:nvPr/>
        </p:nvSpPr>
        <p:spPr>
          <a:xfrm>
            <a:off x="3203848" y="6309320"/>
            <a:ext cx="3024336" cy="369332"/>
          </a:xfrm>
          <a:prstGeom prst="rect">
            <a:avLst/>
          </a:prstGeom>
          <a:noFill/>
        </p:spPr>
        <p:txBody>
          <a:bodyPr wrap="square" rtlCol="0">
            <a:spAutoFit/>
          </a:bodyPr>
          <a:lstStyle/>
          <a:p>
            <a:r>
              <a:rPr lang="ru-RU" dirty="0" smtClean="0"/>
              <a:t>2012-2013 учебный год</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File:Novosibirsk opera hous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Прямоугольник 4"/>
          <p:cNvSpPr/>
          <p:nvPr/>
        </p:nvSpPr>
        <p:spPr>
          <a:xfrm>
            <a:off x="785786" y="0"/>
            <a:ext cx="7670305" cy="3416320"/>
          </a:xfrm>
          <a:prstGeom prst="rect">
            <a:avLst/>
          </a:prstGeom>
          <a:noFill/>
        </p:spPr>
        <p:txBody>
          <a:bodyPr wrap="none" lIns="91440" tIns="45720" rIns="91440" bIns="45720">
            <a:spAutoFit/>
          </a:bodyPr>
          <a:lstStyle/>
          <a:p>
            <a:pPr algn="ctr"/>
            <a:r>
              <a:rPr lang="ru-RU"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Новосибирский </a:t>
            </a:r>
          </a:p>
          <a:p>
            <a:pPr algn="ctr"/>
            <a:r>
              <a:rPr lang="ru-RU"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государственный </a:t>
            </a:r>
          </a:p>
          <a:p>
            <a:pPr algn="ctr"/>
            <a:r>
              <a:rPr lang="ru-RU"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Академический театр </a:t>
            </a:r>
          </a:p>
          <a:p>
            <a:pPr algn="ctr"/>
            <a:r>
              <a:rPr lang="ru-RU"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оперы и балета</a:t>
            </a:r>
            <a:endParaRPr lang="ru-RU"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3571876"/>
            <a:ext cx="9144000" cy="3143248"/>
          </a:xfrm>
        </p:spPr>
        <p:txBody>
          <a:bodyPr>
            <a:normAutofit/>
          </a:bodyPr>
          <a:lstStyle/>
          <a:p>
            <a:r>
              <a:rPr lang="ru-RU" sz="1800" dirty="0" smtClean="0"/>
              <a:t>22 мая 1931 года состоялась закладка здания. Уже в сентябре было закончено возведение каркаса вестибюля и устройство фундаментов опор зрительного зала и крыльев. К апрелю 1933 года была выполнена примерно треть намеченных строительных работ. Построен железобетонный каркас вестибюля, кулуаров и зрительного зала. В вестибюльной части заканчивалась кирпичная кладка, велись работы по устройству арки портала сцены. К ноябрю 1933 года основные объёмы и конструкции здания были возведены: вестибюльная часть, зрительный зал с кулуарами, сценическая коробка, карманы сцены. Предполагалось, что осенью 1934 года </a:t>
            </a:r>
            <a:r>
              <a:rPr lang="ru-RU" sz="1800" dirty="0" err="1" smtClean="0"/>
              <a:t>ДНиК</a:t>
            </a:r>
            <a:r>
              <a:rPr lang="ru-RU" sz="1800" dirty="0" smtClean="0"/>
              <a:t> примет делегатов съезда Советов Западной Сибири. К этому времени предполагалось закончить внутреннюю отделку амфитеатра, вестибюля с гардеробами и фойе 2‑го этажа.</a:t>
            </a:r>
            <a:endParaRPr lang="ru-RU" sz="1800" dirty="0"/>
          </a:p>
        </p:txBody>
      </p:sp>
      <p:pic>
        <p:nvPicPr>
          <p:cNvPr id="38914" name="Picture 2" descr="File:RR5111-0147R.gif"/>
          <p:cNvPicPr>
            <a:picLocks noChangeAspect="1" noChangeArrowheads="1"/>
          </p:cNvPicPr>
          <p:nvPr/>
        </p:nvPicPr>
        <p:blipFill>
          <a:blip r:embed="rId2" cstate="print"/>
          <a:srcRect/>
          <a:stretch>
            <a:fillRect/>
          </a:stretch>
        </p:blipFill>
        <p:spPr bwMode="auto">
          <a:xfrm>
            <a:off x="2643174" y="0"/>
            <a:ext cx="3857626" cy="3857628"/>
          </a:xfrm>
          <a:prstGeom prst="rect">
            <a:avLst/>
          </a:prstGeom>
          <a:noFill/>
        </p:spPr>
      </p:pic>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643298"/>
            <a:ext cx="9144000" cy="3214702"/>
          </a:xfrm>
        </p:spPr>
        <p:txBody>
          <a:bodyPr>
            <a:normAutofit/>
          </a:bodyPr>
          <a:lstStyle/>
          <a:p>
            <a:r>
              <a:rPr lang="ru-RU" sz="1800" dirty="0" smtClean="0"/>
              <a:t>В августе 1935 года </a:t>
            </a:r>
            <a:r>
              <a:rPr lang="ru-RU" sz="1800" dirty="0" err="1" smtClean="0"/>
              <a:t>Наркомпрос</a:t>
            </a:r>
            <a:r>
              <a:rPr lang="ru-RU" sz="1800" dirty="0" smtClean="0"/>
              <a:t> принимает решение отказаться от системы «панорамно-планетарного театра» и строить </a:t>
            </a:r>
            <a:r>
              <a:rPr lang="ru-RU" sz="1800" dirty="0" err="1" smtClean="0"/>
              <a:t>ДНиК</a:t>
            </a:r>
            <a:r>
              <a:rPr lang="ru-RU" sz="1800" dirty="0" smtClean="0"/>
              <a:t> как обычный оперный театр. Инженером Г. М. </a:t>
            </a:r>
            <a:r>
              <a:rPr lang="ru-RU" sz="1800" dirty="0" err="1" smtClean="0"/>
              <a:t>Данкманом</a:t>
            </a:r>
            <a:r>
              <a:rPr lang="ru-RU" sz="1800" dirty="0" smtClean="0"/>
              <a:t> была разработана схема реконструкции, по которой уменьшался объём зала, подвешивался акустический подвесной потолок, скрывающий объём купола, удалялась почти вся механизация системы ТЕОМАСС.</a:t>
            </a:r>
            <a:br>
              <a:rPr lang="ru-RU" sz="1800" dirty="0" smtClean="0"/>
            </a:br>
            <a:r>
              <a:rPr lang="ru-RU" sz="1800" dirty="0" smtClean="0"/>
              <a:t>Макет новосибирского театра и его проект выставили в 1937 г. в советском павильоне на Всемирной выставке в Париже, где он был удостоен высшей награды — </a:t>
            </a:r>
            <a:r>
              <a:rPr lang="ru-RU" sz="1800" dirty="0" err="1" smtClean="0"/>
              <a:t>Гран‑при</a:t>
            </a:r>
            <a:r>
              <a:rPr lang="ru-RU" sz="1800" dirty="0" smtClean="0"/>
              <a:t>. В 1938 г. макет демонстрировали на Всесоюзной строительной выставке в Москве.</a:t>
            </a:r>
            <a:br>
              <a:rPr lang="ru-RU" sz="1800" dirty="0" smtClean="0"/>
            </a:br>
            <a:r>
              <a:rPr lang="ru-RU" sz="1800" dirty="0" smtClean="0"/>
              <a:t>В 1937‑м на стройке обнаружили «группу врагов народа». Почти все руководители стройки, начинавшие её, были репрессированы и погибли.</a:t>
            </a:r>
            <a:br>
              <a:rPr lang="ru-RU" sz="1800" dirty="0" smtClean="0"/>
            </a:br>
            <a:endParaRPr lang="ru-RU" sz="1800" dirty="0"/>
          </a:p>
        </p:txBody>
      </p:sp>
      <p:pic>
        <p:nvPicPr>
          <p:cNvPr id="39938" name="Picture 2" descr="http://i.smotra.ru/data/img/users_imgs/66008/sm_users_img-238566.jpg"/>
          <p:cNvPicPr>
            <a:picLocks noChangeAspect="1" noChangeArrowheads="1"/>
          </p:cNvPicPr>
          <p:nvPr/>
        </p:nvPicPr>
        <p:blipFill>
          <a:blip r:embed="rId2" cstate="print"/>
          <a:srcRect/>
          <a:stretch>
            <a:fillRect/>
          </a:stretch>
        </p:blipFill>
        <p:spPr bwMode="auto">
          <a:xfrm>
            <a:off x="2285984" y="0"/>
            <a:ext cx="5048232" cy="3786174"/>
          </a:xfrm>
          <a:prstGeom prst="rect">
            <a:avLst/>
          </a:prstGeom>
          <a:noFill/>
        </p:spPr>
      </p:pic>
    </p:spTree>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86124"/>
            <a:ext cx="9144000" cy="3786206"/>
          </a:xfrm>
        </p:spPr>
        <p:txBody>
          <a:bodyPr>
            <a:normAutofit/>
          </a:bodyPr>
          <a:lstStyle/>
          <a:p>
            <a:r>
              <a:rPr lang="ru-RU" sz="1800" dirty="0" smtClean="0"/>
              <a:t>К концу 1940 года строительство было практически закончено, велся монтаж оборудования. 25 января 1941 года в большом зале перед закрытым занавесом (работы на сцене ещё не были завершены) оркестр радиокомитета исполнил оперу Чайковского «Иоланта» в концертном варианте. Официальное открытие театра было запланировано на 1 августа 1941 г.</a:t>
            </a:r>
            <a:br>
              <a:rPr lang="ru-RU" sz="1800" dirty="0" smtClean="0"/>
            </a:br>
            <a:r>
              <a:rPr lang="ru-RU" sz="1800" dirty="0" smtClean="0"/>
              <a:t>Во время Великой Отечественной войны в здании хранились экспонаты многих эвакуированных из европейской части СССР музеев, в том числе Третьяковской галереи, Эрмитажа , ГМИИ им. Пушкина, Этнографического музея, </a:t>
            </a:r>
            <a:r>
              <a:rPr lang="ru-RU" sz="1800" dirty="0" err="1" smtClean="0"/>
              <a:t>дворцов‑музеев</a:t>
            </a:r>
            <a:r>
              <a:rPr lang="ru-RU" sz="1800" dirty="0" smtClean="0"/>
              <a:t> Пушкина и Павловска, музеев Новгорода, Севастополя, Твери, </a:t>
            </a:r>
            <a:r>
              <a:rPr lang="ru-RU" sz="1800" dirty="0" err="1" smtClean="0"/>
              <a:t>госколлекция</a:t>
            </a:r>
            <a:r>
              <a:rPr lang="ru-RU" sz="1800" dirty="0" smtClean="0"/>
              <a:t> скрипок из Большого театра. На площадях театра хранило свои фонды или работало 22 учреждения. Театр открыт с 12 мая 1945 года.</a:t>
            </a:r>
            <a:br>
              <a:rPr lang="ru-RU" sz="1800" dirty="0" smtClean="0"/>
            </a:br>
            <a:endParaRPr lang="ru-RU" sz="1800" dirty="0"/>
          </a:p>
        </p:txBody>
      </p:sp>
      <p:pic>
        <p:nvPicPr>
          <p:cNvPr id="40962" name="Picture 2" descr="http://s48.radikal.ru/i122/0810/56/da847bab9c2e.jpg"/>
          <p:cNvPicPr>
            <a:picLocks noChangeAspect="1" noChangeArrowheads="1"/>
          </p:cNvPicPr>
          <p:nvPr/>
        </p:nvPicPr>
        <p:blipFill>
          <a:blip r:embed="rId2" cstate="print"/>
          <a:srcRect/>
          <a:stretch>
            <a:fillRect/>
          </a:stretch>
        </p:blipFill>
        <p:spPr bwMode="auto">
          <a:xfrm>
            <a:off x="2476475" y="0"/>
            <a:ext cx="4476749" cy="3357562"/>
          </a:xfrm>
          <a:prstGeom prst="rect">
            <a:avLst/>
          </a:prstGeom>
          <a:noFill/>
        </p:spPr>
      </p:pic>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4714876" cy="6643710"/>
          </a:xfrm>
        </p:spPr>
        <p:txBody>
          <a:bodyPr>
            <a:normAutofit/>
          </a:bodyPr>
          <a:lstStyle/>
          <a:p>
            <a:r>
              <a:rPr lang="ru-RU" sz="1800" dirty="0" smtClean="0"/>
              <a:t>Идея создания оперного театра в Сибири возникла после Октябрьской революции. 1 ноября 1920 года в Омске оперой А. П. Бородина «Князь Игорь» открылся «Сибирский советский театр оперы и драмы» — крупнейший на тот момент провинциальный театр страны со штатом в 522 человека (140 — опера, 117 — драма, 80 — симфонический оркестр, 185 — </a:t>
            </a:r>
            <a:r>
              <a:rPr lang="ru-RU" sz="1800" dirty="0" err="1" smtClean="0"/>
              <a:t>административно‑управленческий</a:t>
            </a:r>
            <a:r>
              <a:rPr lang="ru-RU" sz="1800" dirty="0" smtClean="0"/>
              <a:t> аппарат). 30 августа 1921 года </a:t>
            </a:r>
            <a:r>
              <a:rPr lang="ru-RU" sz="1800" dirty="0" err="1" smtClean="0"/>
              <a:t>Сибревком</a:t>
            </a:r>
            <a:r>
              <a:rPr lang="ru-RU" sz="1800" dirty="0" smtClean="0"/>
              <a:t> принял решение о переводе театра в </a:t>
            </a:r>
            <a:r>
              <a:rPr lang="ru-RU" sz="1800" dirty="0" err="1" smtClean="0"/>
              <a:t>Новониколаевск</a:t>
            </a:r>
            <a:r>
              <a:rPr lang="ru-RU" sz="1800" dirty="0" smtClean="0"/>
              <a:t>, он был переименован в «Сибирский государственный театр музыкальной драмы» (</a:t>
            </a:r>
            <a:r>
              <a:rPr lang="ru-RU" sz="1800" dirty="0" err="1" smtClean="0"/>
              <a:t>Сибгосопера</a:t>
            </a:r>
            <a:r>
              <a:rPr lang="ru-RU" sz="1800" dirty="0" smtClean="0"/>
              <a:t>). Предполагалось, что </a:t>
            </a:r>
            <a:r>
              <a:rPr lang="ru-RU" sz="1800" dirty="0" err="1" smtClean="0"/>
              <a:t>Сибгосопера</a:t>
            </a:r>
            <a:r>
              <a:rPr lang="ru-RU" sz="1800" dirty="0" smtClean="0"/>
              <a:t> будет выступать в построенном Доме науки и культуры, поэтому с 1932 года в её здании разместили театр «Красный факел», а </a:t>
            </a:r>
            <a:r>
              <a:rPr lang="ru-RU" sz="1800" dirty="0" err="1" smtClean="0"/>
              <a:t>Сибгосоперу</a:t>
            </a:r>
            <a:r>
              <a:rPr lang="ru-RU" sz="1800" dirty="0" smtClean="0"/>
              <a:t> отправили на длительные гастроли. После сезона 1934 года </a:t>
            </a:r>
            <a:r>
              <a:rPr lang="ru-RU" sz="1800" dirty="0" err="1" smtClean="0"/>
              <a:t>Сибгосопера</a:t>
            </a:r>
            <a:r>
              <a:rPr lang="ru-RU" sz="1800" dirty="0" smtClean="0"/>
              <a:t> была распущена.</a:t>
            </a:r>
            <a:endParaRPr lang="ru-RU" sz="1800" dirty="0"/>
          </a:p>
        </p:txBody>
      </p:sp>
      <p:pic>
        <p:nvPicPr>
          <p:cNvPr id="41986" name="Picture 2" descr="File:Novosibirsk Opera and Ballet Theatre, night view.jpg"/>
          <p:cNvPicPr>
            <a:picLocks noChangeAspect="1" noChangeArrowheads="1"/>
          </p:cNvPicPr>
          <p:nvPr/>
        </p:nvPicPr>
        <p:blipFill>
          <a:blip r:embed="rId2" cstate="print"/>
          <a:srcRect/>
          <a:stretch>
            <a:fillRect/>
          </a:stretch>
        </p:blipFill>
        <p:spPr bwMode="auto">
          <a:xfrm>
            <a:off x="4552919" y="0"/>
            <a:ext cx="4591081" cy="6858000"/>
          </a:xfrm>
          <a:prstGeom prst="rect">
            <a:avLst/>
          </a:prstGeom>
          <a:noFill/>
        </p:spPr>
      </p:pic>
    </p:spTree>
  </p:cSld>
  <p:clrMapOvr>
    <a:masterClrMapping/>
  </p:clrMapOvr>
  <p:transition spd="slow">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000372"/>
            <a:ext cx="9144000" cy="3857628"/>
          </a:xfrm>
        </p:spPr>
        <p:txBody>
          <a:bodyPr>
            <a:normAutofit/>
          </a:bodyPr>
          <a:lstStyle/>
          <a:p>
            <a:r>
              <a:rPr lang="ru-RU" sz="1800" dirty="0" smtClean="0"/>
              <a:t>15 января 1939 г. Совнарком РСФСР принял постановление о создании </a:t>
            </a:r>
            <a:r>
              <a:rPr lang="ru-RU" sz="1800" dirty="0" err="1" smtClean="0"/>
              <a:t>оперно‑балетной</a:t>
            </a:r>
            <a:r>
              <a:rPr lang="ru-RU" sz="1800" dirty="0" smtClean="0"/>
              <a:t> труппы в Новосибирске, основу которой составили артисты из Челябинска. Директор театра планировал уже 1 января 1940 г. поставить на основной сцене первый спектакль, но окончание строительства вновь было перенесено, и первый год Новосибирский областной театр оперы и балета провел, гастролируя в Томске и Иркутске, а с апреля 1940 г. начал работать в Новосибирске, не имея собственного дома и выступая на разных площадках. Вновь формировать труппу стали во время войны в 1944 г. (к репетициям приступили в сентябре).</a:t>
            </a:r>
            <a:br>
              <a:rPr lang="ru-RU" sz="1800" dirty="0" smtClean="0"/>
            </a:br>
            <a:r>
              <a:rPr lang="ru-RU" sz="1800" dirty="0" smtClean="0"/>
              <a:t>12 мая 1945 г. Новосибирский государственный театр оперы и балета открылся оперой Глинки «Иван Сусанин» в постановке Н. Г. </a:t>
            </a:r>
            <a:r>
              <a:rPr lang="ru-RU" sz="1800" dirty="0" err="1" smtClean="0"/>
              <a:t>Фрида</a:t>
            </a:r>
            <a:r>
              <a:rPr lang="ru-RU" sz="1800" dirty="0" smtClean="0"/>
              <a:t> в декорациях К. </a:t>
            </a:r>
            <a:r>
              <a:rPr lang="ru-RU" sz="1800" dirty="0" err="1" smtClean="0"/>
              <a:t>Ф.Юона</a:t>
            </a:r>
            <a:r>
              <a:rPr lang="ru-RU" sz="1800" dirty="0" smtClean="0"/>
              <a:t>. Звание «Академический» присвоено в 1963 г.</a:t>
            </a:r>
            <a:br>
              <a:rPr lang="ru-RU" sz="1800" dirty="0" smtClean="0"/>
            </a:br>
            <a:endParaRPr lang="ru-RU" sz="1800" dirty="0"/>
          </a:p>
        </p:txBody>
      </p:sp>
      <p:pic>
        <p:nvPicPr>
          <p:cNvPr id="43010" name="Picture 2" descr="http://all-pages.com/img/photoreports2/photoreport_172_7622.jpg"/>
          <p:cNvPicPr>
            <a:picLocks noChangeAspect="1" noChangeArrowheads="1"/>
          </p:cNvPicPr>
          <p:nvPr/>
        </p:nvPicPr>
        <p:blipFill>
          <a:blip r:embed="rId2" cstate="print"/>
          <a:srcRect/>
          <a:stretch>
            <a:fillRect/>
          </a:stretch>
        </p:blipFill>
        <p:spPr bwMode="auto">
          <a:xfrm>
            <a:off x="2214546" y="0"/>
            <a:ext cx="5048242" cy="3409505"/>
          </a:xfrm>
          <a:prstGeom prst="rect">
            <a:avLst/>
          </a:prstGeom>
          <a:noFill/>
        </p:spPr>
      </p:pic>
    </p:spTree>
  </p:cSld>
  <p:clrMapOvr>
    <a:masterClrMapping/>
  </p:clrMapOvr>
  <p:transition spd="slow">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i045.radikal.ru/1201/db/8316e55baddd.jpg"/>
          <p:cNvPicPr>
            <a:picLocks noChangeAspect="1" noChangeArrowheads="1"/>
          </p:cNvPicPr>
          <p:nvPr/>
        </p:nvPicPr>
        <p:blipFill>
          <a:blip r:embed="rId2" cstate="print"/>
          <a:srcRect/>
          <a:stretch>
            <a:fillRect/>
          </a:stretch>
        </p:blipFill>
        <p:spPr bwMode="auto">
          <a:xfrm>
            <a:off x="0" y="0"/>
            <a:ext cx="9143998" cy="6858000"/>
          </a:xfrm>
          <a:prstGeom prst="rect">
            <a:avLst/>
          </a:prstGeom>
          <a:noFill/>
        </p:spPr>
      </p:pic>
      <p:sp>
        <p:nvSpPr>
          <p:cNvPr id="4" name="Прямоугольник 3"/>
          <p:cNvSpPr/>
          <p:nvPr/>
        </p:nvSpPr>
        <p:spPr>
          <a:xfrm rot="19903443">
            <a:off x="633673" y="3200831"/>
            <a:ext cx="741260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Спасибо за внимания</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TotalTime>
  <Words>54</Words>
  <Application>Microsoft Office PowerPoint</Application>
  <PresentationFormat>Экран (4:3)</PresentationFormat>
  <Paragraphs>16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Справедливость</vt:lpstr>
      <vt:lpstr>Презентация по искусству родного края</vt:lpstr>
      <vt:lpstr>Слайд 2</vt:lpstr>
      <vt:lpstr>22 мая 1931 года состоялась закладка здания. Уже в сентябре было закончено возведение каркаса вестибюля и устройство фундаментов опор зрительного зала и крыльев. К апрелю 1933 года была выполнена примерно треть намеченных строительных работ. Построен железобетонный каркас вестибюля, кулуаров и зрительного зала. В вестибюльной части заканчивалась кирпичная кладка, велись работы по устройству арки портала сцены. К ноябрю 1933 года основные объёмы и конструкции здания были возведены: вестибюльная часть, зрительный зал с кулуарами, сценическая коробка, карманы сцены. Предполагалось, что осенью 1934 года ДНиК примет делегатов съезда Советов Западной Сибири. К этому времени предполагалось закончить внутреннюю отделку амфитеатра, вестибюля с гардеробами и фойе 2‑го этажа.</vt:lpstr>
      <vt:lpstr>В августе 1935 года Наркомпрос принимает решение отказаться от системы «панорамно-планетарного театра» и строить ДНиК как обычный оперный театр. Инженером Г. М. Данкманом была разработана схема реконструкции, по которой уменьшался объём зала, подвешивался акустический подвесной потолок, скрывающий объём купола, удалялась почти вся механизация системы ТЕОМАСС. Макет новосибирского театра и его проект выставили в 1937 г. в советском павильоне на Всемирной выставке в Париже, где он был удостоен высшей награды — Гран‑при. В 1938 г. макет демонстрировали на Всесоюзной строительной выставке в Москве. В 1937‑м на стройке обнаружили «группу врагов народа». Почти все руководители стройки, начинавшие её, были репрессированы и погибли. </vt:lpstr>
      <vt:lpstr>К концу 1940 года строительство было практически закончено, велся монтаж оборудования. 25 января 1941 года в большом зале перед закрытым занавесом (работы на сцене ещё не были завершены) оркестр радиокомитета исполнил оперу Чайковского «Иоланта» в концертном варианте. Официальное открытие театра было запланировано на 1 августа 1941 г. Во время Великой Отечественной войны в здании хранились экспонаты многих эвакуированных из европейской части СССР музеев, в том числе Третьяковской галереи, Эрмитажа , ГМИИ им. Пушкина, Этнографического музея, дворцов‑музеев Пушкина и Павловска, музеев Новгорода, Севастополя, Твери, госколлекция скрипок из Большого театра. На площадях театра хранило свои фонды или работало 22 учреждения. Театр открыт с 12 мая 1945 года. </vt:lpstr>
      <vt:lpstr>Идея создания оперного театра в Сибири возникла после Октябрьской революции. 1 ноября 1920 года в Омске оперой А. П. Бородина «Князь Игорь» открылся «Сибирский советский театр оперы и драмы» — крупнейший на тот момент провинциальный театр страны со штатом в 522 человека (140 — опера, 117 — драма, 80 — симфонический оркестр, 185 — административно‑управленческий аппарат). 30 августа 1921 года Сибревком принял решение о переводе театра в Новониколаевск, он был переименован в «Сибирский государственный театр музыкальной драмы» (Сибгосопера). Предполагалось, что Сибгосопера будет выступать в построенном Доме науки и культуры, поэтому с 1932 года в её здании разместили театр «Красный факел», а Сибгосоперу отправили на длительные гастроли. После сезона 1934 года Сибгосопера была распущена.</vt:lpstr>
      <vt:lpstr>15 января 1939 г. Совнарком РСФСР принял постановление о создании оперно‑балетной труппы в Новосибирске, основу которой составили артисты из Челябинска. Директор театра планировал уже 1 января 1940 г. поставить на основной сцене первый спектакль, но окончание строительства вновь было перенесено, и первый год Новосибирский областной театр оперы и балета провел, гастролируя в Томске и Иркутске, а с апреля 1940 г. начал работать в Новосибирске, не имея собственного дома и выступая на разных площадках. Вновь формировать труппу стали во время войны в 1944 г. (к репетициям приступили в сентябре). 12 мая 1945 г. Новосибирский государственный театр оперы и балета открылся оперой Глинки «Иван Сусанин» в постановке Н. Г. Фрида в декорациях К. Ф.Юона. Звание «Академический» присвоено в 1963 г. </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Руский</dc:creator>
  <cp:lastModifiedBy>ОБЖ</cp:lastModifiedBy>
  <cp:revision>4</cp:revision>
  <dcterms:created xsi:type="dcterms:W3CDTF">2014-01-21T07:01:06Z</dcterms:created>
  <dcterms:modified xsi:type="dcterms:W3CDTF">2014-03-24T02:23:49Z</dcterms:modified>
</cp:coreProperties>
</file>