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5" r:id="rId3"/>
    <p:sldId id="257" r:id="rId4"/>
    <p:sldId id="258" r:id="rId5"/>
    <p:sldId id="259" r:id="rId6"/>
    <p:sldId id="261" r:id="rId7"/>
    <p:sldId id="262" r:id="rId8"/>
    <p:sldId id="260" r:id="rId9"/>
    <p:sldId id="27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66"/>
    <a:srgbClr val="FF5050"/>
    <a:srgbClr val="00CCFF"/>
    <a:srgbClr val="00FF99"/>
    <a:srgbClr val="FF9933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2369" autoAdjust="0"/>
  </p:normalViewPr>
  <p:slideViewPr>
    <p:cSldViewPr>
      <p:cViewPr varScale="1">
        <p:scale>
          <a:sx n="76" d="100"/>
          <a:sy n="76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0A9B8-B650-4DD6-8A91-E123A861F782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DDED8-9B44-4340-9DC3-76823C140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453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DDED8-9B44-4340-9DC3-76823C14027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893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E3F1-EB8A-4D0E-B756-F74C946DB73E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FCB5-83FA-4082-B6C7-4AD123B6E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860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E3F1-EB8A-4D0E-B756-F74C946DB73E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FCB5-83FA-4082-B6C7-4AD123B6E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979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E3F1-EB8A-4D0E-B756-F74C946DB73E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FCB5-83FA-4082-B6C7-4AD123B6E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813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E3F1-EB8A-4D0E-B756-F74C946DB73E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FCB5-83FA-4082-B6C7-4AD123B6E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226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E3F1-EB8A-4D0E-B756-F74C946DB73E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FCB5-83FA-4082-B6C7-4AD123B6E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244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E3F1-EB8A-4D0E-B756-F74C946DB73E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FCB5-83FA-4082-B6C7-4AD123B6E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40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E3F1-EB8A-4D0E-B756-F74C946DB73E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FCB5-83FA-4082-B6C7-4AD123B6E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48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E3F1-EB8A-4D0E-B756-F74C946DB73E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FCB5-83FA-4082-B6C7-4AD123B6E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499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E3F1-EB8A-4D0E-B756-F74C946DB73E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FCB5-83FA-4082-B6C7-4AD123B6E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09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E3F1-EB8A-4D0E-B756-F74C946DB73E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FCB5-83FA-4082-B6C7-4AD123B6E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049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E3F1-EB8A-4D0E-B756-F74C946DB73E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FCB5-83FA-4082-B6C7-4AD123B6E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566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FE3F1-EB8A-4D0E-B756-F74C946DB73E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CFCB5-83FA-4082-B6C7-4AD123B6E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823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illings.ru/geolog-snimok" TargetMode="External"/><Relationship Id="rId2" Type="http://schemas.openxmlformats.org/officeDocument/2006/relationships/hyperlink" Target="http://www.coolreferat.com/&#1055;&#1086;&#1089;&#1090;&#1088;&#1086;&#1077;&#1085;&#1080;&#1077;_&#1075;&#1077;&#1086;&#1083;&#1086;&#1075;&#1080;&#1095;&#1077;&#1089;&#1082;&#1086;&#1075;&#1086;_&#1088;&#1072;&#1079;&#1088;&#1077;&#1079;&#1072;_&#1087;&#1086;_&#1082;&#1086;&#1083;&#1086;&#1085;&#1082;&#1072;&#1084;_&#1073;&#1091;&#1088;&#1086;&#1074;&#1099;&#1093;_&#1089;&#1082;&#1074;&#1072;&#1078;&#1080;&#1085;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9208" y="0"/>
            <a:ext cx="8229600" cy="1628800"/>
          </a:xfrm>
        </p:spPr>
        <p:txBody>
          <a:bodyPr>
            <a:noAutofit/>
          </a:bodyPr>
          <a:lstStyle/>
          <a:p>
            <a:r>
              <a:rPr lang="ru-RU" sz="1800" b="1" dirty="0"/>
              <a:t>Министерство образования и науки Республики Хакасии</a:t>
            </a:r>
            <a:br>
              <a:rPr lang="ru-RU" sz="1800" b="1" dirty="0"/>
            </a:br>
            <a:r>
              <a:rPr lang="ru-RU" sz="1800" b="1" dirty="0"/>
              <a:t>Государственное бюджетное образовательное учреждение</a:t>
            </a:r>
            <a:br>
              <a:rPr lang="ru-RU" sz="1800" b="1" dirty="0"/>
            </a:br>
            <a:r>
              <a:rPr lang="ru-RU" sz="1800" b="1" dirty="0"/>
              <a:t>Республики Хакасия среднего профессионального образования</a:t>
            </a:r>
            <a:br>
              <a:rPr lang="ru-RU" sz="1800" b="1" dirty="0"/>
            </a:br>
            <a:r>
              <a:rPr lang="ru-RU" sz="1800" b="1" dirty="0"/>
              <a:t>«Черногорский горно-строительный техникум»</a:t>
            </a:r>
            <a:br>
              <a:rPr lang="ru-RU" sz="1800" b="1" dirty="0"/>
            </a:br>
            <a:r>
              <a:rPr lang="ru-RU" sz="1800" b="1" dirty="0"/>
              <a:t>Специальность: Строительство и эксплуатация зданий и сооружений</a:t>
            </a:r>
            <a:br>
              <a:rPr lang="ru-RU" sz="1800" b="1" dirty="0"/>
            </a:br>
            <a:r>
              <a:rPr lang="ru-RU" sz="1800" b="1" dirty="0"/>
              <a:t> 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1556792"/>
            <a:ext cx="7560840" cy="3816424"/>
          </a:xfrm>
        </p:spPr>
        <p:txBody>
          <a:bodyPr>
            <a:noAutofit/>
          </a:bodyPr>
          <a:lstStyle/>
          <a:p>
            <a:pPr algn="ctr"/>
            <a:endParaRPr lang="ru-RU" sz="2000" dirty="0" smtClean="0"/>
          </a:p>
          <a:p>
            <a:pPr algn="ctr"/>
            <a:r>
              <a:rPr lang="ru-RU" sz="2800" dirty="0" smtClean="0"/>
              <a:t>Инженерно-геологическая съемка как комплексное изучение района строительства. Построение геологического разреза по данным буровых скважин с отображением литологического свойства мощности условий залегания пород, подземных вод, физико-геологических явлений. Описание геологического разреза.</a:t>
            </a:r>
          </a:p>
          <a:p>
            <a:pPr algn="ctr"/>
            <a:endParaRPr lang="ru-RU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211960" y="60212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64870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9000">
              <a:srgbClr val="FFEFD1"/>
            </a:gs>
            <a:gs pos="77000">
              <a:srgbClr val="F0EBD5"/>
            </a:gs>
            <a:gs pos="91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80728"/>
            <a:ext cx="4896544" cy="4594842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-3904" y="0"/>
            <a:ext cx="4431888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построения геологического разреза в начале вычерчивают топографический профиль. Наносят на него с геологической карты границы толщи пород, пересекаемые разрезом. По данным об условиях залегания пластов показывают границы распространения толщи на глубину. Над разрезом — название, числовые вертикальные и горизонтальные масштабы, по сторонам — буквенные обозначения разреза (А-А; А-В; I-I), ориентировка по сторонам света.</a:t>
            </a:r>
          </a:p>
        </p:txBody>
      </p:sp>
    </p:spTree>
    <p:extLst>
      <p:ext uri="{BB962C8B-B14F-4D97-AF65-F5344CB8AC3E}">
        <p14:creationId xmlns:p14="http://schemas.microsoft.com/office/powerpoint/2010/main" xmlns="" val="40712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50" decel="500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50" decel="500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4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4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4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8680"/>
            <a:ext cx="6228184" cy="63093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Стратиграфическая колонка - </a:t>
            </a:r>
            <a:b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548680"/>
            <a:ext cx="2987823" cy="6309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чертёж, изображающий специальными условными знаками в определённом масштабе последовательность напластований горных пород в нормальном стратиграфическом разрезе и характер контактов между смежными стратиграфическими подразделениями. </a:t>
            </a:r>
            <a:endParaRPr lang="ru-RU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8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067944" cy="6858000"/>
          </a:xfrm>
        </p:spPr>
        <p:txBody>
          <a:bodyPr>
            <a:normAutofit fontScale="85000" lnSpcReduction="20000"/>
          </a:bodyPr>
          <a:lstStyle/>
          <a:p>
            <a:r>
              <a:rPr lang="ru-RU" sz="3300" b="1" dirty="0" smtClean="0">
                <a:solidFill>
                  <a:schemeClr val="bg1"/>
                </a:solidFill>
              </a:rPr>
              <a:t>Обычно на стратиграфическая колонка помещаются названия (или индексы) стратиграфических подразделений, их геологический возраст, мощность, литологические и палеонтологические характеристики. Стратиграфическая колонка, составленная в результате сопоставления двух или нескольких местных стратиграфических разрезов, называется сводной.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9526"/>
            <a:ext cx="5163938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238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99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0"/>
            <a:ext cx="321945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Стратиграфические образования разделяются по составу и возрасту. Возраст стратиграфических образований обозначается цветом и его оттенками и геологическими индексами. Состав показывается только при необходимости отражения особенностей вещественного состава различным крапом.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9450" y="0"/>
            <a:ext cx="5924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2074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417638"/>
          </a:xfrm>
          <a:solidFill>
            <a:srgbClr val="00CCFF"/>
          </a:solidFill>
          <a:ln>
            <a:solidFill>
              <a:srgbClr val="00CCFF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u="sng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условных обозначений используют цветовые, штриховые, буквенные и цифровые.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1484784"/>
            <a:ext cx="9144000" cy="53732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300" b="1" dirty="0">
                <a:solidFill>
                  <a:srgbClr val="00CCFF"/>
                </a:solidFill>
              </a:rPr>
              <a:t>1. </a:t>
            </a:r>
            <a:r>
              <a:rPr lang="ru-RU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Цветовые — обозначают возраст осадочных, вулканических и метаморфических пород в соответствии с международными стандартами (см. шкалу). При этом породы нижнего отдела какой-либо системы обозначаются более темным тоном, чем среднего и верхнего. Яркие цвета — составляют магматические горные породы (кислые ярко-красные, основные — ярко-зеленые).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300" b="1" dirty="0">
                <a:solidFill>
                  <a:srgbClr val="00CCFF"/>
                </a:solidFill>
              </a:rPr>
              <a:t>2. </a:t>
            </a:r>
            <a:r>
              <a:rPr lang="ru-RU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Штриховые — точки, черточки, треугольники, крестики и т.п. показывают вещественный состав горных пород различного происхождения.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300" b="1" dirty="0">
                <a:solidFill>
                  <a:srgbClr val="00CCFF"/>
                </a:solidFill>
              </a:rPr>
              <a:t>3. </a:t>
            </a:r>
            <a:r>
              <a:rPr lang="ru-RU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Буквенные и цифровые (индексы) — указывают возраст и происхождение пород. Для обозначения осадочных, вулканических и метаморфических пород индекс составляется из прописных и строчных букв латинского алфавита и цифр. Первой ставится прописная латинская буква, обозначает систему, внизу справа от нее арабской цифрой — отдел, далее — ярус строчными латинскими буквами, затем цифры справа внизу — </a:t>
            </a:r>
            <a:r>
              <a:rPr lang="ru-RU" sz="3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подъярус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498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0"/>
            <a:ext cx="3635896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Стратиграфическая колонка состоит в масштабе более крупном или карта. Показывает последовательность пластования горных пород, характеристику контактов между ними и вещественных составов. В центре — геологическая колонка (без раскраски), слева — стратиграфические подразделения и индексы; справа — мощность, затем характеристика пород.</a:t>
            </a:r>
          </a:p>
          <a:p>
            <a:pPr marL="0" indent="0">
              <a:buNone/>
            </a:pPr>
            <a:endParaRPr lang="ru-RU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согласном залегании пород в стратиграфической колонке граница прямая, при несогласном — волнистая.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56"/>
            <a:ext cx="5364088" cy="6854044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599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200"/>
                            </p:stCondLst>
                            <p:childTnLst>
                              <p:par>
                                <p:cTn id="18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chemeClr val="bg1"/>
            </a:gs>
            <a:gs pos="9000">
              <a:srgbClr val="E6D78A"/>
            </a:gs>
            <a:gs pos="3000">
              <a:srgbClr val="C7AC4C"/>
            </a:gs>
            <a:gs pos="21000">
              <a:srgbClr val="E6D78A"/>
            </a:gs>
            <a:gs pos="98000">
              <a:srgbClr val="C7AC4C"/>
            </a:gs>
            <a:gs pos="75000">
              <a:srgbClr val="E6DCA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924"/>
            <a:ext cx="9144000" cy="2330956"/>
          </a:xfrm>
        </p:spPr>
        <p:txBody>
          <a:bodyPr>
            <a:noAutofit/>
          </a:bodyPr>
          <a:lstStyle/>
          <a:p>
            <a:r>
              <a:rPr lang="ru-RU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Главным ключом к познанию условий залегания подземных вод района является геологический разрез.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92896"/>
            <a:ext cx="8003232" cy="4365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мощность и последовательность отложений дают наиболее важные указания относительно возможности существования водоносных горизонтов 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глубины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которой они могут быть встречены. Для изучения подземных вод района сведения о колодцах и буровых скважинах особенно центы, так как они дают прямые указания о количестве, качестве в напоре воды, получаемой из последовательных 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отложений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9970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625"/>
                            </p:stCondLst>
                            <p:childTnLst>
                              <p:par>
                                <p:cTn id="1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20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003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32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Разреза 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Послойное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1143" y="1052736"/>
            <a:ext cx="4245062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Разреза Послойное — необходимая основа изучения слоистых толщ. Начинается с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типизации разреза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затем фиксируется вещественный состав и порядок расположения слоев в естественных выходах, горных выработках и кернах буровых скважин снизу вверх или сверху вниз с обязательным указанием порядка описания.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81642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018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3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Autofit/>
          </a:bodyPr>
          <a:lstStyle/>
          <a:p>
            <a:r>
              <a:rPr lang="ru-RU" sz="42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каждого слоя определяются: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название </a:t>
            </a:r>
            <a:r>
              <a:rPr lang="ru-RU" b="1" dirty="0"/>
              <a:t>п. (по преобладанию в ней того или иного материала, напр. песчаник, доломит, глина</a:t>
            </a:r>
            <a:r>
              <a:rPr lang="ru-RU" b="1" dirty="0" smtClean="0"/>
              <a:t>);</a:t>
            </a:r>
          </a:p>
          <a:p>
            <a:r>
              <a:rPr lang="ru-RU" b="1" dirty="0" smtClean="0"/>
              <a:t> </a:t>
            </a:r>
            <a:r>
              <a:rPr lang="ru-RU" b="1" dirty="0"/>
              <a:t>главные внешние особенности п. (грубозернистая, серовато-зеленая, яснослоистая и т. п.); </a:t>
            </a:r>
            <a:endParaRPr lang="ru-RU" b="1" dirty="0" smtClean="0"/>
          </a:p>
          <a:p>
            <a:r>
              <a:rPr lang="ru-RU" b="1" dirty="0" smtClean="0"/>
              <a:t>степень </a:t>
            </a:r>
            <a:r>
              <a:rPr lang="ru-RU" b="1" dirty="0"/>
              <a:t>однородности в разрезе (напр., переслаивающийся с глинистыми прослоями, тонкослоистый) и т. п.; </a:t>
            </a:r>
            <a:endParaRPr lang="ru-RU" b="1" dirty="0" smtClean="0"/>
          </a:p>
          <a:p>
            <a:r>
              <a:rPr lang="ru-RU" b="1" dirty="0" smtClean="0"/>
              <a:t>мощность </a:t>
            </a:r>
            <a:r>
              <a:rPr lang="ru-RU" b="1" dirty="0"/>
              <a:t>слоя и элементы его залегания; </a:t>
            </a:r>
            <a:endParaRPr lang="ru-RU" b="1" dirty="0" smtClean="0"/>
          </a:p>
          <a:p>
            <a:r>
              <a:rPr lang="ru-RU" b="1" dirty="0" smtClean="0"/>
              <a:t>окраска </a:t>
            </a:r>
            <a:r>
              <a:rPr lang="ru-RU" b="1" dirty="0"/>
              <a:t>и изменение ее в разрезе и по простиранию; </a:t>
            </a:r>
            <a:endParaRPr lang="ru-RU" b="1" dirty="0" smtClean="0"/>
          </a:p>
          <a:p>
            <a:r>
              <a:rPr lang="ru-RU" b="1" dirty="0" smtClean="0"/>
              <a:t>характеристика </a:t>
            </a:r>
            <a:r>
              <a:rPr lang="ru-RU" b="1" dirty="0"/>
              <a:t>зернистости и ее изменений в разрезе и по простиранию; </a:t>
            </a:r>
            <a:endParaRPr lang="ru-RU" b="1" dirty="0" smtClean="0"/>
          </a:p>
          <a:p>
            <a:r>
              <a:rPr lang="ru-RU" b="1" dirty="0" smtClean="0"/>
              <a:t>минеральный </a:t>
            </a:r>
            <a:r>
              <a:rPr lang="ru-RU" b="1" dirty="0"/>
              <a:t>состав (визуально) и его изменение в пределах слоя; </a:t>
            </a:r>
            <a:endParaRPr lang="ru-RU" b="1" dirty="0" smtClean="0"/>
          </a:p>
          <a:p>
            <a:r>
              <a:rPr lang="ru-RU" b="1" dirty="0" smtClean="0"/>
              <a:t>характеристика </a:t>
            </a:r>
            <a:r>
              <a:rPr lang="ru-RU" b="1" dirty="0"/>
              <a:t>поверхностей данного слоя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 </a:t>
            </a:r>
            <a:r>
              <a:rPr lang="ru-RU" b="1" dirty="0"/>
              <a:t>детальная характеристика слоистости; </a:t>
            </a:r>
            <a:endParaRPr lang="ru-RU" b="1" dirty="0" smtClean="0"/>
          </a:p>
          <a:p>
            <a:r>
              <a:rPr lang="ru-RU" b="1" dirty="0" smtClean="0"/>
              <a:t>характеристика </a:t>
            </a:r>
            <a:r>
              <a:rPr lang="ru-RU" b="1" dirty="0"/>
              <a:t>др. текстурных особенностей (ориентировка галек, орг. остатков и др.); </a:t>
            </a:r>
            <a:endParaRPr lang="ru-RU" b="1" dirty="0" smtClean="0"/>
          </a:p>
          <a:p>
            <a:r>
              <a:rPr lang="ru-RU" b="1" dirty="0" smtClean="0"/>
              <a:t>детальная </a:t>
            </a:r>
            <a:r>
              <a:rPr lang="ru-RU" b="1" dirty="0"/>
              <a:t>характеристика положения в слое орг. остатков, их состав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 </a:t>
            </a:r>
            <a:r>
              <a:rPr lang="ru-RU" b="1" dirty="0"/>
              <a:t>описание заметных в поле новообразований; </a:t>
            </a:r>
            <a:endParaRPr lang="ru-RU" b="1" dirty="0" smtClean="0"/>
          </a:p>
          <a:p>
            <a:r>
              <a:rPr lang="ru-RU" b="1" dirty="0" smtClean="0"/>
              <a:t>характеристика </a:t>
            </a:r>
            <a:r>
              <a:rPr lang="ru-RU" b="1" dirty="0"/>
              <a:t>изменений внешнего облика п. при выветривании; </a:t>
            </a:r>
            <a:endParaRPr lang="ru-RU" b="1" dirty="0" smtClean="0"/>
          </a:p>
          <a:p>
            <a:r>
              <a:rPr lang="ru-RU" b="1" dirty="0" smtClean="0"/>
              <a:t>др</a:t>
            </a:r>
            <a:r>
              <a:rPr lang="ru-RU" b="1" dirty="0"/>
              <a:t>. литологические особенности </a:t>
            </a:r>
            <a:r>
              <a:rPr lang="ru-RU" b="1" dirty="0" smtClean="0"/>
              <a:t>отличия.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35578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Содержание:</a:t>
            </a:r>
            <a:endParaRPr lang="ru-RU" sz="5400" b="1" u="sng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124744"/>
            <a:ext cx="8496944" cy="547260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ru-RU" sz="4000" dirty="0" smtClean="0">
                <a:solidFill>
                  <a:srgbClr val="002060"/>
                </a:solidFill>
              </a:rPr>
              <a:t>Инженерно-геологическая съемка.</a:t>
            </a:r>
          </a:p>
          <a:p>
            <a:pPr marL="457200" indent="-457200">
              <a:buAutoNum type="arabicPeriod"/>
            </a:pPr>
            <a:r>
              <a:rPr lang="ru-RU" sz="4000" dirty="0">
                <a:solidFill>
                  <a:srgbClr val="002060"/>
                </a:solidFill>
              </a:rPr>
              <a:t>Основные задачи инженерно-геологической </a:t>
            </a:r>
            <a:r>
              <a:rPr lang="ru-RU" sz="4000" dirty="0" smtClean="0">
                <a:solidFill>
                  <a:srgbClr val="002060"/>
                </a:solidFill>
              </a:rPr>
              <a:t>съемки.</a:t>
            </a:r>
          </a:p>
          <a:p>
            <a:pPr marL="457200" indent="-457200">
              <a:buAutoNum type="arabicPeriod"/>
            </a:pPr>
            <a:r>
              <a:rPr lang="ru-RU" sz="4000" dirty="0" smtClean="0">
                <a:solidFill>
                  <a:srgbClr val="002060"/>
                </a:solidFill>
              </a:rPr>
              <a:t>Виды исследований инженерно-геологической съемки.</a:t>
            </a:r>
          </a:p>
          <a:p>
            <a:pPr marL="457200" indent="-457200">
              <a:buAutoNum type="arabicPeriod"/>
            </a:pPr>
            <a:r>
              <a:rPr lang="ru-RU" sz="4000" dirty="0" smtClean="0">
                <a:solidFill>
                  <a:srgbClr val="002060"/>
                </a:solidFill>
              </a:rPr>
              <a:t>Понятия геологического разреза.</a:t>
            </a:r>
          </a:p>
          <a:p>
            <a:pPr marL="457200" indent="-457200">
              <a:buAutoNum type="arabicPeriod"/>
            </a:pPr>
            <a:r>
              <a:rPr lang="ru-RU" sz="4000" dirty="0" smtClean="0">
                <a:solidFill>
                  <a:srgbClr val="002060"/>
                </a:solidFill>
              </a:rPr>
              <a:t>Построение геологического разреза.</a:t>
            </a:r>
          </a:p>
          <a:p>
            <a:pPr marL="457200" indent="-457200">
              <a:buAutoNum type="arabicPeriod"/>
            </a:pPr>
            <a:r>
              <a:rPr lang="ru-RU" sz="4000" dirty="0" smtClean="0">
                <a:solidFill>
                  <a:srgbClr val="002060"/>
                </a:solidFill>
              </a:rPr>
              <a:t>Стратиграфическая колонка. Понятия и обозначения.</a:t>
            </a:r>
          </a:p>
          <a:p>
            <a:pPr marL="457200" indent="-457200">
              <a:buAutoNum type="arabicPeriod"/>
            </a:pPr>
            <a:r>
              <a:rPr lang="ru-RU" sz="4000" dirty="0" smtClean="0">
                <a:solidFill>
                  <a:srgbClr val="002060"/>
                </a:solidFill>
              </a:rPr>
              <a:t>Подземные воды.</a:t>
            </a:r>
          </a:p>
          <a:p>
            <a:pPr marL="457200" indent="-457200">
              <a:buAutoNum type="arabicPeriod"/>
            </a:pPr>
            <a:r>
              <a:rPr lang="ru-RU" sz="4000" dirty="0" smtClean="0">
                <a:solidFill>
                  <a:srgbClr val="002060"/>
                </a:solidFill>
              </a:rPr>
              <a:t>Описание геологического разреза.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46671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24928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каждого слоя должны браться кроме 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органических </a:t>
            </a:r>
            <a:r>
              <a:rPr lang="ru-RU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остатков 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образцы, </a:t>
            </a:r>
            <a:r>
              <a:rPr lang="ru-RU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желательно ориентированные, с учетом тех видов лабораторных исследований, для которых они предназначаются 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должно </a:t>
            </a:r>
            <a:r>
              <a:rPr lang="ru-RU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сопровождаться построением стратиграфической колонки, зарисовками и фотографиями разреза.</a:t>
            </a:r>
          </a:p>
          <a:p>
            <a:endParaRPr lang="ru-RU" sz="2200" dirty="0"/>
          </a:p>
          <a:p>
            <a:endParaRPr lang="ru-RU" sz="2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5400600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379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Используемая литература: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8686800" cy="471338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200" dirty="0" smtClean="0"/>
              <a:t>bookzie.com/book_437_glava_89_GEOLOGICHESKIE_RAZREZY.html</a:t>
            </a:r>
            <a:endParaRPr lang="ru-RU" sz="2200" dirty="0" smtClean="0"/>
          </a:p>
          <a:p>
            <a:pPr>
              <a:buFont typeface="Wingdings" pitchFamily="2" charset="2"/>
              <a:buChar char="v"/>
            </a:pPr>
            <a:r>
              <a:rPr lang="en-US" sz="2200" dirty="0">
                <a:hlinkClick r:id="rId2"/>
              </a:rPr>
              <a:t>www.coolreferat.com/</a:t>
            </a:r>
            <a:r>
              <a:rPr lang="ru-RU" sz="2200" dirty="0" err="1" smtClean="0">
                <a:hlinkClick r:id="rId2"/>
              </a:rPr>
              <a:t>Построение_геологического_разреза_по_колонкам_буровых_скважин</a:t>
            </a:r>
            <a:endParaRPr lang="ru-RU" sz="2200" dirty="0" smtClean="0"/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hlinkClick r:id="rId3"/>
              </a:rPr>
              <a:t>www.drillings.ru/geolog-snimok</a:t>
            </a:r>
            <a:endParaRPr lang="ru-RU" sz="2200" dirty="0" smtClean="0"/>
          </a:p>
          <a:p>
            <a:pPr>
              <a:buFont typeface="Wingdings" pitchFamily="2" charset="2"/>
              <a:buChar char="v"/>
            </a:pPr>
            <a:r>
              <a:rPr lang="en-US" sz="2200" dirty="0"/>
              <a:t>ecos.org.ua/?</a:t>
            </a:r>
            <a:r>
              <a:rPr lang="en-US" sz="2200" dirty="0" smtClean="0"/>
              <a:t>p=76</a:t>
            </a:r>
            <a:endParaRPr lang="ru-RU" sz="2200" dirty="0" smtClean="0"/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enc-dic.com/geology/Opisanie-razreza-poslonoe-9741.html</a:t>
            </a:r>
            <a:endParaRPr lang="ru-RU" sz="2200" dirty="0" smtClean="0"/>
          </a:p>
          <a:p>
            <a:pPr>
              <a:buFont typeface="Wingdings" pitchFamily="2" charset="2"/>
              <a:buChar char="v"/>
            </a:pPr>
            <a:r>
              <a:rPr lang="en-US" sz="2200" dirty="0"/>
              <a:t>www.engeo.ru/index.php?r=7&amp;nid=71&amp;page=7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9618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9208" y="0"/>
            <a:ext cx="8229600" cy="1628800"/>
          </a:xfrm>
        </p:spPr>
        <p:txBody>
          <a:bodyPr>
            <a:noAutofit/>
          </a:bodyPr>
          <a:lstStyle/>
          <a:p>
            <a:r>
              <a:rPr lang="ru-RU" sz="1800" b="1" dirty="0"/>
              <a:t>Министерство образования и науки Республики Хакасии</a:t>
            </a:r>
            <a:br>
              <a:rPr lang="ru-RU" sz="1800" b="1" dirty="0"/>
            </a:br>
            <a:r>
              <a:rPr lang="ru-RU" sz="1800" b="1" dirty="0"/>
              <a:t>Государственное бюджетное образовательное учреждение</a:t>
            </a:r>
            <a:br>
              <a:rPr lang="ru-RU" sz="1800" b="1" dirty="0"/>
            </a:br>
            <a:r>
              <a:rPr lang="ru-RU" sz="1800" b="1" dirty="0"/>
              <a:t>Республики Хакасия среднего профессионального образования</a:t>
            </a:r>
            <a:br>
              <a:rPr lang="ru-RU" sz="1800" b="1" dirty="0"/>
            </a:br>
            <a:r>
              <a:rPr lang="ru-RU" sz="1800" b="1" dirty="0"/>
              <a:t>«Черногорский горно-строительный техникум»</a:t>
            </a:r>
            <a:br>
              <a:rPr lang="ru-RU" sz="1800" b="1" dirty="0"/>
            </a:br>
            <a:r>
              <a:rPr lang="ru-RU" sz="1800" b="1" dirty="0"/>
              <a:t>Специальность: Строительство и эксплуатация зданий и сооружений</a:t>
            </a:r>
            <a:br>
              <a:rPr lang="ru-RU" sz="1800" b="1" dirty="0"/>
            </a:br>
            <a:r>
              <a:rPr lang="ru-RU" sz="1800" b="1" dirty="0"/>
              <a:t> 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99592" y="1772816"/>
            <a:ext cx="7560840" cy="3816424"/>
          </a:xfrm>
        </p:spPr>
        <p:txBody>
          <a:bodyPr>
            <a:no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Инженерно-геологическая съемка как комплексное изучение района строительства. Построение геологического разреза по данным буровых скважин с отображением литологического свойства мощности условий залегания пород, подземных вод, физико-геологических явлений. Описание геологического разреза.</a:t>
            </a:r>
          </a:p>
          <a:p>
            <a:pPr algn="ctr"/>
            <a:endParaRPr lang="ru-RU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211960" y="60212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64870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48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6300192" cy="16770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нженерно-геологические исследования, проводимые с целью установления и отображения на картах, разрезах и в других отчётных документах морфологии и других закономерностей пространств, изменения факторов геологической среды, определяющие условия возведения и эксплуатации инженерных сооружений, прогнозирования их изменения под влиянием инженерной деятельности.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97531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Инженерно-геологическая съемка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56992"/>
            <a:ext cx="3131840" cy="244827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63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874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 инженерно-геологической съемки: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58924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Изучение геологического строения, геоморфологических и мерзлотно-гидрогеологических особенностей, инженерно-геологических свойств пород, современных геологических процессов и явлений, — выявление закономерностей пространств, изменения инженерно-геологических условий; </a:t>
            </a:r>
          </a:p>
          <a:p>
            <a:pPr>
              <a:buFont typeface="Wingdings" pitchFamily="2" charset="2"/>
              <a:buChar char="q"/>
            </a:pPr>
            <a:r>
              <a:rPr lang="ru-RU" b="1" dirty="0">
                <a:solidFill>
                  <a:srgbClr val="C00000"/>
                </a:solidFill>
              </a:rPr>
              <a:t>У</a:t>
            </a:r>
            <a:r>
              <a:rPr lang="ru-RU" b="1" dirty="0" smtClean="0">
                <a:solidFill>
                  <a:srgbClr val="C00000"/>
                </a:solidFill>
              </a:rPr>
              <a:t>становление взаимосвязей между отдельными компонентами инженерно-геологических условий;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60032" y="1268760"/>
            <a:ext cx="4038600" cy="547260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Изучение взаимодействия геологической среды с существующими инженерными сооружениями (изучение опыта строительства и эксплуатации инженерных сооружений);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Установление истории формирования и современной тенденции развития инженерно-геологических условий;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Составление прогноза изменения инженерно-геологических условий в процессе хозяйственного освоения территории.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62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y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Инженерно-геологическая съемка включает следующие виды исследований: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</a:rPr>
              <a:t>Д</a:t>
            </a:r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</a:rPr>
              <a:t>ешифрирование </a:t>
            </a:r>
            <a:r>
              <a:rPr lang="ru-RU" sz="2300" b="1" dirty="0" err="1" smtClean="0">
                <a:solidFill>
                  <a:schemeClr val="accent5">
                    <a:lumMod val="50000"/>
                  </a:schemeClr>
                </a:solidFill>
              </a:rPr>
              <a:t>аэрофотоматериалов</a:t>
            </a:r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</a:rPr>
              <a:t> и аэровизуальные наблюдения;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solidFill>
                  <a:srgbClr val="FF33CC"/>
                </a:solidFill>
              </a:rPr>
              <a:t> </a:t>
            </a:r>
            <a:r>
              <a:rPr lang="ru-RU" sz="2300" b="1" dirty="0">
                <a:solidFill>
                  <a:srgbClr val="FF33CC"/>
                </a:solidFill>
              </a:rPr>
              <a:t>М</a:t>
            </a:r>
            <a:r>
              <a:rPr lang="ru-RU" sz="2300" b="1" dirty="0" smtClean="0">
                <a:solidFill>
                  <a:srgbClr val="FF33CC"/>
                </a:solidFill>
              </a:rPr>
              <a:t>аршрутные наблюдения;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Проходка горных выработок (скважин, шурфов и т.п.);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solidFill>
                  <a:srgbClr val="FF0066"/>
                </a:solidFill>
              </a:rPr>
              <a:t> Геофизические исследования;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solidFill>
                  <a:srgbClr val="002060"/>
                </a:solidFill>
              </a:rPr>
              <a:t> Полевые изучения свойств грунтов, включая статическое и динамическое зондирование;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solidFill>
                  <a:srgbClr val="7030A0"/>
                </a:solidFill>
              </a:rPr>
              <a:t> Лабораторные исследования состава и свойств грунтов и химического состава подземных вод;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solidFill>
                  <a:schemeClr val="accent3">
                    <a:lumMod val="75000"/>
                  </a:schemeClr>
                </a:solidFill>
              </a:rPr>
              <a:t> Опытно-фильтрационные работы;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solidFill>
                  <a:srgbClr val="FF0000"/>
                </a:solidFill>
              </a:rPr>
              <a:t> Стационарные наблюдения; 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>
                <a:solidFill>
                  <a:srgbClr val="00B0F0"/>
                </a:solidFill>
              </a:rPr>
              <a:t>С</a:t>
            </a:r>
            <a:r>
              <a:rPr lang="ru-RU" sz="2300" b="1" dirty="0" smtClean="0">
                <a:solidFill>
                  <a:srgbClr val="00B0F0"/>
                </a:solidFill>
              </a:rPr>
              <a:t>пециальные виды инженерно-геологических исследований, предусмотренные программой; 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>
                <a:solidFill>
                  <a:srgbClr val="00B050"/>
                </a:solidFill>
              </a:rPr>
              <a:t>К</a:t>
            </a:r>
            <a:r>
              <a:rPr lang="ru-RU" sz="2300" b="1" dirty="0" smtClean="0">
                <a:solidFill>
                  <a:srgbClr val="00B050"/>
                </a:solidFill>
              </a:rPr>
              <a:t>амеральная обработка и составление отчётных материалов.</a:t>
            </a:r>
            <a:endParaRPr lang="ru-RU" sz="23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20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213285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Геологические разрезы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представляют собой проекцию геологических структур на вертикальную плоскость и являются важным дополнением геологических карт. Они позволяют выявить геологическое строение местности на глубине.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2204864"/>
            <a:ext cx="9144000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геологическом разрезе показывают возраст, состав, мощность, условия залегания пород, гидрогеологические условия. В тех случаях, когда разрез отражает физико-геологические явления и свойства пород, его называют </a:t>
            </a:r>
            <a:r>
              <a:rPr lang="ru-RU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инженерно-геологическим разрезом.</a:t>
            </a:r>
            <a:endParaRPr lang="ru-RU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1124" y="4437112"/>
            <a:ext cx="5392875" cy="242088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123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75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2160" cy="5877273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2160" y="0"/>
            <a:ext cx="313184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геологическом разрезе показывают возраст, состав, мощность, условия залегания пород, гидрогеологические условия. В тех случаях, когда разрез отражает физико-геологические явления и свойства пород, его называют </a:t>
            </a:r>
            <a:r>
              <a:rPr lang="ru-RU" sz="25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инженерно-геологическим разрезом.</a:t>
            </a:r>
            <a:endParaRPr lang="ru-RU" sz="25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50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56000">
              <a:srgbClr val="8C3D9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1844824"/>
            <a:ext cx="9123103" cy="410445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Инженерно-геологические карты — это сведения о важнейших инженерно-геологических факторах в пределах изучаемой территории.</a:t>
            </a:r>
          </a:p>
          <a:p>
            <a:endParaRPr lang="ru-RU" sz="28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Каждая инженерно-геологическая карта — понятие собирательное и состоит из собственно карты, условных обозначений, геологических разрезов и пояснительной записки.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3555" y="0"/>
            <a:ext cx="83569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Построение геологического разреза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18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://dic.academic.ru/pictures/bse/jpg/0255950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469</TotalTime>
  <Words>1172</Words>
  <Application>Microsoft Office PowerPoint</Application>
  <PresentationFormat>Экран (4:3)</PresentationFormat>
  <Paragraphs>87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Министерство образования и науки Республики Хакасии Государственное бюджетное образовательное учреждение Республики Хакасия среднего профессионального образования «Черногорский горно-строительный техникум» Специальность: Строительство и эксплуатация зданий и сооружений  </vt:lpstr>
      <vt:lpstr>Содержание:</vt:lpstr>
      <vt:lpstr>Слайд 3</vt:lpstr>
      <vt:lpstr>Основные задачи инженерно-геологической съемки: </vt:lpstr>
      <vt:lpstr>Инженерно-геологическая съемка включает следующие виды исследований:</vt:lpstr>
      <vt:lpstr>Слайд 6</vt:lpstr>
      <vt:lpstr>Слайд 7</vt:lpstr>
      <vt:lpstr>Слайд 8</vt:lpstr>
      <vt:lpstr>Слайд 9</vt:lpstr>
      <vt:lpstr>Слайд 10</vt:lpstr>
      <vt:lpstr>Стратиграфическая колонка -  </vt:lpstr>
      <vt:lpstr>Слайд 12</vt:lpstr>
      <vt:lpstr>Слайд 13</vt:lpstr>
      <vt:lpstr>В качестве условных обозначений используют цветовые, штриховые, буквенные и цифровые. </vt:lpstr>
      <vt:lpstr>Слайд 15</vt:lpstr>
      <vt:lpstr>Главным ключом к познанию условий залегания подземных вод района является геологический разрез. </vt:lpstr>
      <vt:lpstr>Слайд 17</vt:lpstr>
      <vt:lpstr>Описание Разреза Послойное</vt:lpstr>
      <vt:lpstr>Для каждого слоя определяются:</vt:lpstr>
      <vt:lpstr>Слайд 20</vt:lpstr>
      <vt:lpstr>Используемая литература:</vt:lpstr>
      <vt:lpstr>Министерство образования и науки Республики Хакасии Государственное бюджетное образовательное учреждение Республики Хакасия среднего профессионального образования «Черногорский горно-строительный техникум» Специальность: Строительство и эксплуатация зданий и сооружений  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дроздова</dc:creator>
  <cp:lastModifiedBy>Home</cp:lastModifiedBy>
  <cp:revision>41</cp:revision>
  <dcterms:created xsi:type="dcterms:W3CDTF">2014-02-04T08:17:32Z</dcterms:created>
  <dcterms:modified xsi:type="dcterms:W3CDTF">2014-02-05T19:32:10Z</dcterms:modified>
</cp:coreProperties>
</file>