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7" r:id="rId4"/>
    <p:sldId id="258" r:id="rId5"/>
    <p:sldId id="259" r:id="rId6"/>
    <p:sldId id="260" r:id="rId7"/>
    <p:sldId id="261" r:id="rId8"/>
    <p:sldId id="263" r:id="rId9"/>
    <p:sldId id="271" r:id="rId10"/>
    <p:sldId id="273" r:id="rId11"/>
    <p:sldId id="268" r:id="rId12"/>
    <p:sldId id="270" r:id="rId13"/>
    <p:sldId id="269" r:id="rId14"/>
    <p:sldId id="264" r:id="rId15"/>
    <p:sldId id="274" r:id="rId16"/>
    <p:sldId id="265" r:id="rId17"/>
    <p:sldId id="266" r:id="rId18"/>
    <p:sldId id="286" r:id="rId19"/>
    <p:sldId id="278" r:id="rId20"/>
    <p:sldId id="279" r:id="rId21"/>
    <p:sldId id="293" r:id="rId22"/>
    <p:sldId id="284" r:id="rId23"/>
    <p:sldId id="288" r:id="rId24"/>
    <p:sldId id="289" r:id="rId25"/>
    <p:sldId id="276" r:id="rId26"/>
    <p:sldId id="267"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3366CC"/>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15.06.2016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15.06.2016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15.06.2016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15.06.2016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15.06.2016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15.06.2016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15.06.2016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15.06.2016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15.06.2016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15.06.2016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15.06.2016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15.06.2016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11.gif"/></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ped-kopilka.ru/vneklasnaja-rabota/zagadki-schitalki-i-skorogovorki/zagadki-pro-leto.html"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vcegdaprazdnik.ru/hcastuski/na-prazdniki-chastuski/59808-chastushki-pro-leto.htm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user\Downloads\680017-a783afde0a9130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0" y="1052736"/>
            <a:ext cx="7668344" cy="1656184"/>
          </a:xfrm>
        </p:spPr>
        <p:txBody>
          <a:bodyPr>
            <a:normAutofit fontScale="90000"/>
          </a:bodyPr>
          <a:lstStyle/>
          <a:p>
            <a:r>
              <a:rPr lang="ru-RU" dirty="0" smtClean="0"/>
              <a:t/>
            </a:r>
            <a:br>
              <a:rPr lang="ru-RU" dirty="0" smtClean="0"/>
            </a:br>
            <a:r>
              <a:rPr lang="ru-RU" sz="3600" b="1" dirty="0" smtClean="0">
                <a:solidFill>
                  <a:srgbClr val="0070C0"/>
                </a:solidFill>
                <a:latin typeface="Georgia" panose="02040502050405020303" pitchFamily="18" charset="0"/>
              </a:rPr>
              <a:t>Презентация к проектной работе </a:t>
            </a:r>
            <a:r>
              <a:rPr lang="ru-RU" sz="3600" dirty="0" smtClean="0">
                <a:solidFill>
                  <a:srgbClr val="0070C0"/>
                </a:solidFill>
              </a:rPr>
              <a:t/>
            </a:r>
            <a:br>
              <a:rPr lang="ru-RU" sz="3600" dirty="0" smtClean="0">
                <a:solidFill>
                  <a:srgbClr val="0070C0"/>
                </a:solidFill>
              </a:rPr>
            </a:br>
            <a:r>
              <a:rPr lang="ru-RU" sz="3600" b="1" dirty="0" smtClean="0">
                <a:solidFill>
                  <a:srgbClr val="0070C0"/>
                </a:solidFill>
                <a:latin typeface="Georgia" panose="02040502050405020303" pitchFamily="18" charset="0"/>
              </a:rPr>
              <a:t>на тему: </a:t>
            </a:r>
            <a:br>
              <a:rPr lang="ru-RU" sz="3600" b="1" dirty="0" smtClean="0">
                <a:solidFill>
                  <a:srgbClr val="0070C0"/>
                </a:solidFill>
                <a:latin typeface="Georgia" panose="02040502050405020303" pitchFamily="18" charset="0"/>
              </a:rPr>
            </a:br>
            <a:r>
              <a:rPr lang="ru-RU" sz="3600" dirty="0" smtClean="0">
                <a:solidFill>
                  <a:srgbClr val="0070C0"/>
                </a:solidFill>
                <a:latin typeface="Georgia" panose="02040502050405020303" pitchFamily="18" charset="0"/>
              </a:rPr>
              <a:t>«Лето, каникулы – чудесная пора»</a:t>
            </a:r>
            <a:r>
              <a:rPr lang="ru-RU" dirty="0" smtClean="0"/>
              <a:t/>
            </a:r>
            <a:br>
              <a:rPr lang="ru-RU" dirty="0" smtClean="0"/>
            </a:br>
            <a:endParaRPr lang="ru-RU" dirty="0"/>
          </a:p>
        </p:txBody>
      </p:sp>
      <p:sp>
        <p:nvSpPr>
          <p:cNvPr id="3" name="Подзаголовок 2"/>
          <p:cNvSpPr>
            <a:spLocks noGrp="1"/>
          </p:cNvSpPr>
          <p:nvPr>
            <p:ph type="subTitle" idx="1"/>
          </p:nvPr>
        </p:nvSpPr>
        <p:spPr>
          <a:xfrm>
            <a:off x="4139952" y="3429000"/>
            <a:ext cx="4608512" cy="2952328"/>
          </a:xfrm>
        </p:spPr>
        <p:txBody>
          <a:bodyPr>
            <a:normAutofit/>
          </a:bodyPr>
          <a:lstStyle/>
          <a:p>
            <a:pPr algn="l"/>
            <a:r>
              <a:rPr lang="ru-RU" sz="2000" b="1" dirty="0" smtClean="0">
                <a:solidFill>
                  <a:srgbClr val="0070C0"/>
                </a:solidFill>
                <a:latin typeface="Georgia" panose="02040502050405020303" pitchFamily="18" charset="0"/>
              </a:rPr>
              <a:t>Автор – составитель: </a:t>
            </a:r>
            <a:r>
              <a:rPr lang="ru-RU" sz="2000" dirty="0" smtClean="0">
                <a:solidFill>
                  <a:srgbClr val="0070C0"/>
                </a:solidFill>
                <a:latin typeface="Georgia" panose="02040502050405020303" pitchFamily="18" charset="0"/>
              </a:rPr>
              <a:t>Чубаева</a:t>
            </a:r>
            <a:r>
              <a:rPr lang="ru-RU" sz="2000" b="1" dirty="0" smtClean="0">
                <a:solidFill>
                  <a:srgbClr val="0070C0"/>
                </a:solidFill>
                <a:latin typeface="Georgia" panose="02040502050405020303" pitchFamily="18" charset="0"/>
              </a:rPr>
              <a:t> </a:t>
            </a:r>
            <a:r>
              <a:rPr lang="ru-RU" sz="2000" dirty="0" smtClean="0">
                <a:solidFill>
                  <a:srgbClr val="0070C0"/>
                </a:solidFill>
                <a:latin typeface="Georgia" panose="02040502050405020303" pitchFamily="18" charset="0"/>
              </a:rPr>
              <a:t>Наталья Николаевна, воспитатель группы продлённого дня, первой квалификационной категории </a:t>
            </a:r>
            <a:r>
              <a:rPr lang="ru-RU" sz="2000" dirty="0">
                <a:solidFill>
                  <a:srgbClr val="0070C0"/>
                </a:solidFill>
                <a:latin typeface="Georgia" panose="02040502050405020303" pitchFamily="18" charset="0"/>
              </a:rPr>
              <a:t>МОУ «С(К)ОШИ №4 для детей с ОВЗ </a:t>
            </a:r>
            <a:r>
              <a:rPr lang="en-US" sz="2000" dirty="0">
                <a:solidFill>
                  <a:srgbClr val="0070C0"/>
                </a:solidFill>
                <a:latin typeface="Georgia" panose="02040502050405020303" pitchFamily="18" charset="0"/>
              </a:rPr>
              <a:t>VII </a:t>
            </a:r>
            <a:r>
              <a:rPr lang="ru-RU" sz="2000" dirty="0" smtClean="0">
                <a:solidFill>
                  <a:srgbClr val="0070C0"/>
                </a:solidFill>
                <a:latin typeface="Georgia" panose="02040502050405020303" pitchFamily="18" charset="0"/>
              </a:rPr>
              <a:t>вида, города Магнитогорска </a:t>
            </a:r>
            <a:r>
              <a:rPr lang="ru-RU" sz="2000" smtClean="0">
                <a:solidFill>
                  <a:srgbClr val="0070C0"/>
                </a:solidFill>
                <a:latin typeface="Georgia" panose="02040502050405020303" pitchFamily="18" charset="0"/>
              </a:rPr>
              <a:t>Челябинской области, 2016</a:t>
            </a:r>
            <a:endParaRPr lang="ru-RU" sz="2000" dirty="0">
              <a:solidFill>
                <a:srgbClr val="0070C0"/>
              </a:solidFill>
              <a:latin typeface="Georgia" panose="02040502050405020303" pitchFamily="18" charset="0"/>
            </a:endParaRPr>
          </a:p>
          <a:p>
            <a:pPr algn="l"/>
            <a:endParaRPr lang="ru-RU" sz="2000" b="1" dirty="0">
              <a:solidFill>
                <a:srgbClr val="0070C0"/>
              </a:solidFill>
              <a:latin typeface="Georgia" panose="02040502050405020303" pitchFamily="18" charset="0"/>
            </a:endParaRP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144464"/>
            <a:ext cx="1656184" cy="1350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3241849"/>
            <a:ext cx="3384376" cy="3616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89824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ownloads\680017-a783afde0a9130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1"/>
          </p:nvPr>
        </p:nvSpPr>
        <p:spPr/>
        <p:txBody>
          <a:bodyPr>
            <a:normAutofit/>
          </a:bodyPr>
          <a:lstStyle/>
          <a:p>
            <a:pPr marL="0" indent="0">
              <a:buNone/>
            </a:pPr>
            <a:r>
              <a:rPr lang="ru-RU" sz="2400" dirty="0">
                <a:solidFill>
                  <a:srgbClr val="0070C0"/>
                </a:solidFill>
                <a:latin typeface="Georgia" panose="02040502050405020303" pitchFamily="18" charset="0"/>
              </a:rPr>
              <a:t>Посмотрите, каковы!</a:t>
            </a:r>
          </a:p>
          <a:p>
            <a:pPr marL="0" indent="0">
              <a:buNone/>
            </a:pPr>
            <a:r>
              <a:rPr lang="ru-RU" sz="2400" dirty="0">
                <a:solidFill>
                  <a:srgbClr val="0070C0"/>
                </a:solidFill>
                <a:latin typeface="Georgia" panose="02040502050405020303" pitchFamily="18" charset="0"/>
              </a:rPr>
              <a:t>Летом созреваем,</a:t>
            </a:r>
          </a:p>
          <a:p>
            <a:pPr marL="0" indent="0">
              <a:buNone/>
            </a:pPr>
            <a:r>
              <a:rPr lang="ru-RU" sz="2400" dirty="0">
                <a:solidFill>
                  <a:srgbClr val="0070C0"/>
                </a:solidFill>
                <a:latin typeface="Georgia" panose="02040502050405020303" pitchFamily="18" charset="0"/>
              </a:rPr>
              <a:t>Мы из листиков, травы</a:t>
            </a:r>
          </a:p>
          <a:p>
            <a:pPr marL="0" indent="0">
              <a:buNone/>
            </a:pPr>
            <a:r>
              <a:rPr lang="ru-RU" sz="2400" dirty="0">
                <a:solidFill>
                  <a:srgbClr val="0070C0"/>
                </a:solidFill>
                <a:latin typeface="Georgia" panose="02040502050405020303" pitchFamily="18" charset="0"/>
              </a:rPr>
              <a:t>Головой киваем,</a:t>
            </a:r>
          </a:p>
          <a:p>
            <a:pPr marL="0" indent="0">
              <a:buNone/>
            </a:pPr>
            <a:r>
              <a:rPr lang="ru-RU" sz="2400" dirty="0">
                <a:solidFill>
                  <a:srgbClr val="0070C0"/>
                </a:solidFill>
                <a:latin typeface="Georgia" panose="02040502050405020303" pitchFamily="18" charset="0"/>
              </a:rPr>
              <a:t>Объеденье-шарики,</a:t>
            </a:r>
          </a:p>
          <a:p>
            <a:pPr marL="0" indent="0">
              <a:buNone/>
            </a:pPr>
            <a:r>
              <a:rPr lang="ru-RU" sz="2400" dirty="0">
                <a:solidFill>
                  <a:srgbClr val="0070C0"/>
                </a:solidFill>
                <a:latin typeface="Georgia" panose="02040502050405020303" pitchFamily="18" charset="0"/>
              </a:rPr>
              <a:t>Красные фонарики. </a:t>
            </a:r>
          </a:p>
        </p:txBody>
      </p:sp>
      <p:pic>
        <p:nvPicPr>
          <p:cNvPr id="7" name="Объект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199595">
            <a:off x="5980833" y="1760747"/>
            <a:ext cx="2445220" cy="2349758"/>
          </a:xfrm>
        </p:spPr>
      </p:pic>
      <p:pic>
        <p:nvPicPr>
          <p:cNvPr id="2052" name="Picture 4" descr="http://kniga27.umi.ru/images/cms/data/cherry.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437247">
            <a:off x="2813946" y="4033173"/>
            <a:ext cx="3516106" cy="1979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6039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ownloads\680017-a783afde0a9130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a:xfrm>
            <a:off x="457200" y="274638"/>
            <a:ext cx="8229600" cy="850106"/>
          </a:xfrm>
        </p:spPr>
        <p:txBody>
          <a:bodyPr>
            <a:normAutofit/>
          </a:bodyPr>
          <a:lstStyle/>
          <a:p>
            <a:r>
              <a:rPr lang="ru-RU" sz="3600" b="1" dirty="0" smtClean="0">
                <a:solidFill>
                  <a:srgbClr val="3333FF"/>
                </a:solidFill>
                <a:latin typeface="Georgia" panose="02040502050405020303" pitchFamily="18" charset="0"/>
              </a:rPr>
              <a:t>Летние </a:t>
            </a:r>
            <a:r>
              <a:rPr lang="ru-RU" sz="3600" b="1" dirty="0" err="1" smtClean="0">
                <a:solidFill>
                  <a:srgbClr val="3333FF"/>
                </a:solidFill>
                <a:latin typeface="Georgia" panose="02040502050405020303" pitchFamily="18" charset="0"/>
              </a:rPr>
              <a:t>частушечки</a:t>
            </a:r>
            <a:endParaRPr lang="ru-RU" sz="3600" b="1" dirty="0">
              <a:solidFill>
                <a:srgbClr val="3333FF"/>
              </a:solidFill>
              <a:latin typeface="Georgia" panose="02040502050405020303" pitchFamily="18" charset="0"/>
            </a:endParaRPr>
          </a:p>
        </p:txBody>
      </p:sp>
      <p:sp>
        <p:nvSpPr>
          <p:cNvPr id="2" name="Объект 1"/>
          <p:cNvSpPr>
            <a:spLocks noGrp="1"/>
          </p:cNvSpPr>
          <p:nvPr>
            <p:ph sz="half" idx="1"/>
          </p:nvPr>
        </p:nvSpPr>
        <p:spPr>
          <a:xfrm rot="20981029">
            <a:off x="457200" y="1196752"/>
            <a:ext cx="4038600" cy="5040560"/>
          </a:xfrm>
        </p:spPr>
        <p:txBody>
          <a:bodyPr>
            <a:normAutofit/>
          </a:bodyPr>
          <a:lstStyle/>
          <a:p>
            <a:pPr marL="0" indent="0" algn="ctr">
              <a:buNone/>
            </a:pPr>
            <a:r>
              <a:rPr lang="ru-RU" sz="2000" dirty="0" smtClean="0">
                <a:solidFill>
                  <a:srgbClr val="0070C0"/>
                </a:solidFill>
                <a:latin typeface="Georgia" panose="02040502050405020303" pitchFamily="18" charset="0"/>
              </a:rPr>
              <a:t>****</a:t>
            </a:r>
          </a:p>
          <a:p>
            <a:pPr marL="0" indent="0" algn="ctr">
              <a:buNone/>
            </a:pPr>
            <a:r>
              <a:rPr lang="ru-RU" sz="2000" dirty="0" smtClean="0">
                <a:solidFill>
                  <a:srgbClr val="0070C0"/>
                </a:solidFill>
                <a:latin typeface="Georgia" panose="02040502050405020303" pitchFamily="18" charset="0"/>
              </a:rPr>
              <a:t>Лето </a:t>
            </a:r>
            <a:r>
              <a:rPr lang="ru-RU" sz="2000" dirty="0">
                <a:solidFill>
                  <a:srgbClr val="0070C0"/>
                </a:solidFill>
                <a:latin typeface="Georgia" panose="02040502050405020303" pitchFamily="18" charset="0"/>
              </a:rPr>
              <a:t>красное настало,</a:t>
            </a:r>
            <a:br>
              <a:rPr lang="ru-RU" sz="2000" dirty="0">
                <a:solidFill>
                  <a:srgbClr val="0070C0"/>
                </a:solidFill>
                <a:latin typeface="Georgia" panose="02040502050405020303" pitchFamily="18" charset="0"/>
              </a:rPr>
            </a:br>
            <a:r>
              <a:rPr lang="ru-RU" sz="2000" dirty="0">
                <a:solidFill>
                  <a:srgbClr val="0070C0"/>
                </a:solidFill>
                <a:latin typeface="Georgia" panose="02040502050405020303" pitchFamily="18" charset="0"/>
              </a:rPr>
              <a:t>Веселей гулять нам стало.</a:t>
            </a:r>
            <a:br>
              <a:rPr lang="ru-RU" sz="2000" dirty="0">
                <a:solidFill>
                  <a:srgbClr val="0070C0"/>
                </a:solidFill>
                <a:latin typeface="Georgia" panose="02040502050405020303" pitchFamily="18" charset="0"/>
              </a:rPr>
            </a:br>
            <a:r>
              <a:rPr lang="ru-RU" sz="2000" dirty="0">
                <a:solidFill>
                  <a:srgbClr val="0070C0"/>
                </a:solidFill>
                <a:latin typeface="Georgia" panose="02040502050405020303" pitchFamily="18" charset="0"/>
              </a:rPr>
              <a:t>Нам даже дождик не по чем,</a:t>
            </a:r>
            <a:br>
              <a:rPr lang="ru-RU" sz="2000" dirty="0">
                <a:solidFill>
                  <a:srgbClr val="0070C0"/>
                </a:solidFill>
                <a:latin typeface="Georgia" panose="02040502050405020303" pitchFamily="18" charset="0"/>
              </a:rPr>
            </a:br>
            <a:r>
              <a:rPr lang="ru-RU" sz="2000" dirty="0">
                <a:solidFill>
                  <a:srgbClr val="0070C0"/>
                </a:solidFill>
                <a:latin typeface="Georgia" panose="02040502050405020303" pitchFamily="18" charset="0"/>
              </a:rPr>
              <a:t>Все равно гулять пойдем</a:t>
            </a:r>
            <a:r>
              <a:rPr lang="ru-RU" sz="2000" dirty="0" smtClean="0">
                <a:solidFill>
                  <a:srgbClr val="0070C0"/>
                </a:solidFill>
                <a:latin typeface="Georgia" panose="02040502050405020303" pitchFamily="18" charset="0"/>
              </a:rPr>
              <a:t>!</a:t>
            </a:r>
          </a:p>
          <a:p>
            <a:pPr marL="0" indent="0" algn="ctr">
              <a:buNone/>
            </a:pPr>
            <a:r>
              <a:rPr lang="ru-RU" sz="2000" dirty="0" smtClean="0">
                <a:solidFill>
                  <a:srgbClr val="0070C0"/>
                </a:solidFill>
                <a:latin typeface="Georgia" panose="02040502050405020303" pitchFamily="18" charset="0"/>
              </a:rPr>
              <a:t>****</a:t>
            </a:r>
          </a:p>
          <a:p>
            <a:pPr marL="0" indent="0" algn="ctr">
              <a:buNone/>
            </a:pPr>
            <a:r>
              <a:rPr lang="ru-RU" sz="2000" dirty="0">
                <a:solidFill>
                  <a:srgbClr val="0070C0"/>
                </a:solidFill>
                <a:latin typeface="Georgia" panose="02040502050405020303" pitchFamily="18" charset="0"/>
              </a:rPr>
              <a:t>Лето, лето, наступай,</a:t>
            </a:r>
            <a:br>
              <a:rPr lang="ru-RU" sz="2000" dirty="0">
                <a:solidFill>
                  <a:srgbClr val="0070C0"/>
                </a:solidFill>
                <a:latin typeface="Georgia" panose="02040502050405020303" pitchFamily="18" charset="0"/>
              </a:rPr>
            </a:br>
            <a:r>
              <a:rPr lang="ru-RU" sz="2000" dirty="0">
                <a:solidFill>
                  <a:srgbClr val="0070C0"/>
                </a:solidFill>
                <a:latin typeface="Georgia" panose="02040502050405020303" pitchFamily="18" charset="0"/>
              </a:rPr>
              <a:t>Ты скорей, давай, давай.</a:t>
            </a:r>
            <a:br>
              <a:rPr lang="ru-RU" sz="2000" dirty="0">
                <a:solidFill>
                  <a:srgbClr val="0070C0"/>
                </a:solidFill>
                <a:latin typeface="Georgia" panose="02040502050405020303" pitchFamily="18" charset="0"/>
              </a:rPr>
            </a:br>
            <a:r>
              <a:rPr lang="ru-RU" sz="2000" dirty="0">
                <a:solidFill>
                  <a:srgbClr val="0070C0"/>
                </a:solidFill>
                <a:latin typeface="Georgia" panose="02040502050405020303" pitchFamily="18" charset="0"/>
              </a:rPr>
              <a:t>Мы тебя так долго ждали,</a:t>
            </a:r>
            <a:br>
              <a:rPr lang="ru-RU" sz="2000" dirty="0">
                <a:solidFill>
                  <a:srgbClr val="0070C0"/>
                </a:solidFill>
                <a:latin typeface="Georgia" panose="02040502050405020303" pitchFamily="18" charset="0"/>
              </a:rPr>
            </a:br>
            <a:r>
              <a:rPr lang="ru-RU" sz="2000" dirty="0">
                <a:solidFill>
                  <a:srgbClr val="0070C0"/>
                </a:solidFill>
                <a:latin typeface="Georgia" panose="02040502050405020303" pitchFamily="18" charset="0"/>
              </a:rPr>
              <a:t>И весну уже прогнали.</a:t>
            </a:r>
            <a:r>
              <a:rPr lang="ru-RU" sz="2000" dirty="0"/>
              <a:t/>
            </a:r>
            <a:br>
              <a:rPr lang="ru-RU" sz="2000" dirty="0"/>
            </a:br>
            <a:r>
              <a:rPr lang="ru-RU" sz="2000" dirty="0" smtClean="0">
                <a:solidFill>
                  <a:srgbClr val="0070C0"/>
                </a:solidFill>
              </a:rPr>
              <a:t>****</a:t>
            </a:r>
          </a:p>
          <a:p>
            <a:pPr marL="0" indent="0" algn="ctr">
              <a:buNone/>
            </a:pPr>
            <a:r>
              <a:rPr lang="ru-RU" sz="2000" dirty="0">
                <a:solidFill>
                  <a:srgbClr val="0070C0"/>
                </a:solidFill>
                <a:latin typeface="Georgia" panose="02040502050405020303" pitchFamily="18" charset="0"/>
              </a:rPr>
              <a:t>Летом ягоды растут,</a:t>
            </a:r>
            <a:br>
              <a:rPr lang="ru-RU" sz="2000" dirty="0">
                <a:solidFill>
                  <a:srgbClr val="0070C0"/>
                </a:solidFill>
                <a:latin typeface="Georgia" panose="02040502050405020303" pitchFamily="18" charset="0"/>
              </a:rPr>
            </a:br>
            <a:r>
              <a:rPr lang="ru-RU" sz="2000" dirty="0">
                <a:solidFill>
                  <a:srgbClr val="0070C0"/>
                </a:solidFill>
                <a:latin typeface="Georgia" panose="02040502050405020303" pitchFamily="18" charset="0"/>
              </a:rPr>
              <a:t>И цветочки все цветут.</a:t>
            </a:r>
            <a:br>
              <a:rPr lang="ru-RU" sz="2000" dirty="0">
                <a:solidFill>
                  <a:srgbClr val="0070C0"/>
                </a:solidFill>
                <a:latin typeface="Georgia" panose="02040502050405020303" pitchFamily="18" charset="0"/>
              </a:rPr>
            </a:br>
            <a:r>
              <a:rPr lang="ru-RU" sz="2000" dirty="0">
                <a:solidFill>
                  <a:srgbClr val="0070C0"/>
                </a:solidFill>
                <a:latin typeface="Georgia" panose="02040502050405020303" pitchFamily="18" charset="0"/>
              </a:rPr>
              <a:t>Мы цветочки в дом несем,</a:t>
            </a:r>
            <a:br>
              <a:rPr lang="ru-RU" sz="2000" dirty="0">
                <a:solidFill>
                  <a:srgbClr val="0070C0"/>
                </a:solidFill>
                <a:latin typeface="Georgia" panose="02040502050405020303" pitchFamily="18" charset="0"/>
              </a:rPr>
            </a:br>
            <a:r>
              <a:rPr lang="ru-RU" sz="2000" dirty="0">
                <a:solidFill>
                  <a:srgbClr val="0070C0"/>
                </a:solidFill>
                <a:latin typeface="Georgia" panose="02040502050405020303" pitchFamily="18" charset="0"/>
              </a:rPr>
              <a:t>А ягоды мы сами жрем.</a:t>
            </a:r>
          </a:p>
        </p:txBody>
      </p:sp>
      <p:pic>
        <p:nvPicPr>
          <p:cNvPr id="4098"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rot="789279">
            <a:off x="5051609" y="1234855"/>
            <a:ext cx="4038600" cy="468052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42162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ownloads\680017-a783afde0a9130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274638"/>
            <a:ext cx="8229600" cy="490066"/>
          </a:xfrm>
        </p:spPr>
        <p:txBody>
          <a:bodyPr>
            <a:normAutofit fontScale="90000"/>
          </a:bodyPr>
          <a:lstStyle/>
          <a:p>
            <a:endParaRPr lang="ru-RU" dirty="0"/>
          </a:p>
        </p:txBody>
      </p:sp>
      <p:sp>
        <p:nvSpPr>
          <p:cNvPr id="3" name="Объект 2"/>
          <p:cNvSpPr>
            <a:spLocks noGrp="1"/>
          </p:cNvSpPr>
          <p:nvPr>
            <p:ph sz="half" idx="1"/>
          </p:nvPr>
        </p:nvSpPr>
        <p:spPr>
          <a:xfrm rot="21025785">
            <a:off x="457200" y="836712"/>
            <a:ext cx="4038600" cy="5760640"/>
          </a:xfrm>
        </p:spPr>
        <p:txBody>
          <a:bodyPr>
            <a:normAutofit lnSpcReduction="10000"/>
          </a:bodyPr>
          <a:lstStyle/>
          <a:p>
            <a:pPr marL="0" indent="0" algn="ctr">
              <a:buNone/>
            </a:pPr>
            <a:r>
              <a:rPr lang="ru-RU" sz="2000" dirty="0" smtClean="0">
                <a:solidFill>
                  <a:srgbClr val="0070C0"/>
                </a:solidFill>
                <a:latin typeface="Georgia" panose="02040502050405020303" pitchFamily="18" charset="0"/>
              </a:rPr>
              <a:t>****</a:t>
            </a:r>
          </a:p>
          <a:p>
            <a:pPr marL="0" indent="0" algn="ctr">
              <a:buNone/>
            </a:pPr>
            <a:r>
              <a:rPr lang="ru-RU" sz="2000" dirty="0" smtClean="0">
                <a:solidFill>
                  <a:srgbClr val="0070C0"/>
                </a:solidFill>
                <a:latin typeface="Georgia" panose="02040502050405020303" pitchFamily="18" charset="0"/>
              </a:rPr>
              <a:t>На </a:t>
            </a:r>
            <a:r>
              <a:rPr lang="ru-RU" sz="2000" dirty="0">
                <a:solidFill>
                  <a:srgbClr val="0070C0"/>
                </a:solidFill>
                <a:latin typeface="Georgia" panose="02040502050405020303" pitchFamily="18" charset="0"/>
              </a:rPr>
              <a:t>каникулы, ура,</a:t>
            </a:r>
          </a:p>
          <a:p>
            <a:pPr marL="0" indent="0" algn="ctr">
              <a:buNone/>
            </a:pPr>
            <a:r>
              <a:rPr lang="ru-RU" sz="2000" dirty="0">
                <a:solidFill>
                  <a:srgbClr val="0070C0"/>
                </a:solidFill>
                <a:latin typeface="Georgia" panose="02040502050405020303" pitchFamily="18" charset="0"/>
              </a:rPr>
              <a:t>Разбежалась детвора!</a:t>
            </a:r>
          </a:p>
          <a:p>
            <a:pPr marL="0" indent="0" algn="ctr">
              <a:buNone/>
            </a:pPr>
            <a:r>
              <a:rPr lang="ru-RU" sz="2000" dirty="0">
                <a:solidFill>
                  <a:srgbClr val="0070C0"/>
                </a:solidFill>
                <a:latin typeface="Georgia" panose="02040502050405020303" pitchFamily="18" charset="0"/>
              </a:rPr>
              <a:t>Загорим, повырастаем –</a:t>
            </a:r>
          </a:p>
          <a:p>
            <a:pPr marL="0" indent="0" algn="ctr">
              <a:buNone/>
            </a:pPr>
            <a:r>
              <a:rPr lang="ru-RU" sz="2000" dirty="0">
                <a:solidFill>
                  <a:srgbClr val="0070C0"/>
                </a:solidFill>
                <a:latin typeface="Georgia" panose="02040502050405020303" pitchFamily="18" charset="0"/>
              </a:rPr>
              <a:t>И друг друга не узнаем.</a:t>
            </a:r>
          </a:p>
          <a:p>
            <a:pPr marL="0" indent="0" algn="ctr">
              <a:buNone/>
            </a:pPr>
            <a:r>
              <a:rPr lang="ru-RU" sz="2000" dirty="0" smtClean="0">
                <a:solidFill>
                  <a:srgbClr val="0070C0"/>
                </a:solidFill>
              </a:rPr>
              <a:t>****</a:t>
            </a:r>
          </a:p>
          <a:p>
            <a:pPr marL="0" indent="0" algn="ctr">
              <a:buNone/>
            </a:pPr>
            <a:r>
              <a:rPr lang="ru-RU" sz="2000" dirty="0">
                <a:solidFill>
                  <a:srgbClr val="0070C0"/>
                </a:solidFill>
                <a:latin typeface="Georgia" panose="02040502050405020303" pitchFamily="18" charset="0"/>
              </a:rPr>
              <a:t>На рыбалку я ходил,</a:t>
            </a:r>
          </a:p>
          <a:p>
            <a:pPr marL="0" indent="0" algn="ctr">
              <a:buNone/>
            </a:pPr>
            <a:r>
              <a:rPr lang="ru-RU" sz="2000" dirty="0">
                <a:solidFill>
                  <a:srgbClr val="0070C0"/>
                </a:solidFill>
                <a:latin typeface="Georgia" panose="02040502050405020303" pitchFamily="18" charset="0"/>
              </a:rPr>
              <a:t>Удочку закинул.</a:t>
            </a:r>
          </a:p>
          <a:p>
            <a:pPr marL="0" indent="0" algn="ctr">
              <a:buNone/>
            </a:pPr>
            <a:r>
              <a:rPr lang="ru-RU" sz="2000" dirty="0">
                <a:solidFill>
                  <a:srgbClr val="0070C0"/>
                </a:solidFill>
                <a:latin typeface="Georgia" panose="02040502050405020303" pitchFamily="18" charset="0"/>
              </a:rPr>
              <a:t>Клюнул толстый крокодил –</a:t>
            </a:r>
          </a:p>
          <a:p>
            <a:pPr marL="0" indent="0" algn="ctr">
              <a:buNone/>
            </a:pPr>
            <a:r>
              <a:rPr lang="ru-RU" sz="2000" dirty="0">
                <a:solidFill>
                  <a:srgbClr val="0070C0"/>
                </a:solidFill>
                <a:latin typeface="Georgia" panose="02040502050405020303" pitchFamily="18" charset="0"/>
              </a:rPr>
              <a:t>Лодку опрокинул</a:t>
            </a:r>
            <a:r>
              <a:rPr lang="ru-RU" sz="2000" dirty="0" smtClean="0">
                <a:solidFill>
                  <a:srgbClr val="0070C0"/>
                </a:solidFill>
                <a:latin typeface="Georgia" panose="02040502050405020303" pitchFamily="18" charset="0"/>
              </a:rPr>
              <a:t>!</a:t>
            </a:r>
          </a:p>
          <a:p>
            <a:pPr marL="0" indent="0" algn="ctr">
              <a:buNone/>
            </a:pPr>
            <a:r>
              <a:rPr lang="ru-RU" sz="2000" dirty="0" smtClean="0">
                <a:solidFill>
                  <a:srgbClr val="0070C0"/>
                </a:solidFill>
                <a:latin typeface="Georgia" panose="02040502050405020303" pitchFamily="18" charset="0"/>
              </a:rPr>
              <a:t>****</a:t>
            </a:r>
          </a:p>
          <a:p>
            <a:pPr marL="0" indent="0" algn="ctr">
              <a:buNone/>
            </a:pPr>
            <a:r>
              <a:rPr lang="ru-RU" sz="2000" dirty="0">
                <a:solidFill>
                  <a:srgbClr val="0070C0"/>
                </a:solidFill>
                <a:latin typeface="Georgia" panose="02040502050405020303" pitchFamily="18" charset="0"/>
              </a:rPr>
              <a:t>Дождик солнечный, грибной,</a:t>
            </a:r>
          </a:p>
          <a:p>
            <a:pPr marL="0" indent="0" algn="ctr">
              <a:buNone/>
            </a:pPr>
            <a:r>
              <a:rPr lang="ru-RU" sz="2000" dirty="0">
                <a:solidFill>
                  <a:srgbClr val="0070C0"/>
                </a:solidFill>
                <a:latin typeface="Georgia" panose="02040502050405020303" pitchFamily="18" charset="0"/>
              </a:rPr>
              <a:t>Звонко бьёт по крыше.</a:t>
            </a:r>
          </a:p>
          <a:p>
            <a:pPr marL="0" indent="0" algn="ctr">
              <a:buNone/>
            </a:pPr>
            <a:r>
              <a:rPr lang="ru-RU" sz="2000" dirty="0">
                <a:solidFill>
                  <a:srgbClr val="0070C0"/>
                </a:solidFill>
                <a:latin typeface="Georgia" panose="02040502050405020303" pitchFamily="18" charset="0"/>
              </a:rPr>
              <a:t>Как грибок, под ним стою –</a:t>
            </a:r>
          </a:p>
          <a:p>
            <a:pPr marL="0" indent="0" algn="ctr">
              <a:buNone/>
            </a:pPr>
            <a:r>
              <a:rPr lang="ru-RU" sz="2000" dirty="0">
                <a:solidFill>
                  <a:srgbClr val="0070C0"/>
                </a:solidFill>
                <a:latin typeface="Georgia" panose="02040502050405020303" pitchFamily="18" charset="0"/>
              </a:rPr>
              <a:t>Вырасту повыше!</a:t>
            </a:r>
          </a:p>
          <a:p>
            <a:pPr marL="0" indent="0" algn="ctr">
              <a:buNone/>
            </a:pPr>
            <a:r>
              <a:rPr lang="ru-RU" sz="2000" dirty="0">
                <a:solidFill>
                  <a:srgbClr val="0070C0"/>
                </a:solidFill>
                <a:latin typeface="Georgia" panose="02040502050405020303" pitchFamily="18" charset="0"/>
              </a:rPr>
              <a:t> </a:t>
            </a:r>
          </a:p>
        </p:txBody>
      </p:sp>
      <p:sp>
        <p:nvSpPr>
          <p:cNvPr id="6" name="Объект 5"/>
          <p:cNvSpPr>
            <a:spLocks noGrp="1"/>
          </p:cNvSpPr>
          <p:nvPr>
            <p:ph sz="half" idx="2"/>
          </p:nvPr>
        </p:nvSpPr>
        <p:spPr>
          <a:xfrm rot="514583">
            <a:off x="4648200" y="620688"/>
            <a:ext cx="4038600" cy="5505475"/>
          </a:xfrm>
        </p:spPr>
        <p:txBody>
          <a:bodyPr>
            <a:normAutofit lnSpcReduction="10000"/>
          </a:bodyPr>
          <a:lstStyle/>
          <a:p>
            <a:pPr marL="0" indent="0" algn="ctr">
              <a:buNone/>
            </a:pPr>
            <a:r>
              <a:rPr lang="ru-RU" sz="2000" dirty="0" smtClean="0">
                <a:solidFill>
                  <a:srgbClr val="0070C0"/>
                </a:solidFill>
                <a:latin typeface="Georgia" panose="02040502050405020303" pitchFamily="18" charset="0"/>
              </a:rPr>
              <a:t>****</a:t>
            </a:r>
          </a:p>
          <a:p>
            <a:pPr marL="0" indent="0" algn="ctr">
              <a:buNone/>
            </a:pPr>
            <a:r>
              <a:rPr lang="ru-RU" sz="2000" dirty="0" smtClean="0">
                <a:solidFill>
                  <a:srgbClr val="0070C0"/>
                </a:solidFill>
                <a:latin typeface="Georgia" panose="02040502050405020303" pitchFamily="18" charset="0"/>
              </a:rPr>
              <a:t>Летом </a:t>
            </a:r>
            <a:r>
              <a:rPr lang="ru-RU" sz="2000" dirty="0">
                <a:solidFill>
                  <a:srgbClr val="0070C0"/>
                </a:solidFill>
                <a:latin typeface="Georgia" panose="02040502050405020303" pitchFamily="18" charset="0"/>
              </a:rPr>
              <a:t>каждая полянка,</a:t>
            </a:r>
          </a:p>
          <a:p>
            <a:pPr marL="0" indent="0" algn="ctr">
              <a:buNone/>
            </a:pPr>
            <a:r>
              <a:rPr lang="ru-RU" sz="2000" dirty="0">
                <a:solidFill>
                  <a:srgbClr val="0070C0"/>
                </a:solidFill>
                <a:latin typeface="Georgia" panose="02040502050405020303" pitchFamily="18" charset="0"/>
              </a:rPr>
              <a:t>Словно скатерть-самобранка.</a:t>
            </a:r>
          </a:p>
          <a:p>
            <a:pPr marL="0" indent="0" algn="ctr">
              <a:buNone/>
            </a:pPr>
            <a:r>
              <a:rPr lang="ru-RU" sz="2000" dirty="0">
                <a:solidFill>
                  <a:srgbClr val="0070C0"/>
                </a:solidFill>
                <a:latin typeface="Georgia" panose="02040502050405020303" pitchFamily="18" charset="0"/>
              </a:rPr>
              <a:t>Вкусной ягодой лесной</a:t>
            </a:r>
          </a:p>
          <a:p>
            <a:pPr marL="0" indent="0" algn="ctr">
              <a:buNone/>
            </a:pPr>
            <a:r>
              <a:rPr lang="ru-RU" sz="2000" dirty="0">
                <a:solidFill>
                  <a:srgbClr val="0070C0"/>
                </a:solidFill>
                <a:latin typeface="Georgia" panose="02040502050405020303" pitchFamily="18" charset="0"/>
              </a:rPr>
              <a:t>Враз накормит нас с тобой</a:t>
            </a:r>
            <a:r>
              <a:rPr lang="ru-RU" sz="2000" dirty="0" smtClean="0">
                <a:solidFill>
                  <a:srgbClr val="0070C0"/>
                </a:solidFill>
                <a:latin typeface="Georgia" panose="02040502050405020303" pitchFamily="18" charset="0"/>
              </a:rPr>
              <a:t>.</a:t>
            </a:r>
          </a:p>
          <a:p>
            <a:pPr marL="0" indent="0" algn="ctr">
              <a:buNone/>
            </a:pPr>
            <a:r>
              <a:rPr lang="ru-RU" sz="2000" dirty="0" smtClean="0">
                <a:solidFill>
                  <a:srgbClr val="0070C0"/>
                </a:solidFill>
                <a:latin typeface="Georgia" panose="02040502050405020303" pitchFamily="18" charset="0"/>
              </a:rPr>
              <a:t>****</a:t>
            </a:r>
          </a:p>
          <a:p>
            <a:pPr marL="0" indent="0" algn="ctr">
              <a:buNone/>
            </a:pPr>
            <a:r>
              <a:rPr lang="ru-RU" sz="2000" dirty="0">
                <a:solidFill>
                  <a:srgbClr val="0070C0"/>
                </a:solidFill>
                <a:latin typeface="Georgia" panose="02040502050405020303" pitchFamily="18" charset="0"/>
              </a:rPr>
              <a:t>Все леса и все луга</a:t>
            </a:r>
          </a:p>
          <a:p>
            <a:pPr marL="0" indent="0" algn="ctr">
              <a:buNone/>
            </a:pPr>
            <a:r>
              <a:rPr lang="ru-RU" sz="2000" dirty="0">
                <a:solidFill>
                  <a:srgbClr val="0070C0"/>
                </a:solidFill>
                <a:latin typeface="Georgia" panose="02040502050405020303" pitchFamily="18" charset="0"/>
              </a:rPr>
              <a:t>Обошли за лето.</a:t>
            </a:r>
          </a:p>
          <a:p>
            <a:pPr marL="0" indent="0" algn="ctr">
              <a:buNone/>
            </a:pPr>
            <a:r>
              <a:rPr lang="ru-RU" sz="2000" dirty="0">
                <a:solidFill>
                  <a:srgbClr val="0070C0"/>
                </a:solidFill>
                <a:latin typeface="Georgia" panose="02040502050405020303" pitchFamily="18" charset="0"/>
              </a:rPr>
              <a:t>Истоптали мы до дыр</a:t>
            </a:r>
          </a:p>
          <a:p>
            <a:pPr marL="0" indent="0" algn="ctr">
              <a:buNone/>
            </a:pPr>
            <a:r>
              <a:rPr lang="ru-RU" sz="2000" dirty="0">
                <a:solidFill>
                  <a:srgbClr val="0070C0"/>
                </a:solidFill>
                <a:latin typeface="Georgia" panose="02040502050405020303" pitchFamily="18" charset="0"/>
              </a:rPr>
              <a:t>Наши сандалеты.</a:t>
            </a:r>
          </a:p>
        </p:txBody>
      </p:sp>
      <p:pic>
        <p:nvPicPr>
          <p:cNvPr id="5122" name="Picture 2" descr="C:\Users\user\Downloads\7ce404475633286024cdbdbe670f51e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60282">
            <a:off x="5384130" y="4124302"/>
            <a:ext cx="3419056" cy="25804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3217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ownloads\680017-a783afde0a9130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323528" y="260648"/>
            <a:ext cx="8229600" cy="864096"/>
          </a:xfrm>
        </p:spPr>
        <p:txBody>
          <a:bodyPr>
            <a:noAutofit/>
          </a:bodyPr>
          <a:lstStyle/>
          <a:p>
            <a:r>
              <a:rPr lang="ru-RU" sz="3200" b="1" dirty="0" smtClean="0">
                <a:solidFill>
                  <a:srgbClr val="0070C0"/>
                </a:solidFill>
                <a:latin typeface="Georgia" panose="02040502050405020303" pitchFamily="18" charset="0"/>
              </a:rPr>
              <a:t>В народе говорят: </a:t>
            </a:r>
            <a:br>
              <a:rPr lang="ru-RU" sz="3200" b="1" dirty="0" smtClean="0">
                <a:solidFill>
                  <a:srgbClr val="0070C0"/>
                </a:solidFill>
                <a:latin typeface="Georgia" panose="02040502050405020303" pitchFamily="18" charset="0"/>
              </a:rPr>
            </a:br>
            <a:r>
              <a:rPr lang="ru-RU" sz="3200" b="1" dirty="0" smtClean="0">
                <a:solidFill>
                  <a:srgbClr val="0070C0"/>
                </a:solidFill>
                <a:latin typeface="Georgia" panose="02040502050405020303" pitchFamily="18" charset="0"/>
              </a:rPr>
              <a:t>(пословицы и поговорки о лете)</a:t>
            </a:r>
            <a:endParaRPr lang="ru-RU" sz="3200" b="1" dirty="0">
              <a:solidFill>
                <a:srgbClr val="0070C0"/>
              </a:solidFill>
              <a:latin typeface="Georgia" panose="02040502050405020303" pitchFamily="18" charset="0"/>
            </a:endParaRPr>
          </a:p>
        </p:txBody>
      </p:sp>
      <p:sp>
        <p:nvSpPr>
          <p:cNvPr id="3" name="Объект 2"/>
          <p:cNvSpPr>
            <a:spLocks noGrp="1"/>
          </p:cNvSpPr>
          <p:nvPr>
            <p:ph sz="half" idx="1"/>
          </p:nvPr>
        </p:nvSpPr>
        <p:spPr>
          <a:xfrm rot="21124572">
            <a:off x="148025" y="1524058"/>
            <a:ext cx="6171424" cy="3282097"/>
          </a:xfrm>
        </p:spPr>
        <p:txBody>
          <a:bodyPr>
            <a:normAutofit fontScale="92500"/>
          </a:bodyPr>
          <a:lstStyle/>
          <a:p>
            <a:pPr marL="0" indent="0">
              <a:buNone/>
            </a:pPr>
            <a:r>
              <a:rPr lang="ru-RU" dirty="0">
                <a:solidFill>
                  <a:srgbClr val="0070C0"/>
                </a:solidFill>
                <a:latin typeface="Georgia" panose="02040502050405020303" pitchFamily="18" charset="0"/>
              </a:rPr>
              <a:t>Июнь — конец </a:t>
            </a:r>
            <a:r>
              <a:rPr lang="ru-RU" dirty="0" err="1">
                <a:solidFill>
                  <a:srgbClr val="0070C0"/>
                </a:solidFill>
                <a:latin typeface="Georgia" panose="02040502050405020303" pitchFamily="18" charset="0"/>
              </a:rPr>
              <a:t>пролетья</a:t>
            </a:r>
            <a:r>
              <a:rPr lang="ru-RU" dirty="0">
                <a:solidFill>
                  <a:srgbClr val="0070C0"/>
                </a:solidFill>
                <a:latin typeface="Georgia" panose="02040502050405020303" pitchFamily="18" charset="0"/>
              </a:rPr>
              <a:t>, начало лета.</a:t>
            </a:r>
          </a:p>
          <a:p>
            <a:pPr marL="0" indent="0">
              <a:buNone/>
            </a:pPr>
            <a:r>
              <a:rPr lang="ru-RU" dirty="0">
                <a:solidFill>
                  <a:srgbClr val="0070C0"/>
                </a:solidFill>
                <a:latin typeface="Georgia" panose="02040502050405020303" pitchFamily="18" charset="0"/>
              </a:rPr>
              <a:t>Июньские ночи воробьиного носа короче</a:t>
            </a:r>
            <a:r>
              <a:rPr lang="ru-RU" dirty="0" smtClean="0">
                <a:solidFill>
                  <a:srgbClr val="0070C0"/>
                </a:solidFill>
                <a:latin typeface="Georgia" panose="02040502050405020303" pitchFamily="18" charset="0"/>
              </a:rPr>
              <a:t>.</a:t>
            </a:r>
          </a:p>
          <a:p>
            <a:pPr marL="0" indent="0">
              <a:buNone/>
            </a:pPr>
            <a:r>
              <a:rPr lang="ru-RU" dirty="0">
                <a:solidFill>
                  <a:srgbClr val="0070C0"/>
                </a:solidFill>
                <a:latin typeface="Georgia" panose="02040502050405020303" pitchFamily="18" charset="0"/>
              </a:rPr>
              <a:t>Лето крестьянину — отец и мать.</a:t>
            </a:r>
          </a:p>
          <a:p>
            <a:pPr marL="0" indent="0">
              <a:buNone/>
            </a:pPr>
            <a:r>
              <a:rPr lang="ru-RU" dirty="0">
                <a:solidFill>
                  <a:srgbClr val="0070C0"/>
                </a:solidFill>
                <a:latin typeface="Georgia" panose="02040502050405020303" pitchFamily="18" charset="0"/>
              </a:rPr>
              <a:t>Лето прошло, а солнце не обожгло</a:t>
            </a:r>
            <a:r>
              <a:rPr lang="ru-RU" dirty="0" smtClean="0">
                <a:solidFill>
                  <a:srgbClr val="0070C0"/>
                </a:solidFill>
                <a:latin typeface="Georgia" panose="02040502050405020303" pitchFamily="18" charset="0"/>
              </a:rPr>
              <a:t>.</a:t>
            </a:r>
          </a:p>
          <a:p>
            <a:pPr marL="0" indent="0">
              <a:buNone/>
            </a:pPr>
            <a:r>
              <a:rPr lang="ru-RU" dirty="0">
                <a:solidFill>
                  <a:srgbClr val="0070C0"/>
                </a:solidFill>
                <a:latin typeface="Georgia" panose="02040502050405020303" pitchFamily="18" charset="0"/>
              </a:rPr>
              <a:t>Летом всякий кустик ночевать пустит.</a:t>
            </a:r>
          </a:p>
          <a:p>
            <a:pPr marL="0" indent="0">
              <a:buNone/>
            </a:pPr>
            <a:r>
              <a:rPr lang="ru-RU" dirty="0">
                <a:solidFill>
                  <a:srgbClr val="0070C0"/>
                </a:solidFill>
                <a:latin typeface="Georgia" panose="02040502050405020303" pitchFamily="18" charset="0"/>
              </a:rPr>
              <a:t>Летом грозы — зимой морозы</a:t>
            </a:r>
            <a:r>
              <a:rPr lang="ru-RU" dirty="0"/>
              <a:t>.</a:t>
            </a:r>
          </a:p>
          <a:p>
            <a:pPr marL="0" indent="0">
              <a:buNone/>
            </a:pPr>
            <a:endParaRPr lang="ru-RU" dirty="0"/>
          </a:p>
        </p:txBody>
      </p:sp>
      <p:sp>
        <p:nvSpPr>
          <p:cNvPr id="4" name="Объект 3"/>
          <p:cNvSpPr>
            <a:spLocks noGrp="1"/>
          </p:cNvSpPr>
          <p:nvPr>
            <p:ph sz="half" idx="2"/>
          </p:nvPr>
        </p:nvSpPr>
        <p:spPr>
          <a:xfrm>
            <a:off x="4648200" y="1600201"/>
            <a:ext cx="4038600" cy="1684784"/>
          </a:xfrm>
        </p:spPr>
        <p:txBody>
          <a:bodyPr>
            <a:normAutofit fontScale="92500"/>
          </a:bodyPr>
          <a:lstStyle/>
          <a:p>
            <a:endParaRPr lang="ru-RU" dirty="0"/>
          </a:p>
        </p:txBody>
      </p:sp>
    </p:spTree>
    <p:extLst>
      <p:ext uri="{BB962C8B-B14F-4D97-AF65-F5344CB8AC3E}">
        <p14:creationId xmlns:p14="http://schemas.microsoft.com/office/powerpoint/2010/main" val="1806621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ownloads\680017-a783afde0a9130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p:txBody>
          <a:bodyPr>
            <a:normAutofit/>
          </a:bodyPr>
          <a:lstStyle/>
          <a:p>
            <a:r>
              <a:rPr lang="ru-RU" sz="3600" b="1" dirty="0" smtClean="0">
                <a:solidFill>
                  <a:srgbClr val="0070C0"/>
                </a:solidFill>
                <a:latin typeface="Georgia" panose="02040502050405020303" pitchFamily="18" charset="0"/>
              </a:rPr>
              <a:t>Летние приметы</a:t>
            </a:r>
            <a:endParaRPr lang="ru-RU" sz="3600" b="1" dirty="0">
              <a:solidFill>
                <a:srgbClr val="0070C0"/>
              </a:solidFill>
              <a:latin typeface="Georgia" panose="02040502050405020303" pitchFamily="18" charset="0"/>
            </a:endParaRPr>
          </a:p>
        </p:txBody>
      </p:sp>
      <p:sp>
        <p:nvSpPr>
          <p:cNvPr id="5" name="Объект 4"/>
          <p:cNvSpPr>
            <a:spLocks noGrp="1"/>
          </p:cNvSpPr>
          <p:nvPr>
            <p:ph idx="1"/>
          </p:nvPr>
        </p:nvSpPr>
        <p:spPr/>
        <p:txBody>
          <a:bodyPr/>
          <a:lstStyle/>
          <a:p>
            <a:pPr marL="0" indent="0">
              <a:buNone/>
            </a:pPr>
            <a:endParaRPr lang="ru-RU" dirty="0"/>
          </a:p>
        </p:txBody>
      </p:sp>
      <p:pic>
        <p:nvPicPr>
          <p:cNvPr id="7170" name="Picture 2" descr="C:\Users\user\Downloads\img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340768"/>
            <a:ext cx="7272808" cy="47525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5883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ownloads\680017-a783afde0a9130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a:xfrm>
            <a:off x="457200" y="116632"/>
            <a:ext cx="8229600" cy="1008112"/>
          </a:xfrm>
        </p:spPr>
        <p:txBody>
          <a:bodyPr>
            <a:normAutofit fontScale="90000"/>
          </a:bodyPr>
          <a:lstStyle/>
          <a:p>
            <a:r>
              <a:rPr lang="ru-RU" sz="3600" b="1" dirty="0" smtClean="0">
                <a:solidFill>
                  <a:srgbClr val="0070C0"/>
                </a:solidFill>
                <a:latin typeface="Georgia" panose="02040502050405020303" pitchFamily="18" charset="0"/>
              </a:rPr>
              <a:t>4. Летние фантазии</a:t>
            </a:r>
            <a:br>
              <a:rPr lang="ru-RU" sz="3600" b="1" dirty="0" smtClean="0">
                <a:solidFill>
                  <a:srgbClr val="0070C0"/>
                </a:solidFill>
                <a:latin typeface="Georgia" panose="02040502050405020303" pitchFamily="18" charset="0"/>
              </a:rPr>
            </a:br>
            <a:r>
              <a:rPr lang="ru-RU" sz="3600" b="1" dirty="0" smtClean="0">
                <a:solidFill>
                  <a:srgbClr val="0070C0"/>
                </a:solidFill>
                <a:latin typeface="Georgia" panose="02040502050405020303" pitchFamily="18" charset="0"/>
              </a:rPr>
              <a:t>(Мы рисуем наше лето)</a:t>
            </a:r>
            <a:endParaRPr lang="ru-RU" sz="3600" b="1" dirty="0">
              <a:solidFill>
                <a:srgbClr val="0070C0"/>
              </a:solidFill>
              <a:latin typeface="Georgia" panose="02040502050405020303" pitchFamily="18" charset="0"/>
            </a:endParaRPr>
          </a:p>
        </p:txBody>
      </p:sp>
      <p:pic>
        <p:nvPicPr>
          <p:cNvPr id="2" name="Объект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665499">
            <a:off x="5209001" y="1482205"/>
            <a:ext cx="3960440" cy="2515256"/>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9218" name="Picture 2" descr="C:\Users\user\Downloads\mini_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358207">
            <a:off x="590616" y="1654951"/>
            <a:ext cx="3466429" cy="2551931"/>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pic>
        <p:nvPicPr>
          <p:cNvPr id="9219" name="Picture 3" descr="C:\Users\user\Downloads\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15816" y="3454630"/>
            <a:ext cx="4554252" cy="3140968"/>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1292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ownloads\680017-a783afde0a9130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274638"/>
            <a:ext cx="8229600" cy="634082"/>
          </a:xfrm>
        </p:spPr>
        <p:txBody>
          <a:bodyPr>
            <a:normAutofit fontScale="90000"/>
          </a:bodyPr>
          <a:lstStyle/>
          <a:p>
            <a:endParaRPr lang="ru-RU" dirty="0"/>
          </a:p>
        </p:txBody>
      </p:sp>
      <p:pic>
        <p:nvPicPr>
          <p:cNvPr id="7" name="Объект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rot="607171">
            <a:off x="3919283" y="377233"/>
            <a:ext cx="4542656" cy="280831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8195" name="Picture 3" descr="C:\Users\user\Downloads\picture_6288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403535">
            <a:off x="714115" y="3341048"/>
            <a:ext cx="4572000" cy="306211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sz="half" idx="1"/>
          </p:nvPr>
        </p:nvSpPr>
        <p:spPr/>
        <p:txBody>
          <a:bodyPr/>
          <a:lstStyle/>
          <a:p>
            <a:endParaRPr lang="ru-RU"/>
          </a:p>
        </p:txBody>
      </p:sp>
    </p:spTree>
    <p:extLst>
      <p:ext uri="{BB962C8B-B14F-4D97-AF65-F5344CB8AC3E}">
        <p14:creationId xmlns:p14="http://schemas.microsoft.com/office/powerpoint/2010/main" val="29218000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ownloads\680017-a783afde0a9130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p:txBody>
          <a:bodyPr>
            <a:normAutofit/>
          </a:bodyPr>
          <a:lstStyle/>
          <a:p>
            <a:r>
              <a:rPr lang="ru-RU" sz="3600" b="1" dirty="0">
                <a:solidFill>
                  <a:srgbClr val="0070C0"/>
                </a:solidFill>
                <a:latin typeface="Georgia" panose="02040502050405020303" pitchFamily="18" charset="0"/>
              </a:rPr>
              <a:t>5</a:t>
            </a:r>
            <a:r>
              <a:rPr lang="ru-RU" sz="3600" b="1" dirty="0" smtClean="0">
                <a:solidFill>
                  <a:srgbClr val="0070C0"/>
                </a:solidFill>
                <a:latin typeface="Georgia" panose="02040502050405020303" pitchFamily="18" charset="0"/>
              </a:rPr>
              <a:t>. Летние советы для здоровья</a:t>
            </a:r>
            <a:endParaRPr lang="ru-RU" sz="3600" b="1" dirty="0">
              <a:solidFill>
                <a:srgbClr val="0070C0"/>
              </a:solidFill>
              <a:latin typeface="Georgia" panose="02040502050405020303" pitchFamily="18" charset="0"/>
            </a:endParaRPr>
          </a:p>
        </p:txBody>
      </p:sp>
      <p:sp>
        <p:nvSpPr>
          <p:cNvPr id="2" name="Объект 1"/>
          <p:cNvSpPr>
            <a:spLocks noGrp="1"/>
          </p:cNvSpPr>
          <p:nvPr>
            <p:ph sz="half" idx="1"/>
          </p:nvPr>
        </p:nvSpPr>
        <p:spPr/>
        <p:txBody>
          <a:bodyPr/>
          <a:lstStyle/>
          <a:p>
            <a:pPr marL="0" indent="0">
              <a:buNone/>
            </a:pPr>
            <a:r>
              <a:rPr lang="ru-RU" dirty="0" smtClean="0">
                <a:solidFill>
                  <a:srgbClr val="0070C0"/>
                </a:solidFill>
                <a:latin typeface="Georgia" panose="02040502050405020303" pitchFamily="18" charset="0"/>
              </a:rPr>
              <a:t>Чтобы летом быть здоровым – </a:t>
            </a:r>
            <a:r>
              <a:rPr lang="ru-RU" dirty="0" smtClean="0">
                <a:solidFill>
                  <a:srgbClr val="FF0000"/>
                </a:solidFill>
                <a:latin typeface="Georgia" panose="02040502050405020303" pitchFamily="18" charset="0"/>
              </a:rPr>
              <a:t>правильно питайся.</a:t>
            </a:r>
          </a:p>
          <a:p>
            <a:pPr marL="0" indent="0" algn="ctr">
              <a:buNone/>
            </a:pPr>
            <a:r>
              <a:rPr lang="ru-RU" b="1" dirty="0" smtClean="0">
                <a:solidFill>
                  <a:srgbClr val="FF0000"/>
                </a:solidFill>
                <a:latin typeface="Georgia" panose="02040502050405020303" pitchFamily="18" charset="0"/>
              </a:rPr>
              <a:t>Помни:</a:t>
            </a:r>
          </a:p>
          <a:p>
            <a:pPr marL="0" indent="0" algn="ctr">
              <a:buNone/>
            </a:pPr>
            <a:r>
              <a:rPr lang="ru-RU" dirty="0" smtClean="0">
                <a:solidFill>
                  <a:srgbClr val="CC0066"/>
                </a:solidFill>
                <a:latin typeface="Georgia" panose="02040502050405020303" pitchFamily="18" charset="0"/>
              </a:rPr>
              <a:t>Овощи, ягоды  и фрукты – для здоровья полезные продукты!!</a:t>
            </a:r>
            <a:endParaRPr lang="ru-RU" dirty="0">
              <a:solidFill>
                <a:srgbClr val="CC0066"/>
              </a:solidFill>
              <a:latin typeface="Georgia" panose="02040502050405020303" pitchFamily="18" charset="0"/>
            </a:endParaRPr>
          </a:p>
        </p:txBody>
      </p:sp>
      <p:pic>
        <p:nvPicPr>
          <p:cNvPr id="10242"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rot="1194282">
            <a:off x="4543770" y="2412395"/>
            <a:ext cx="4382592" cy="3564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597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ownloads\680017-a783afde0a9130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a:xfrm>
            <a:off x="457200" y="274638"/>
            <a:ext cx="8229600" cy="490066"/>
          </a:xfrm>
        </p:spPr>
        <p:txBody>
          <a:bodyPr>
            <a:normAutofit fontScale="90000"/>
          </a:bodyPr>
          <a:lstStyle/>
          <a:p>
            <a:endParaRPr lang="ru-RU" sz="3600" b="1" dirty="0">
              <a:solidFill>
                <a:srgbClr val="0070C0"/>
              </a:solidFill>
              <a:latin typeface="Georgia" panose="02040502050405020303" pitchFamily="18" charset="0"/>
            </a:endParaRPr>
          </a:p>
        </p:txBody>
      </p:sp>
      <p:sp>
        <p:nvSpPr>
          <p:cNvPr id="2" name="Объект 1"/>
          <p:cNvSpPr>
            <a:spLocks noGrp="1"/>
          </p:cNvSpPr>
          <p:nvPr>
            <p:ph sz="half" idx="1"/>
          </p:nvPr>
        </p:nvSpPr>
        <p:spPr/>
        <p:txBody>
          <a:bodyPr/>
          <a:lstStyle/>
          <a:p>
            <a:pPr marL="0" indent="0">
              <a:buNone/>
            </a:pPr>
            <a:r>
              <a:rPr lang="ru-RU" dirty="0" smtClean="0">
                <a:solidFill>
                  <a:srgbClr val="3366CC"/>
                </a:solidFill>
                <a:latin typeface="Georgia" panose="02040502050405020303" pitchFamily="18" charset="0"/>
              </a:rPr>
              <a:t>Чтобы летом быть здоровым – </a:t>
            </a:r>
            <a:r>
              <a:rPr lang="ru-RU" b="1" dirty="0" smtClean="0">
                <a:solidFill>
                  <a:srgbClr val="FF0000"/>
                </a:solidFill>
                <a:latin typeface="Georgia" panose="02040502050405020303" pitchFamily="18" charset="0"/>
              </a:rPr>
              <a:t>спортом занимайся!</a:t>
            </a:r>
          </a:p>
          <a:p>
            <a:pPr marL="0" indent="0" algn="ctr">
              <a:buNone/>
            </a:pPr>
            <a:r>
              <a:rPr lang="ru-RU" b="1" dirty="0" smtClean="0">
                <a:solidFill>
                  <a:srgbClr val="FF0000"/>
                </a:solidFill>
                <a:latin typeface="Georgia" panose="02040502050405020303" pitchFamily="18" charset="0"/>
              </a:rPr>
              <a:t>Помни:</a:t>
            </a:r>
          </a:p>
          <a:p>
            <a:pPr marL="0" indent="0" algn="ctr">
              <a:buNone/>
            </a:pPr>
            <a:r>
              <a:rPr lang="ru-RU" dirty="0" smtClean="0">
                <a:solidFill>
                  <a:srgbClr val="CC0066"/>
                </a:solidFill>
                <a:latin typeface="Georgia" panose="02040502050405020303" pitchFamily="18" charset="0"/>
              </a:rPr>
              <a:t>Со спортом дружить- здоровым быть!</a:t>
            </a:r>
            <a:endParaRPr lang="ru-RU" dirty="0">
              <a:solidFill>
                <a:srgbClr val="CC0066"/>
              </a:solidFill>
              <a:latin typeface="Georgia" panose="02040502050405020303" pitchFamily="18" charset="0"/>
            </a:endParaRPr>
          </a:p>
        </p:txBody>
      </p:sp>
      <p:pic>
        <p:nvPicPr>
          <p:cNvPr id="5" name="Объект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782997">
            <a:off x="5436096" y="764704"/>
            <a:ext cx="3030488" cy="2664296"/>
          </a:xfrm>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4293096"/>
            <a:ext cx="5105400" cy="227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40088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ownloads\680017-a783afde0a9130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274638"/>
            <a:ext cx="8229600" cy="706090"/>
          </a:xfrm>
        </p:spPr>
        <p:txBody>
          <a:bodyPr>
            <a:normAutofit fontScale="90000"/>
          </a:bodyPr>
          <a:lstStyle/>
          <a:p>
            <a:endParaRPr lang="ru-RU" dirty="0"/>
          </a:p>
        </p:txBody>
      </p:sp>
      <p:sp>
        <p:nvSpPr>
          <p:cNvPr id="3" name="Объект 2"/>
          <p:cNvSpPr>
            <a:spLocks noGrp="1"/>
          </p:cNvSpPr>
          <p:nvPr>
            <p:ph sz="half" idx="1"/>
          </p:nvPr>
        </p:nvSpPr>
        <p:spPr>
          <a:xfrm rot="20972558">
            <a:off x="361250" y="892089"/>
            <a:ext cx="4176464" cy="5314947"/>
          </a:xfrm>
        </p:spPr>
        <p:txBody>
          <a:bodyPr>
            <a:normAutofit/>
          </a:bodyPr>
          <a:lstStyle/>
          <a:p>
            <a:pPr marL="0" indent="0">
              <a:buNone/>
            </a:pPr>
            <a:r>
              <a:rPr lang="ru-RU" dirty="0" smtClean="0">
                <a:solidFill>
                  <a:srgbClr val="3333FF"/>
                </a:solidFill>
                <a:latin typeface="Georgia" panose="02040502050405020303" pitchFamily="18" charset="0"/>
              </a:rPr>
              <a:t>Чтобы летом быть здоровым </a:t>
            </a:r>
            <a:r>
              <a:rPr lang="ru-RU" b="1" dirty="0" smtClean="0">
                <a:solidFill>
                  <a:srgbClr val="FF0000"/>
                </a:solidFill>
                <a:latin typeface="Georgia" panose="02040502050405020303" pitchFamily="18" charset="0"/>
              </a:rPr>
              <a:t>клещей</a:t>
            </a:r>
            <a:r>
              <a:rPr lang="ru-RU" dirty="0" smtClean="0">
                <a:solidFill>
                  <a:srgbClr val="3333FF"/>
                </a:solidFill>
                <a:latin typeface="Georgia" panose="02040502050405020303" pitchFamily="18" charset="0"/>
              </a:rPr>
              <a:t> остерегайся!</a:t>
            </a:r>
          </a:p>
          <a:p>
            <a:pPr marL="0" indent="0">
              <a:buNone/>
            </a:pPr>
            <a:endParaRPr lang="ru-RU" dirty="0">
              <a:solidFill>
                <a:srgbClr val="3333FF"/>
              </a:solidFill>
              <a:latin typeface="Georgia" panose="02040502050405020303" pitchFamily="18" charset="0"/>
            </a:endParaRPr>
          </a:p>
          <a:p>
            <a:pPr marL="0" indent="0" algn="ctr">
              <a:buNone/>
            </a:pPr>
            <a:r>
              <a:rPr lang="ru-RU" b="1" dirty="0" smtClean="0">
                <a:solidFill>
                  <a:srgbClr val="FF0000"/>
                </a:solidFill>
                <a:latin typeface="Georgia" panose="02040502050405020303" pitchFamily="18" charset="0"/>
              </a:rPr>
              <a:t>Помни!</a:t>
            </a:r>
          </a:p>
          <a:p>
            <a:pPr marL="0" indent="0" algn="ctr">
              <a:buNone/>
            </a:pPr>
            <a:r>
              <a:rPr lang="ru-RU" dirty="0" smtClean="0">
                <a:solidFill>
                  <a:srgbClr val="CC0066"/>
                </a:solidFill>
                <a:latin typeface="Georgia" panose="02040502050405020303" pitchFamily="18" charset="0"/>
              </a:rPr>
              <a:t>Укус клеща опасен для жизни и здоровья человека</a:t>
            </a:r>
            <a:endParaRPr lang="ru-RU" dirty="0">
              <a:solidFill>
                <a:srgbClr val="CC0066"/>
              </a:solidFill>
              <a:latin typeface="Georgia" panose="02040502050405020303" pitchFamily="18" charset="0"/>
            </a:endParaRPr>
          </a:p>
        </p:txBody>
      </p:sp>
      <p:sp>
        <p:nvSpPr>
          <p:cNvPr id="6" name="Объект 5"/>
          <p:cNvSpPr>
            <a:spLocks noGrp="1"/>
          </p:cNvSpPr>
          <p:nvPr>
            <p:ph sz="half" idx="2"/>
          </p:nvPr>
        </p:nvSpPr>
        <p:spPr/>
        <p:txBody>
          <a:bodyPr>
            <a:normAutofit/>
          </a:bodyPr>
          <a:lstStyle/>
          <a:p>
            <a:endParaRPr lang="ru-RU" dirty="0"/>
          </a:p>
        </p:txBody>
      </p:sp>
      <p:pic>
        <p:nvPicPr>
          <p:cNvPr id="12291" name="Picture 3" descr="C:\Users\user\Downloads\95865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53822">
            <a:off x="4689286" y="1635190"/>
            <a:ext cx="4226818" cy="40324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379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user\Downloads\680017-a783afde0a9130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1268760"/>
            <a:ext cx="8229600" cy="1296144"/>
          </a:xfrm>
        </p:spPr>
        <p:txBody>
          <a:bodyPr>
            <a:normAutofit fontScale="90000"/>
          </a:bodyPr>
          <a:lstStyle/>
          <a:p>
            <a:r>
              <a:rPr lang="ru-RU" dirty="0" smtClean="0">
                <a:latin typeface="Georgia" panose="02040502050405020303" pitchFamily="18" charset="0"/>
              </a:rPr>
              <a:t/>
            </a:r>
            <a:br>
              <a:rPr lang="ru-RU" dirty="0" smtClean="0">
                <a:latin typeface="Georgia" panose="02040502050405020303" pitchFamily="18" charset="0"/>
              </a:rPr>
            </a:br>
            <a:r>
              <a:rPr lang="ru-RU" sz="2200" b="1" dirty="0" smtClean="0">
                <a:solidFill>
                  <a:srgbClr val="0070C0"/>
                </a:solidFill>
                <a:latin typeface="Georgia" panose="02040502050405020303" pitchFamily="18" charset="0"/>
              </a:rPr>
              <a:t>Летняя познавательная энциклопедия для детей</a:t>
            </a:r>
            <a:r>
              <a:rPr lang="ru-RU" sz="3600" b="1" dirty="0" smtClean="0">
                <a:solidFill>
                  <a:srgbClr val="0070C0"/>
                </a:solidFill>
                <a:latin typeface="Georgia" panose="02040502050405020303" pitchFamily="18" charset="0"/>
              </a:rPr>
              <a:t/>
            </a:r>
            <a:br>
              <a:rPr lang="ru-RU" sz="3600" b="1" dirty="0" smtClean="0">
                <a:solidFill>
                  <a:srgbClr val="0070C0"/>
                </a:solidFill>
                <a:latin typeface="Georgia" panose="02040502050405020303" pitchFamily="18" charset="0"/>
              </a:rPr>
            </a:br>
            <a:r>
              <a:rPr lang="ru-RU" sz="3600" dirty="0" smtClean="0">
                <a:solidFill>
                  <a:srgbClr val="0070C0"/>
                </a:solidFill>
                <a:latin typeface="Georgia" panose="02040502050405020303" pitchFamily="18" charset="0"/>
              </a:rPr>
              <a:t>«Лето, каникулы – чудесная пора»</a:t>
            </a:r>
            <a:r>
              <a:rPr lang="ru-RU" dirty="0" smtClean="0"/>
              <a:t/>
            </a:r>
            <a:br>
              <a:rPr lang="ru-RU" dirty="0" smtClean="0"/>
            </a:br>
            <a:endParaRPr lang="ru-RU" dirty="0"/>
          </a:p>
        </p:txBody>
      </p:sp>
      <p:sp>
        <p:nvSpPr>
          <p:cNvPr id="4" name="Объект 3"/>
          <p:cNvSpPr>
            <a:spLocks noGrp="1"/>
          </p:cNvSpPr>
          <p:nvPr>
            <p:ph idx="1"/>
          </p:nvPr>
        </p:nvSpPr>
        <p:spPr>
          <a:xfrm>
            <a:off x="457200" y="2780928"/>
            <a:ext cx="8229600" cy="3345235"/>
          </a:xfrm>
        </p:spPr>
        <p:txBody>
          <a:bodyPr/>
          <a:lstStyle/>
          <a:p>
            <a:endParaRPr lang="ru-RU" dirty="0"/>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144464"/>
            <a:ext cx="1656184" cy="1350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5656" y="2420888"/>
            <a:ext cx="7056784" cy="4192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9546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ownloads\680017-a783afde0a9130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1"/>
          </p:nvPr>
        </p:nvSpPr>
        <p:spPr>
          <a:xfrm rot="21170213">
            <a:off x="484494" y="1612055"/>
            <a:ext cx="3821906" cy="4950168"/>
          </a:xfrm>
        </p:spPr>
        <p:txBody>
          <a:bodyPr>
            <a:normAutofit/>
          </a:bodyPr>
          <a:lstStyle/>
          <a:p>
            <a:pPr marL="0" indent="0">
              <a:buNone/>
            </a:pPr>
            <a:r>
              <a:rPr lang="ru-RU" dirty="0" smtClean="0">
                <a:solidFill>
                  <a:srgbClr val="3366CC"/>
                </a:solidFill>
                <a:latin typeface="Georgia" panose="02040502050405020303" pitchFamily="18" charset="0"/>
              </a:rPr>
              <a:t>Чтобы летом быть здоровым чаще </a:t>
            </a:r>
            <a:r>
              <a:rPr lang="ru-RU" b="1" dirty="0" smtClean="0">
                <a:solidFill>
                  <a:srgbClr val="FF0000"/>
                </a:solidFill>
                <a:latin typeface="Georgia" panose="02040502050405020303" pitchFamily="18" charset="0"/>
              </a:rPr>
              <a:t>закаляйся!</a:t>
            </a:r>
          </a:p>
          <a:p>
            <a:pPr marL="0" indent="0" algn="ctr">
              <a:buNone/>
            </a:pPr>
            <a:r>
              <a:rPr lang="ru-RU" b="1" dirty="0" smtClean="0">
                <a:solidFill>
                  <a:srgbClr val="FF0000"/>
                </a:solidFill>
                <a:latin typeface="Georgia" panose="02040502050405020303" pitchFamily="18" charset="0"/>
              </a:rPr>
              <a:t>Помни!</a:t>
            </a:r>
          </a:p>
          <a:p>
            <a:pPr marL="0" indent="0" algn="ctr">
              <a:buNone/>
            </a:pPr>
            <a:r>
              <a:rPr lang="ru-RU" dirty="0" smtClean="0">
                <a:solidFill>
                  <a:srgbClr val="CC0066"/>
                </a:solidFill>
                <a:latin typeface="Georgia" panose="02040502050405020303" pitchFamily="18" charset="0"/>
              </a:rPr>
              <a:t>Солнце, воздух и вода-наши лучшие друзья!</a:t>
            </a:r>
            <a:endParaRPr lang="ru-RU" dirty="0">
              <a:solidFill>
                <a:srgbClr val="CC0066"/>
              </a:solidFill>
              <a:latin typeface="Georgia" panose="02040502050405020303" pitchFamily="18" charset="0"/>
            </a:endParaRPr>
          </a:p>
        </p:txBody>
      </p:sp>
      <p:pic>
        <p:nvPicPr>
          <p:cNvPr id="7" name="Объект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608245">
            <a:off x="4368170" y="1043835"/>
            <a:ext cx="4405119" cy="468017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1032955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ownloads\680017-a783afde0a9130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p:txBody>
          <a:bodyPr>
            <a:normAutofit/>
          </a:bodyPr>
          <a:lstStyle/>
          <a:p>
            <a:r>
              <a:rPr lang="ru-RU" sz="3600" b="1" dirty="0" smtClean="0">
                <a:solidFill>
                  <a:srgbClr val="3333FF"/>
                </a:solidFill>
                <a:latin typeface="Georgia" panose="02040502050405020303" pitchFamily="18" charset="0"/>
              </a:rPr>
              <a:t>Летние забавы</a:t>
            </a:r>
            <a:endParaRPr lang="ru-RU" sz="3600" b="1" dirty="0">
              <a:solidFill>
                <a:srgbClr val="3333FF"/>
              </a:solidFill>
              <a:latin typeface="Georgia" panose="02040502050405020303" pitchFamily="18" charset="0"/>
            </a:endParaRPr>
          </a:p>
        </p:txBody>
      </p:sp>
      <p:sp>
        <p:nvSpPr>
          <p:cNvPr id="2" name="Объект 1"/>
          <p:cNvSpPr>
            <a:spLocks noGrp="1"/>
          </p:cNvSpPr>
          <p:nvPr>
            <p:ph sz="half" idx="1"/>
          </p:nvPr>
        </p:nvSpPr>
        <p:spPr/>
        <p:txBody>
          <a:bodyPr/>
          <a:lstStyle/>
          <a:p>
            <a:endParaRPr lang="ru-RU" dirty="0"/>
          </a:p>
        </p:txBody>
      </p:sp>
      <p:sp>
        <p:nvSpPr>
          <p:cNvPr id="3" name="Объект 2"/>
          <p:cNvSpPr>
            <a:spLocks noGrp="1"/>
          </p:cNvSpPr>
          <p:nvPr>
            <p:ph sz="half" idx="2"/>
          </p:nvPr>
        </p:nvSpPr>
        <p:spPr/>
        <p:txBody>
          <a:bodyPr/>
          <a:lstStyle/>
          <a:p>
            <a:endParaRPr lang="ru-RU" dirty="0"/>
          </a:p>
        </p:txBody>
      </p:sp>
      <p:pic>
        <p:nvPicPr>
          <p:cNvPr id="13314" name="Picture 2" descr="C:\Users\user\Downloads\hello_html_m3eeaa4d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6473">
            <a:off x="4511966" y="1369854"/>
            <a:ext cx="4248472" cy="518457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13315" name="Picture 3" descr="C:\Users\user\Downloads\1185016345_1600x1200_3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919227">
            <a:off x="439447" y="1584306"/>
            <a:ext cx="4320480" cy="489654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2869328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ownloads\680017-a783afde0a9130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p:txBody>
          <a:bodyPr>
            <a:normAutofit fontScale="90000"/>
          </a:bodyPr>
          <a:lstStyle/>
          <a:p>
            <a:r>
              <a:rPr lang="ru-RU" sz="3600" b="1" dirty="0" smtClean="0">
                <a:solidFill>
                  <a:srgbClr val="3333FF"/>
                </a:solidFill>
                <a:latin typeface="Georgia" panose="02040502050405020303" pitchFamily="18" charset="0"/>
              </a:rPr>
              <a:t>Подвижные игры летом</a:t>
            </a:r>
            <a:br>
              <a:rPr lang="ru-RU" sz="3600" b="1" dirty="0" smtClean="0">
                <a:solidFill>
                  <a:srgbClr val="3333FF"/>
                </a:solidFill>
                <a:latin typeface="Georgia" panose="02040502050405020303" pitchFamily="18" charset="0"/>
              </a:rPr>
            </a:br>
            <a:r>
              <a:rPr lang="ru-RU" sz="3600" b="1" dirty="0" smtClean="0">
                <a:solidFill>
                  <a:srgbClr val="FF0000"/>
                </a:solidFill>
                <a:latin typeface="Georgia" panose="02040502050405020303" pitchFamily="18" charset="0"/>
              </a:rPr>
              <a:t>Футбол</a:t>
            </a:r>
            <a:endParaRPr lang="ru-RU" sz="3600" b="1" dirty="0">
              <a:solidFill>
                <a:srgbClr val="FF0000"/>
              </a:solidFill>
              <a:latin typeface="Georgia" panose="02040502050405020303" pitchFamily="18" charset="0"/>
            </a:endParaRPr>
          </a:p>
        </p:txBody>
      </p:sp>
      <p:sp>
        <p:nvSpPr>
          <p:cNvPr id="2" name="Объект 1"/>
          <p:cNvSpPr>
            <a:spLocks noGrp="1"/>
          </p:cNvSpPr>
          <p:nvPr>
            <p:ph sz="half" idx="1"/>
          </p:nvPr>
        </p:nvSpPr>
        <p:spPr>
          <a:xfrm rot="21267449">
            <a:off x="478108" y="1596215"/>
            <a:ext cx="4125201" cy="5093983"/>
          </a:xfrm>
        </p:spPr>
        <p:txBody>
          <a:bodyPr>
            <a:noAutofit/>
          </a:bodyPr>
          <a:lstStyle/>
          <a:p>
            <a:pPr marL="0" indent="0">
              <a:buNone/>
            </a:pPr>
            <a:r>
              <a:rPr lang="ru-RU" sz="1600" dirty="0" smtClean="0">
                <a:solidFill>
                  <a:srgbClr val="3333FF"/>
                </a:solidFill>
                <a:latin typeface="Georgia" panose="02040502050405020303" pitchFamily="18" charset="0"/>
              </a:rPr>
              <a:t>На </a:t>
            </a:r>
            <a:r>
              <a:rPr lang="ru-RU" sz="1600" dirty="0">
                <a:solidFill>
                  <a:srgbClr val="3333FF"/>
                </a:solidFill>
                <a:latin typeface="Georgia" panose="02040502050405020303" pitchFamily="18" charset="0"/>
              </a:rPr>
              <a:t>поле находятся 2 команды по 11 человек. Одна команда </a:t>
            </a:r>
            <a:r>
              <a:rPr lang="ru-RU" sz="1600" dirty="0" smtClean="0">
                <a:solidFill>
                  <a:srgbClr val="3333FF"/>
                </a:solidFill>
                <a:latin typeface="Georgia" panose="02040502050405020303" pitchFamily="18" charset="0"/>
              </a:rPr>
              <a:t>выставляет состав нападения. </a:t>
            </a:r>
            <a:r>
              <a:rPr lang="ru-RU" sz="1600" dirty="0">
                <a:solidFill>
                  <a:srgbClr val="3333FF"/>
                </a:solidFill>
                <a:latin typeface="Georgia" panose="02040502050405020303" pitchFamily="18" charset="0"/>
              </a:rPr>
              <a:t>Они пытаются продвинуть мяч через поле </a:t>
            </a:r>
            <a:r>
              <a:rPr lang="ru-RU" sz="1600" dirty="0" smtClean="0">
                <a:solidFill>
                  <a:srgbClr val="3333FF"/>
                </a:solidFill>
                <a:latin typeface="Georgia" panose="02040502050405020303" pitchFamily="18" charset="0"/>
              </a:rPr>
              <a:t>либо посредством </a:t>
            </a:r>
            <a:r>
              <a:rPr lang="ru-RU" sz="1600" dirty="0">
                <a:solidFill>
                  <a:srgbClr val="3333FF"/>
                </a:solidFill>
                <a:latin typeface="Georgia" panose="02040502050405020303" pitchFamily="18" charset="0"/>
              </a:rPr>
              <a:t>бега с мячом, либо с помощью получения паса, и </a:t>
            </a:r>
            <a:r>
              <a:rPr lang="ru-RU" sz="1600" dirty="0" smtClean="0">
                <a:solidFill>
                  <a:srgbClr val="3333FF"/>
                </a:solidFill>
                <a:latin typeface="Georgia" panose="02040502050405020303" pitchFamily="18" charset="0"/>
              </a:rPr>
              <a:t>заработать очки </a:t>
            </a:r>
            <a:r>
              <a:rPr lang="ru-RU" sz="1600" dirty="0">
                <a:solidFill>
                  <a:srgbClr val="3333FF"/>
                </a:solidFill>
                <a:latin typeface="Georgia" panose="02040502050405020303" pitchFamily="18" charset="0"/>
              </a:rPr>
              <a:t>после того, как мяч пересечет линию гола </a:t>
            </a:r>
            <a:r>
              <a:rPr lang="ru-RU" sz="1600" dirty="0" smtClean="0">
                <a:solidFill>
                  <a:srgbClr val="3333FF"/>
                </a:solidFill>
                <a:latin typeface="Georgia" panose="02040502050405020303" pitchFamily="18" charset="0"/>
              </a:rPr>
              <a:t> </a:t>
            </a:r>
            <a:r>
              <a:rPr lang="ru-RU" sz="1600" dirty="0">
                <a:solidFill>
                  <a:srgbClr val="3333FF"/>
                </a:solidFill>
                <a:latin typeface="Georgia" panose="02040502050405020303" pitchFamily="18" charset="0"/>
              </a:rPr>
              <a:t>и окажется </a:t>
            </a:r>
            <a:r>
              <a:rPr lang="ru-RU" sz="1600" dirty="0" smtClean="0">
                <a:solidFill>
                  <a:srgbClr val="3333FF"/>
                </a:solidFill>
                <a:latin typeface="Georgia" panose="02040502050405020303" pitchFamily="18" charset="0"/>
              </a:rPr>
              <a:t>в конечной зоне. Другая </a:t>
            </a:r>
            <a:r>
              <a:rPr lang="ru-RU" sz="1600" dirty="0">
                <a:solidFill>
                  <a:srgbClr val="3333FF"/>
                </a:solidFill>
                <a:latin typeface="Georgia" panose="02040502050405020303" pitchFamily="18" charset="0"/>
              </a:rPr>
              <a:t>команда выставляет состав защиты </a:t>
            </a:r>
            <a:r>
              <a:rPr lang="ru-RU" sz="1600" dirty="0" smtClean="0">
                <a:solidFill>
                  <a:srgbClr val="3333FF"/>
                </a:solidFill>
                <a:latin typeface="Georgia" panose="02040502050405020303" pitchFamily="18" charset="0"/>
              </a:rPr>
              <a:t> </a:t>
            </a:r>
            <a:r>
              <a:rPr lang="ru-RU" sz="1600" dirty="0">
                <a:solidFill>
                  <a:srgbClr val="3333FF"/>
                </a:solidFill>
                <a:latin typeface="Georgia" panose="02040502050405020303" pitchFamily="18" charset="0"/>
              </a:rPr>
              <a:t>Они </a:t>
            </a:r>
            <a:r>
              <a:rPr lang="ru-RU" sz="1600" dirty="0" smtClean="0">
                <a:solidFill>
                  <a:srgbClr val="3333FF"/>
                </a:solidFill>
                <a:latin typeface="Georgia" panose="02040502050405020303" pitchFamily="18" charset="0"/>
              </a:rPr>
              <a:t>пытаются остановить </a:t>
            </a:r>
            <a:r>
              <a:rPr lang="ru-RU" sz="1600" dirty="0">
                <a:solidFill>
                  <a:srgbClr val="3333FF"/>
                </a:solidFill>
                <a:latin typeface="Georgia" panose="02040502050405020303" pitchFamily="18" charset="0"/>
              </a:rPr>
              <a:t>состав нападения другой команды, чтобы мяч перешел к </a:t>
            </a:r>
            <a:r>
              <a:rPr lang="ru-RU" sz="1600" dirty="0" smtClean="0">
                <a:solidFill>
                  <a:srgbClr val="3333FF"/>
                </a:solidFill>
                <a:latin typeface="Georgia" panose="02040502050405020303" pitchFamily="18" charset="0"/>
              </a:rPr>
              <a:t>их команде</a:t>
            </a:r>
            <a:r>
              <a:rPr lang="ru-RU" sz="1600" dirty="0">
                <a:solidFill>
                  <a:srgbClr val="3333FF"/>
                </a:solidFill>
                <a:latin typeface="Georgia" panose="02040502050405020303" pitchFamily="18" charset="0"/>
              </a:rPr>
              <a:t>. Если команда нападения набирает очки или теряет владение мячом</a:t>
            </a:r>
            <a:r>
              <a:rPr lang="ru-RU" sz="1600" dirty="0" smtClean="0">
                <a:solidFill>
                  <a:srgbClr val="3333FF"/>
                </a:solidFill>
                <a:latin typeface="Georgia" panose="02040502050405020303" pitchFamily="18" charset="0"/>
              </a:rPr>
              <a:t>, то </a:t>
            </a:r>
            <a:r>
              <a:rPr lang="ru-RU" sz="1600" dirty="0">
                <a:solidFill>
                  <a:srgbClr val="3333FF"/>
                </a:solidFill>
                <a:latin typeface="Georgia" panose="02040502050405020303" pitchFamily="18" charset="0"/>
              </a:rPr>
              <a:t>нападение и защита меняются ролями. Игра продолжается пока все 4четверти игры не будут сыграны. Замены не ограничены.</a:t>
            </a:r>
            <a:r>
              <a:rPr lang="ru-RU" sz="1600" dirty="0">
                <a:latin typeface="Georgia" panose="02040502050405020303" pitchFamily="18" charset="0"/>
              </a:rPr>
              <a:t/>
            </a:r>
            <a:br>
              <a:rPr lang="ru-RU" sz="1600" dirty="0">
                <a:latin typeface="Georgia" panose="02040502050405020303" pitchFamily="18" charset="0"/>
              </a:rPr>
            </a:br>
            <a:endParaRPr lang="ru-RU" sz="1600" b="1" dirty="0">
              <a:solidFill>
                <a:srgbClr val="FF0000"/>
              </a:solidFill>
              <a:latin typeface="Georgia" panose="02040502050405020303" pitchFamily="18" charset="0"/>
            </a:endParaRPr>
          </a:p>
        </p:txBody>
      </p:sp>
      <p:pic>
        <p:nvPicPr>
          <p:cNvPr id="7" name="Объект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rot="822218">
            <a:off x="5079530" y="1473533"/>
            <a:ext cx="3510153" cy="470654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17740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ownloads\680017-a783afde0a9130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normAutofit/>
          </a:bodyPr>
          <a:lstStyle/>
          <a:p>
            <a:r>
              <a:rPr lang="ru-RU" sz="3600" b="1" dirty="0" smtClean="0">
                <a:solidFill>
                  <a:srgbClr val="FF0000"/>
                </a:solidFill>
                <a:latin typeface="Georgia" panose="02040502050405020303" pitchFamily="18" charset="0"/>
              </a:rPr>
              <a:t>Чехарда</a:t>
            </a:r>
            <a:endParaRPr lang="ru-RU" sz="3600" b="1" dirty="0">
              <a:solidFill>
                <a:srgbClr val="FF0000"/>
              </a:solidFill>
              <a:latin typeface="Georgia" panose="02040502050405020303" pitchFamily="18" charset="0"/>
            </a:endParaRPr>
          </a:p>
        </p:txBody>
      </p:sp>
      <p:sp>
        <p:nvSpPr>
          <p:cNvPr id="3" name="Объект 2"/>
          <p:cNvSpPr>
            <a:spLocks noGrp="1"/>
          </p:cNvSpPr>
          <p:nvPr>
            <p:ph sz="half" idx="1"/>
          </p:nvPr>
        </p:nvSpPr>
        <p:spPr>
          <a:xfrm rot="21423706">
            <a:off x="158112" y="1158136"/>
            <a:ext cx="4244280" cy="5141168"/>
          </a:xfrm>
        </p:spPr>
        <p:txBody>
          <a:bodyPr>
            <a:normAutofit fontScale="85000" lnSpcReduction="10000"/>
          </a:bodyPr>
          <a:lstStyle/>
          <a:p>
            <a:pPr marL="0" indent="0">
              <a:buNone/>
            </a:pPr>
            <a:r>
              <a:rPr lang="ru-RU" dirty="0">
                <a:solidFill>
                  <a:srgbClr val="3366CC"/>
                </a:solidFill>
                <a:latin typeface="Georgia" panose="02040502050405020303" pitchFamily="18" charset="0"/>
              </a:rPr>
              <a:t>Для игры в чехарду нужно не меньше двух человек: кто прыгает и через кого прыгают</a:t>
            </a:r>
            <a:r>
              <a:rPr lang="ru-RU" dirty="0" smtClean="0">
                <a:solidFill>
                  <a:srgbClr val="3366CC"/>
                </a:solidFill>
                <a:latin typeface="Georgia" panose="02040502050405020303" pitchFamily="18" charset="0"/>
              </a:rPr>
              <a:t>.</a:t>
            </a:r>
          </a:p>
          <a:p>
            <a:pPr marL="0" indent="0">
              <a:buNone/>
            </a:pPr>
            <a:r>
              <a:rPr lang="ru-RU" dirty="0" smtClean="0">
                <a:solidFill>
                  <a:srgbClr val="3366CC"/>
                </a:solidFill>
                <a:latin typeface="Georgia" panose="02040502050405020303" pitchFamily="18" charset="0"/>
              </a:rPr>
              <a:t>В </a:t>
            </a:r>
            <a:r>
              <a:rPr lang="ru-RU" dirty="0">
                <a:solidFill>
                  <a:srgbClr val="3366CC"/>
                </a:solidFill>
                <a:latin typeface="Georgia" panose="02040502050405020303" pitchFamily="18" charset="0"/>
              </a:rPr>
              <a:t>начале игры выбирается водящий, который становится козлом. Все участники игры начинают прыгать через него. Тот, кто не сумел перепрыгнуть через козла, или его свалил, или упал после прыжка, становится на место козла, а бывший водящий идет прыгать</a:t>
            </a:r>
            <a:r>
              <a:rPr lang="ru-RU" dirty="0"/>
              <a:t>.</a:t>
            </a:r>
          </a:p>
          <a:p>
            <a:endParaRPr lang="ru-RU" dirty="0"/>
          </a:p>
        </p:txBody>
      </p:sp>
      <p:sp>
        <p:nvSpPr>
          <p:cNvPr id="6" name="Объект 5"/>
          <p:cNvSpPr>
            <a:spLocks noGrp="1"/>
          </p:cNvSpPr>
          <p:nvPr>
            <p:ph sz="half" idx="2"/>
          </p:nvPr>
        </p:nvSpPr>
        <p:spPr/>
        <p:txBody>
          <a:bodyPr>
            <a:normAutofit fontScale="85000" lnSpcReduction="10000"/>
          </a:bodyPr>
          <a:lstStyle/>
          <a:p>
            <a:endParaRPr lang="ru-RU" dirty="0"/>
          </a:p>
        </p:txBody>
      </p:sp>
      <p:pic>
        <p:nvPicPr>
          <p:cNvPr id="15362" name="Picture 2" descr="C:\Users\user\Downloads\483182_6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32212">
            <a:off x="5014308" y="1497295"/>
            <a:ext cx="3735102" cy="5042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63762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ownloads\680017-a783afde0a9130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a:xfrm>
            <a:off x="457200" y="274638"/>
            <a:ext cx="8229600" cy="706090"/>
          </a:xfrm>
        </p:spPr>
        <p:txBody>
          <a:bodyPr>
            <a:normAutofit/>
          </a:bodyPr>
          <a:lstStyle/>
          <a:p>
            <a:r>
              <a:rPr lang="ru-RU" sz="3600" b="1" dirty="0" smtClean="0">
                <a:solidFill>
                  <a:srgbClr val="FF0000"/>
                </a:solidFill>
                <a:latin typeface="Georgia" panose="02040502050405020303" pitchFamily="18" charset="0"/>
              </a:rPr>
              <a:t>Зеваки</a:t>
            </a:r>
            <a:endParaRPr lang="ru-RU" sz="3600" b="1" dirty="0">
              <a:solidFill>
                <a:srgbClr val="FF0000"/>
              </a:solidFill>
              <a:latin typeface="Georgia" panose="02040502050405020303" pitchFamily="18" charset="0"/>
            </a:endParaRPr>
          </a:p>
        </p:txBody>
      </p:sp>
      <p:sp>
        <p:nvSpPr>
          <p:cNvPr id="5" name="Объект 4"/>
          <p:cNvSpPr>
            <a:spLocks noGrp="1"/>
          </p:cNvSpPr>
          <p:nvPr>
            <p:ph idx="1"/>
          </p:nvPr>
        </p:nvSpPr>
        <p:spPr>
          <a:xfrm>
            <a:off x="457200" y="1340768"/>
            <a:ext cx="8229600" cy="4785395"/>
          </a:xfrm>
        </p:spPr>
        <p:txBody>
          <a:bodyPr>
            <a:normAutofit fontScale="32500" lnSpcReduction="20000"/>
          </a:bodyPr>
          <a:lstStyle/>
          <a:p>
            <a:pPr marL="0" indent="0">
              <a:buNone/>
            </a:pPr>
            <a:r>
              <a:rPr lang="ru-RU" sz="7400" dirty="0" smtClean="0">
                <a:solidFill>
                  <a:srgbClr val="3333FF"/>
                </a:solidFill>
                <a:latin typeface="Georgia" panose="02040502050405020303" pitchFamily="18" charset="0"/>
              </a:rPr>
              <a:t>Все </a:t>
            </a:r>
            <a:r>
              <a:rPr lang="ru-RU" sz="7400" dirty="0">
                <a:solidFill>
                  <a:srgbClr val="3333FF"/>
                </a:solidFill>
                <a:latin typeface="Georgia" panose="02040502050405020303" pitchFamily="18" charset="0"/>
              </a:rPr>
              <a:t>играющие идут по кругу, держась за руки. По сигналу ведущего (это может быть звук колокольчика, погремушки, хлопок руками или какое-нибудь слово) дети останавливаются, хлопают 4 раза в ладоши, поворачиваются и идут в другую сторону. Кто не успел выполнить задание, выбывает из игры. Игру можно проводить под музыку или под групповую песню. В таком случае дети должны хлопать в ладоши, услышав определенное слово песни (оговоренное </a:t>
            </a:r>
            <a:r>
              <a:rPr lang="ru-RU" sz="7400" dirty="0" smtClean="0">
                <a:solidFill>
                  <a:srgbClr val="3333FF"/>
                </a:solidFill>
                <a:latin typeface="Georgia" panose="02040502050405020303" pitchFamily="18" charset="0"/>
              </a:rPr>
              <a:t>заранее)</a:t>
            </a:r>
            <a:r>
              <a:rPr lang="ru-RU" sz="7400" dirty="0">
                <a:solidFill>
                  <a:srgbClr val="3333FF"/>
                </a:solidFill>
                <a:latin typeface="Georgia" panose="02040502050405020303" pitchFamily="18" charset="0"/>
              </a:rPr>
              <a:t> </a:t>
            </a:r>
          </a:p>
          <a:p>
            <a:pPr marL="0" indent="0">
              <a:buNone/>
            </a:pPr>
            <a:r>
              <a:rPr lang="ru-RU" sz="7400" dirty="0">
                <a:solidFill>
                  <a:srgbClr val="3333FF"/>
                </a:solidFill>
              </a:rPr>
              <a:t> </a:t>
            </a:r>
          </a:p>
        </p:txBody>
      </p:sp>
      <p:pic>
        <p:nvPicPr>
          <p:cNvPr id="17410" name="Picture 2" descr="C:\Users\user\Downloads\DSC0792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4077072"/>
            <a:ext cx="3672408" cy="2780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9047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ownloads\680017-a783afde0a9130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p:txBody>
          <a:bodyPr>
            <a:normAutofit/>
          </a:bodyPr>
          <a:lstStyle/>
          <a:p>
            <a:r>
              <a:rPr lang="ru-RU" sz="3600" b="1" dirty="0" smtClean="0">
                <a:solidFill>
                  <a:srgbClr val="3366CC"/>
                </a:solidFill>
                <a:latin typeface="Georgia" panose="02040502050405020303" pitchFamily="18" charset="0"/>
              </a:rPr>
              <a:t>7. Выводы</a:t>
            </a:r>
            <a:endParaRPr lang="ru-RU" sz="3600" b="1" dirty="0">
              <a:solidFill>
                <a:srgbClr val="3366CC"/>
              </a:solidFill>
              <a:latin typeface="Georgia" panose="02040502050405020303" pitchFamily="18" charset="0"/>
            </a:endParaRPr>
          </a:p>
        </p:txBody>
      </p:sp>
      <p:sp>
        <p:nvSpPr>
          <p:cNvPr id="5" name="Объект 4"/>
          <p:cNvSpPr>
            <a:spLocks noGrp="1"/>
          </p:cNvSpPr>
          <p:nvPr>
            <p:ph idx="1"/>
          </p:nvPr>
        </p:nvSpPr>
        <p:spPr>
          <a:xfrm>
            <a:off x="457200" y="1268760"/>
            <a:ext cx="8229600" cy="4857403"/>
          </a:xfrm>
        </p:spPr>
        <p:txBody>
          <a:bodyPr>
            <a:normAutofit/>
          </a:bodyPr>
          <a:lstStyle/>
          <a:p>
            <a:pPr marL="0" indent="0">
              <a:buNone/>
            </a:pPr>
            <a:r>
              <a:rPr lang="ru-RU" sz="2400" dirty="0" smtClean="0">
                <a:solidFill>
                  <a:srgbClr val="3366CC"/>
                </a:solidFill>
                <a:latin typeface="Georgia" panose="02040502050405020303" pitchFamily="18" charset="0"/>
              </a:rPr>
              <a:t>Создавая летнюю познавательную энциклопедию для детей мы познакомились с пословицами, поговорками, летними приметами, с частушками о лете.</a:t>
            </a:r>
          </a:p>
          <a:p>
            <a:pPr marL="0" indent="0">
              <a:buNone/>
            </a:pPr>
            <a:r>
              <a:rPr lang="ru-RU" sz="2400" dirty="0" smtClean="0">
                <a:solidFill>
                  <a:srgbClr val="3366CC"/>
                </a:solidFill>
                <a:latin typeface="Georgia" panose="02040502050405020303" pitchFamily="18" charset="0"/>
              </a:rPr>
              <a:t>Так же мы узнали о том, как сохранить летом своё здоровье, какие праздники летом празднуются.</a:t>
            </a:r>
          </a:p>
          <a:p>
            <a:pPr marL="0" indent="0">
              <a:buNone/>
            </a:pPr>
            <a:r>
              <a:rPr lang="ru-RU" sz="2400" dirty="0" smtClean="0">
                <a:solidFill>
                  <a:srgbClr val="3366CC"/>
                </a:solidFill>
                <a:latin typeface="Georgia" panose="02040502050405020303" pitchFamily="18" charset="0"/>
              </a:rPr>
              <a:t>Полученные знания убедили нас в том, что лето прекрасная и чудесная пора для здоровья, отдыха, игр развлечений.</a:t>
            </a:r>
            <a:endParaRPr lang="ru-RU" sz="2400" dirty="0">
              <a:solidFill>
                <a:srgbClr val="3366CC"/>
              </a:solidFill>
              <a:latin typeface="Georgia" panose="02040502050405020303" pitchFamily="18" charset="0"/>
            </a:endParaRPr>
          </a:p>
        </p:txBody>
      </p:sp>
    </p:spTree>
    <p:extLst>
      <p:ext uri="{BB962C8B-B14F-4D97-AF65-F5344CB8AC3E}">
        <p14:creationId xmlns:p14="http://schemas.microsoft.com/office/powerpoint/2010/main" val="15710847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ownloads\680017-a783afde0a9130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p:txBody>
          <a:bodyPr>
            <a:normAutofit/>
          </a:bodyPr>
          <a:lstStyle/>
          <a:p>
            <a:r>
              <a:rPr lang="ru-RU" sz="3600" b="1" dirty="0" smtClean="0">
                <a:solidFill>
                  <a:srgbClr val="0070C0"/>
                </a:solidFill>
                <a:latin typeface="Georgia" panose="02040502050405020303" pitchFamily="18" charset="0"/>
              </a:rPr>
              <a:t>Источники</a:t>
            </a:r>
            <a:endParaRPr lang="ru-RU" sz="3600" b="1" dirty="0">
              <a:solidFill>
                <a:srgbClr val="0070C0"/>
              </a:solidFill>
              <a:latin typeface="Georgia" panose="02040502050405020303" pitchFamily="18" charset="0"/>
            </a:endParaRPr>
          </a:p>
        </p:txBody>
      </p:sp>
      <p:sp>
        <p:nvSpPr>
          <p:cNvPr id="5" name="Объект 4"/>
          <p:cNvSpPr>
            <a:spLocks noGrp="1"/>
          </p:cNvSpPr>
          <p:nvPr>
            <p:ph idx="1"/>
          </p:nvPr>
        </p:nvSpPr>
        <p:spPr/>
        <p:txBody>
          <a:bodyPr/>
          <a:lstStyle/>
          <a:p>
            <a:pPr marL="0" indent="0">
              <a:buNone/>
            </a:pPr>
            <a:r>
              <a:rPr lang="en-US" dirty="0">
                <a:hlinkClick r:id="rId3"/>
              </a:rPr>
              <a:t>http://</a:t>
            </a:r>
            <a:r>
              <a:rPr lang="en-US" dirty="0" smtClean="0">
                <a:hlinkClick r:id="rId3"/>
              </a:rPr>
              <a:t>ped-kopilka.ru/vneklasnaja-rabota/zagadki-schitalki-i-skorogovorki/zagadki-pro-leto.html</a:t>
            </a:r>
            <a:endParaRPr lang="ru-RU" dirty="0" smtClean="0"/>
          </a:p>
          <a:p>
            <a:pPr marL="0" indent="0">
              <a:buNone/>
            </a:pPr>
            <a:r>
              <a:rPr lang="en-US" dirty="0">
                <a:hlinkClick r:id="rId4"/>
              </a:rPr>
              <a:t>http://</a:t>
            </a:r>
            <a:r>
              <a:rPr lang="en-US" dirty="0" smtClean="0">
                <a:hlinkClick r:id="rId4"/>
              </a:rPr>
              <a:t>vcegdaprazdnik.ru/hcastuski/na-prazdniki-chastuski/59808-chastushki-pro-leto.html</a:t>
            </a:r>
            <a:endParaRPr lang="ru-RU" dirty="0" smtClean="0"/>
          </a:p>
          <a:p>
            <a:pPr marL="0" indent="0">
              <a:buNone/>
            </a:pPr>
            <a:endParaRPr lang="ru-RU" dirty="0" smtClean="0"/>
          </a:p>
          <a:p>
            <a:pPr marL="0" indent="0">
              <a:buNone/>
            </a:pPr>
            <a:endParaRPr lang="ru-RU" dirty="0"/>
          </a:p>
        </p:txBody>
      </p:sp>
    </p:spTree>
    <p:extLst>
      <p:ext uri="{BB962C8B-B14F-4D97-AF65-F5344CB8AC3E}">
        <p14:creationId xmlns:p14="http://schemas.microsoft.com/office/powerpoint/2010/main" val="10966004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ownloads\680017-a783afde0a9130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p:txBody>
          <a:bodyPr>
            <a:normAutofit/>
          </a:bodyPr>
          <a:lstStyle/>
          <a:p>
            <a:r>
              <a:rPr lang="ru-RU" sz="3600" b="1" dirty="0" smtClean="0">
                <a:solidFill>
                  <a:srgbClr val="0070C0"/>
                </a:solidFill>
                <a:latin typeface="Georgia" panose="02040502050405020303" pitchFamily="18" charset="0"/>
              </a:rPr>
              <a:t>Содержание</a:t>
            </a:r>
            <a:endParaRPr lang="ru-RU" sz="3600" b="1" dirty="0">
              <a:solidFill>
                <a:srgbClr val="0070C0"/>
              </a:solidFill>
              <a:latin typeface="Georgia" panose="02040502050405020303" pitchFamily="18" charset="0"/>
            </a:endParaRPr>
          </a:p>
        </p:txBody>
      </p:sp>
      <p:sp>
        <p:nvSpPr>
          <p:cNvPr id="2" name="Объект 1"/>
          <p:cNvSpPr>
            <a:spLocks noGrp="1"/>
          </p:cNvSpPr>
          <p:nvPr>
            <p:ph idx="1"/>
          </p:nvPr>
        </p:nvSpPr>
        <p:spPr/>
        <p:txBody>
          <a:bodyPr/>
          <a:lstStyle/>
          <a:p>
            <a:r>
              <a:rPr lang="ru-RU" dirty="0" smtClean="0">
                <a:solidFill>
                  <a:srgbClr val="3333FF"/>
                </a:solidFill>
                <a:latin typeface="Georgia" panose="02040502050405020303" pitchFamily="18" charset="0"/>
              </a:rPr>
              <a:t>Введение.</a:t>
            </a:r>
          </a:p>
          <a:p>
            <a:r>
              <a:rPr lang="ru-RU" dirty="0" smtClean="0">
                <a:solidFill>
                  <a:srgbClr val="3333FF"/>
                </a:solidFill>
                <a:latin typeface="Georgia" panose="02040502050405020303" pitchFamily="18" charset="0"/>
              </a:rPr>
              <a:t>Цель и задачи проектной работы.</a:t>
            </a:r>
          </a:p>
          <a:p>
            <a:r>
              <a:rPr lang="ru-RU" dirty="0" smtClean="0">
                <a:solidFill>
                  <a:srgbClr val="3333FF"/>
                </a:solidFill>
                <a:latin typeface="Georgia" panose="02040502050405020303" pitchFamily="18" charset="0"/>
              </a:rPr>
              <a:t>Летний фольклор.</a:t>
            </a:r>
          </a:p>
          <a:p>
            <a:r>
              <a:rPr lang="ru-RU" dirty="0" smtClean="0">
                <a:solidFill>
                  <a:srgbClr val="3333FF"/>
                </a:solidFill>
                <a:latin typeface="Georgia" panose="02040502050405020303" pitchFamily="18" charset="0"/>
              </a:rPr>
              <a:t>Наши летние фантазии.</a:t>
            </a:r>
          </a:p>
          <a:p>
            <a:r>
              <a:rPr lang="ru-RU" dirty="0" smtClean="0">
                <a:solidFill>
                  <a:srgbClr val="3333FF"/>
                </a:solidFill>
                <a:latin typeface="Georgia" panose="02040502050405020303" pitchFamily="18" charset="0"/>
              </a:rPr>
              <a:t>Летние советы для здоровья.</a:t>
            </a:r>
          </a:p>
          <a:p>
            <a:r>
              <a:rPr lang="ru-RU" smtClean="0">
                <a:solidFill>
                  <a:srgbClr val="3333FF"/>
                </a:solidFill>
                <a:latin typeface="Georgia" panose="02040502050405020303" pitchFamily="18" charset="0"/>
              </a:rPr>
              <a:t>Выводы</a:t>
            </a:r>
            <a:r>
              <a:rPr lang="ru-RU" dirty="0" smtClean="0">
                <a:solidFill>
                  <a:srgbClr val="3333FF"/>
                </a:solidFill>
                <a:latin typeface="Georgia" panose="02040502050405020303" pitchFamily="18" charset="0"/>
              </a:rPr>
              <a:t>.</a:t>
            </a:r>
            <a:endParaRPr lang="ru-RU" dirty="0">
              <a:solidFill>
                <a:srgbClr val="3333FF"/>
              </a:solidFill>
              <a:latin typeface="Georgia" panose="02040502050405020303" pitchFamily="18" charset="0"/>
            </a:endParaRPr>
          </a:p>
        </p:txBody>
      </p:sp>
    </p:spTree>
    <p:extLst>
      <p:ext uri="{BB962C8B-B14F-4D97-AF65-F5344CB8AC3E}">
        <p14:creationId xmlns:p14="http://schemas.microsoft.com/office/powerpoint/2010/main" val="36971487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ownloads\680017-a783afde0a9130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p:txBody>
          <a:bodyPr>
            <a:normAutofit/>
          </a:bodyPr>
          <a:lstStyle/>
          <a:p>
            <a:r>
              <a:rPr lang="ru-RU" sz="3600" b="1" dirty="0" smtClean="0">
                <a:solidFill>
                  <a:srgbClr val="0070C0"/>
                </a:solidFill>
                <a:latin typeface="Georgia" panose="02040502050405020303" pitchFamily="18" charset="0"/>
              </a:rPr>
              <a:t>1. Введение</a:t>
            </a:r>
            <a:endParaRPr lang="ru-RU" sz="3600" b="1" dirty="0">
              <a:solidFill>
                <a:srgbClr val="0070C0"/>
              </a:solidFill>
              <a:latin typeface="Georgia" panose="02040502050405020303" pitchFamily="18" charset="0"/>
            </a:endParaRPr>
          </a:p>
        </p:txBody>
      </p:sp>
      <p:sp>
        <p:nvSpPr>
          <p:cNvPr id="5" name="Объект 4"/>
          <p:cNvSpPr>
            <a:spLocks noGrp="1"/>
          </p:cNvSpPr>
          <p:nvPr>
            <p:ph idx="1"/>
          </p:nvPr>
        </p:nvSpPr>
        <p:spPr>
          <a:xfrm>
            <a:off x="457200" y="1340768"/>
            <a:ext cx="8229600" cy="4785395"/>
          </a:xfrm>
        </p:spPr>
        <p:txBody>
          <a:bodyPr/>
          <a:lstStyle/>
          <a:p>
            <a:pPr marL="0" indent="0">
              <a:buNone/>
            </a:pPr>
            <a:r>
              <a:rPr lang="ru-RU" sz="2800" dirty="0" smtClean="0">
                <a:solidFill>
                  <a:srgbClr val="0070C0"/>
                </a:solidFill>
                <a:latin typeface="Georgia" panose="02040502050405020303" pitchFamily="18" charset="0"/>
              </a:rPr>
              <a:t>Лето – самое любимое время года для каждого из нас. Лето </a:t>
            </a:r>
            <a:r>
              <a:rPr lang="ru-RU" sz="2800" dirty="0">
                <a:solidFill>
                  <a:srgbClr val="0070C0"/>
                </a:solidFill>
                <a:latin typeface="Georgia" panose="02040502050405020303" pitchFamily="18" charset="0"/>
              </a:rPr>
              <a:t>– прекрасная и чудная пора для </a:t>
            </a:r>
            <a:r>
              <a:rPr lang="ru-RU" sz="2800" dirty="0" smtClean="0">
                <a:solidFill>
                  <a:srgbClr val="0070C0"/>
                </a:solidFill>
                <a:latin typeface="Georgia" panose="02040502050405020303" pitchFamily="18" charset="0"/>
              </a:rPr>
              <a:t>детей всего мира, </a:t>
            </a:r>
            <a:r>
              <a:rPr lang="ru-RU" sz="2800" dirty="0">
                <a:solidFill>
                  <a:srgbClr val="0070C0"/>
                </a:solidFill>
                <a:latin typeface="Georgia" panose="02040502050405020303" pitchFamily="18" charset="0"/>
              </a:rPr>
              <a:t>потому что лето – это каникулы. Кроме </a:t>
            </a:r>
            <a:r>
              <a:rPr lang="ru-RU" sz="2800" dirty="0" smtClean="0">
                <a:solidFill>
                  <a:srgbClr val="0070C0"/>
                </a:solidFill>
                <a:latin typeface="Georgia" panose="02040502050405020303" pitchFamily="18" charset="0"/>
              </a:rPr>
              <a:t>того, </a:t>
            </a:r>
            <a:r>
              <a:rPr lang="ru-RU" sz="2800" dirty="0">
                <a:solidFill>
                  <a:srgbClr val="0070C0"/>
                </a:solidFill>
                <a:latin typeface="Georgia" panose="02040502050405020303" pitchFamily="18" charset="0"/>
              </a:rPr>
              <a:t>лето – это грибы, ягоды, яркое солнце и теплый дождик.</a:t>
            </a:r>
          </a:p>
          <a:p>
            <a:pPr marL="0" indent="0">
              <a:buNone/>
            </a:pPr>
            <a:endParaRPr lang="ru-RU" dirty="0"/>
          </a:p>
        </p:txBody>
      </p:sp>
      <p:pic>
        <p:nvPicPr>
          <p:cNvPr id="1026" name="Picture 2" descr="C:\Users\user\Downloads\children-playing-outdoo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3429000"/>
            <a:ext cx="6480720"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01507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ownloads\680017-a783afde0a9130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p:txBody>
          <a:bodyPr>
            <a:noAutofit/>
          </a:bodyPr>
          <a:lstStyle/>
          <a:p>
            <a:r>
              <a:rPr lang="ru-RU" sz="3600" b="1" dirty="0" smtClean="0">
                <a:solidFill>
                  <a:srgbClr val="0070C0"/>
                </a:solidFill>
                <a:latin typeface="Georgia" panose="02040502050405020303" pitchFamily="18" charset="0"/>
              </a:rPr>
              <a:t>2. Цель и задачи проектной работы</a:t>
            </a:r>
            <a:endParaRPr lang="ru-RU" sz="3600" b="1" dirty="0">
              <a:solidFill>
                <a:srgbClr val="0070C0"/>
              </a:solidFill>
              <a:latin typeface="Georgia" panose="02040502050405020303" pitchFamily="18" charset="0"/>
            </a:endParaRPr>
          </a:p>
        </p:txBody>
      </p:sp>
      <p:sp>
        <p:nvSpPr>
          <p:cNvPr id="2" name="Объект 1"/>
          <p:cNvSpPr>
            <a:spLocks noGrp="1"/>
          </p:cNvSpPr>
          <p:nvPr>
            <p:ph sz="half" idx="1"/>
          </p:nvPr>
        </p:nvSpPr>
        <p:spPr/>
        <p:txBody>
          <a:bodyPr>
            <a:normAutofit fontScale="92500" lnSpcReduction="10000"/>
          </a:bodyPr>
          <a:lstStyle/>
          <a:p>
            <a:pPr marL="0" indent="0">
              <a:buNone/>
            </a:pPr>
            <a:r>
              <a:rPr lang="ru-RU" b="1" dirty="0" smtClean="0">
                <a:solidFill>
                  <a:srgbClr val="0070C0"/>
                </a:solidFill>
                <a:latin typeface="Georgia" panose="02040502050405020303" pitchFamily="18" charset="0"/>
              </a:rPr>
              <a:t>Цель: </a:t>
            </a:r>
            <a:r>
              <a:rPr lang="ru-RU" dirty="0" smtClean="0">
                <a:solidFill>
                  <a:srgbClr val="0070C0"/>
                </a:solidFill>
                <a:latin typeface="Georgia" panose="02040502050405020303" pitchFamily="18" charset="0"/>
              </a:rPr>
              <a:t>Расширить собственные знания о чудесном и долгожданном времени года – лете.</a:t>
            </a:r>
            <a:endParaRPr lang="ru-RU" dirty="0">
              <a:solidFill>
                <a:srgbClr val="0070C0"/>
              </a:solidFill>
              <a:latin typeface="Georgia" panose="02040502050405020303" pitchFamily="18" charset="0"/>
            </a:endParaRPr>
          </a:p>
        </p:txBody>
      </p:sp>
      <p:sp>
        <p:nvSpPr>
          <p:cNvPr id="3" name="Объект 2"/>
          <p:cNvSpPr>
            <a:spLocks noGrp="1"/>
          </p:cNvSpPr>
          <p:nvPr>
            <p:ph sz="half" idx="2"/>
          </p:nvPr>
        </p:nvSpPr>
        <p:spPr/>
        <p:txBody>
          <a:bodyPr>
            <a:normAutofit fontScale="92500" lnSpcReduction="10000"/>
          </a:bodyPr>
          <a:lstStyle/>
          <a:p>
            <a:pPr marL="0" indent="0">
              <a:buNone/>
            </a:pPr>
            <a:r>
              <a:rPr lang="ru-RU" sz="2400" b="1" dirty="0" smtClean="0">
                <a:solidFill>
                  <a:srgbClr val="0070C0"/>
                </a:solidFill>
                <a:latin typeface="Georgia" panose="02040502050405020303" pitchFamily="18" charset="0"/>
              </a:rPr>
              <a:t>Задачи:</a:t>
            </a:r>
          </a:p>
          <a:p>
            <a:pPr marL="0" indent="0">
              <a:buNone/>
            </a:pPr>
            <a:r>
              <a:rPr lang="ru-RU" sz="2400" dirty="0" smtClean="0">
                <a:solidFill>
                  <a:srgbClr val="0070C0"/>
                </a:solidFill>
                <a:latin typeface="Georgia" panose="02040502050405020303" pitchFamily="18" charset="0"/>
              </a:rPr>
              <a:t>- Узнать, какие загадки, пословицы, поговорки, приметы существуют о лете, как лето воспевается в песнях, частушках.</a:t>
            </a:r>
          </a:p>
          <a:p>
            <a:pPr marL="0" indent="0">
              <a:buNone/>
            </a:pPr>
            <a:r>
              <a:rPr lang="ru-RU" sz="2400" dirty="0" smtClean="0">
                <a:solidFill>
                  <a:srgbClr val="0070C0"/>
                </a:solidFill>
                <a:latin typeface="Georgia" panose="02040502050405020303" pitchFamily="18" charset="0"/>
              </a:rPr>
              <a:t>- Выяснить как можно организовать свой летний отдых с пользой для здоровья</a:t>
            </a:r>
          </a:p>
          <a:p>
            <a:pPr marL="0" indent="0">
              <a:buNone/>
            </a:pPr>
            <a:r>
              <a:rPr lang="ru-RU" sz="2400" dirty="0" smtClean="0">
                <a:solidFill>
                  <a:srgbClr val="0070C0"/>
                </a:solidFill>
                <a:latin typeface="Georgia" panose="02040502050405020303" pitchFamily="18" charset="0"/>
              </a:rPr>
              <a:t>- Узнать, какие праздники празднуют летом.</a:t>
            </a:r>
          </a:p>
          <a:p>
            <a:pPr marL="0" indent="0">
              <a:buNone/>
            </a:pPr>
            <a:r>
              <a:rPr lang="ru-RU" sz="2400" dirty="0" smtClean="0">
                <a:solidFill>
                  <a:srgbClr val="0070C0"/>
                </a:solidFill>
                <a:latin typeface="Georgia" panose="02040502050405020303" pitchFamily="18" charset="0"/>
              </a:rPr>
              <a:t>- Научиться делать выводы</a:t>
            </a:r>
          </a:p>
          <a:p>
            <a:pPr>
              <a:buFontTx/>
              <a:buChar char="-"/>
            </a:pPr>
            <a:endParaRPr lang="ru-RU" sz="2400" dirty="0">
              <a:solidFill>
                <a:srgbClr val="0070C0"/>
              </a:solidFill>
              <a:latin typeface="Georgia" panose="02040502050405020303" pitchFamily="18" charset="0"/>
            </a:endParaRPr>
          </a:p>
        </p:txBody>
      </p:sp>
      <p:pic>
        <p:nvPicPr>
          <p:cNvPr id="6" name="Picture 2" descr="C:\Users\user\Downloads\c1c7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3933056"/>
            <a:ext cx="3779912" cy="27089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91986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ownloads\680017-a783afde0a9130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p:txBody>
          <a:bodyPr>
            <a:normAutofit fontScale="90000"/>
          </a:bodyPr>
          <a:lstStyle/>
          <a:p>
            <a:r>
              <a:rPr lang="ru-RU" sz="3600" b="1" dirty="0" smtClean="0">
                <a:solidFill>
                  <a:srgbClr val="0070C0"/>
                </a:solidFill>
                <a:latin typeface="Georgia" panose="02040502050405020303" pitchFamily="18" charset="0"/>
              </a:rPr>
              <a:t>3. Летний фольклор</a:t>
            </a:r>
            <a:br>
              <a:rPr lang="ru-RU" sz="3600" b="1" dirty="0" smtClean="0">
                <a:solidFill>
                  <a:srgbClr val="0070C0"/>
                </a:solidFill>
                <a:latin typeface="Georgia" panose="02040502050405020303" pitchFamily="18" charset="0"/>
              </a:rPr>
            </a:br>
            <a:r>
              <a:rPr lang="ru-RU" sz="3600" b="1" dirty="0" smtClean="0">
                <a:solidFill>
                  <a:srgbClr val="3366CC"/>
                </a:solidFill>
                <a:latin typeface="Georgia" panose="02040502050405020303" pitchFamily="18" charset="0"/>
              </a:rPr>
              <a:t>Загадки</a:t>
            </a:r>
            <a:endParaRPr lang="ru-RU" sz="3600" b="1" dirty="0">
              <a:solidFill>
                <a:srgbClr val="3366CC"/>
              </a:solidFill>
              <a:latin typeface="Georgia" panose="02040502050405020303" pitchFamily="18" charset="0"/>
            </a:endParaRPr>
          </a:p>
        </p:txBody>
      </p:sp>
      <p:sp>
        <p:nvSpPr>
          <p:cNvPr id="2" name="Объект 1"/>
          <p:cNvSpPr>
            <a:spLocks noGrp="1"/>
          </p:cNvSpPr>
          <p:nvPr>
            <p:ph sz="half" idx="1"/>
          </p:nvPr>
        </p:nvSpPr>
        <p:spPr/>
        <p:txBody>
          <a:bodyPr>
            <a:normAutofit/>
          </a:bodyPr>
          <a:lstStyle/>
          <a:p>
            <a:pPr marL="0" indent="0">
              <a:buNone/>
            </a:pPr>
            <a:r>
              <a:rPr lang="ru-RU" sz="2400" dirty="0">
                <a:solidFill>
                  <a:srgbClr val="0070C0"/>
                </a:solidFill>
                <a:latin typeface="Georgia" panose="02040502050405020303" pitchFamily="18" charset="0"/>
              </a:rPr>
              <a:t>Мне тепла для вас не жалко,</a:t>
            </a:r>
          </a:p>
          <a:p>
            <a:pPr marL="0" indent="0">
              <a:buNone/>
            </a:pPr>
            <a:r>
              <a:rPr lang="ru-RU" sz="2400" dirty="0">
                <a:solidFill>
                  <a:srgbClr val="0070C0"/>
                </a:solidFill>
                <a:latin typeface="Georgia" panose="02040502050405020303" pitchFamily="18" charset="0"/>
              </a:rPr>
              <a:t>С юга я пришло с жарой.</a:t>
            </a:r>
          </a:p>
          <a:p>
            <a:pPr marL="0" indent="0">
              <a:buNone/>
            </a:pPr>
            <a:r>
              <a:rPr lang="ru-RU" sz="2400" dirty="0">
                <a:solidFill>
                  <a:srgbClr val="0070C0"/>
                </a:solidFill>
                <a:latin typeface="Georgia" panose="02040502050405020303" pitchFamily="18" charset="0"/>
              </a:rPr>
              <a:t>Принесло цветы, рыбалку,</a:t>
            </a:r>
          </a:p>
          <a:p>
            <a:pPr marL="0" indent="0">
              <a:buNone/>
            </a:pPr>
            <a:r>
              <a:rPr lang="ru-RU" sz="2400" dirty="0">
                <a:solidFill>
                  <a:srgbClr val="0070C0"/>
                </a:solidFill>
                <a:latin typeface="Georgia" panose="02040502050405020303" pitchFamily="18" charset="0"/>
              </a:rPr>
              <a:t>Комаров звенящий рой,</a:t>
            </a:r>
          </a:p>
          <a:p>
            <a:pPr marL="0" indent="0">
              <a:buNone/>
            </a:pPr>
            <a:r>
              <a:rPr lang="ru-RU" sz="2400" dirty="0">
                <a:solidFill>
                  <a:srgbClr val="0070C0"/>
                </a:solidFill>
                <a:latin typeface="Georgia" panose="02040502050405020303" pitchFamily="18" charset="0"/>
              </a:rPr>
              <a:t>Землянику в кузовке</a:t>
            </a:r>
          </a:p>
          <a:p>
            <a:pPr marL="0" indent="0">
              <a:buNone/>
            </a:pPr>
            <a:r>
              <a:rPr lang="ru-RU" sz="2400" dirty="0">
                <a:solidFill>
                  <a:srgbClr val="0070C0"/>
                </a:solidFill>
                <a:latin typeface="Georgia" panose="02040502050405020303" pitchFamily="18" charset="0"/>
              </a:rPr>
              <a:t>И купание в реке. </a:t>
            </a:r>
            <a:endParaRPr lang="ru-RU" dirty="0"/>
          </a:p>
        </p:txBody>
      </p:sp>
      <p:pic>
        <p:nvPicPr>
          <p:cNvPr id="3074"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3923928" y="1412776"/>
            <a:ext cx="5220072"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71589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ownloads\680017-a783afde0a9130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1"/>
          </p:nvPr>
        </p:nvSpPr>
        <p:spPr/>
        <p:txBody>
          <a:bodyPr/>
          <a:lstStyle/>
          <a:p>
            <a:pPr marL="0" indent="0">
              <a:buNone/>
            </a:pPr>
            <a:r>
              <a:rPr lang="ru-RU" sz="2400" dirty="0">
                <a:solidFill>
                  <a:srgbClr val="0070C0"/>
                </a:solidFill>
                <a:latin typeface="Georgia" panose="02040502050405020303" pitchFamily="18" charset="0"/>
              </a:rPr>
              <a:t>Я на пляже разогретом</a:t>
            </a:r>
          </a:p>
          <a:p>
            <a:pPr marL="0" indent="0">
              <a:buNone/>
            </a:pPr>
            <a:r>
              <a:rPr lang="ru-RU" sz="2400" dirty="0">
                <a:solidFill>
                  <a:srgbClr val="0070C0"/>
                </a:solidFill>
                <a:latin typeface="Georgia" panose="02040502050405020303" pitchFamily="18" charset="0"/>
              </a:rPr>
              <a:t>Жду ребят горячим летом.</a:t>
            </a:r>
          </a:p>
          <a:p>
            <a:pPr marL="0" indent="0">
              <a:buNone/>
            </a:pPr>
            <a:r>
              <a:rPr lang="ru-RU" sz="2400" dirty="0">
                <a:solidFill>
                  <a:srgbClr val="0070C0"/>
                </a:solidFill>
                <a:latin typeface="Georgia" panose="02040502050405020303" pitchFamily="18" charset="0"/>
              </a:rPr>
              <a:t>И, спасаясь от меня,</a:t>
            </a:r>
          </a:p>
          <a:p>
            <a:pPr marL="0" indent="0">
              <a:buNone/>
            </a:pPr>
            <a:r>
              <a:rPr lang="ru-RU" sz="2400" dirty="0">
                <a:solidFill>
                  <a:srgbClr val="0070C0"/>
                </a:solidFill>
                <a:latin typeface="Georgia" panose="02040502050405020303" pitchFamily="18" charset="0"/>
              </a:rPr>
              <a:t>В речке плещет малышня.</a:t>
            </a:r>
          </a:p>
          <a:p>
            <a:pPr marL="0" indent="0">
              <a:buNone/>
            </a:pPr>
            <a:r>
              <a:rPr lang="ru-RU" sz="2400" dirty="0">
                <a:solidFill>
                  <a:srgbClr val="0070C0"/>
                </a:solidFill>
                <a:latin typeface="Georgia" panose="02040502050405020303" pitchFamily="18" charset="0"/>
              </a:rPr>
              <a:t>А зверюшки в эти дни</a:t>
            </a:r>
          </a:p>
          <a:p>
            <a:pPr marL="0" indent="0">
              <a:buNone/>
            </a:pPr>
            <a:r>
              <a:rPr lang="ru-RU" sz="2400" dirty="0">
                <a:solidFill>
                  <a:srgbClr val="0070C0"/>
                </a:solidFill>
                <a:latin typeface="Georgia" panose="02040502050405020303" pitchFamily="18" charset="0"/>
              </a:rPr>
              <a:t>Укрываются в тени</a:t>
            </a:r>
            <a:r>
              <a:rPr lang="ru-RU" sz="2400" dirty="0" smtClean="0">
                <a:solidFill>
                  <a:srgbClr val="0070C0"/>
                </a:solidFill>
                <a:latin typeface="Georgia" panose="02040502050405020303" pitchFamily="18" charset="0"/>
              </a:rPr>
              <a:t>.</a:t>
            </a:r>
          </a:p>
          <a:p>
            <a:pPr marL="0" indent="0">
              <a:buNone/>
            </a:pPr>
            <a:endParaRPr lang="ru-RU" sz="2400" dirty="0">
              <a:solidFill>
                <a:srgbClr val="0070C0"/>
              </a:solidFill>
              <a:latin typeface="Georgia" panose="02040502050405020303" pitchFamily="18" charset="0"/>
            </a:endParaRPr>
          </a:p>
          <a:p>
            <a:pPr marL="0" indent="0">
              <a:buNone/>
            </a:pPr>
            <a:r>
              <a:rPr lang="ru-RU" sz="4000" b="1" dirty="0" smtClean="0">
                <a:solidFill>
                  <a:srgbClr val="0070C0"/>
                </a:solidFill>
                <a:latin typeface="Georgia" panose="02040502050405020303" pitchFamily="18" charset="0"/>
              </a:rPr>
              <a:t>(жара, зной) </a:t>
            </a:r>
            <a:endParaRPr lang="ru-RU" sz="4000" b="1" dirty="0"/>
          </a:p>
        </p:txBody>
      </p:sp>
      <p:sp>
        <p:nvSpPr>
          <p:cNvPr id="6" name="Объект 5"/>
          <p:cNvSpPr>
            <a:spLocks noGrp="1"/>
          </p:cNvSpPr>
          <p:nvPr>
            <p:ph sz="half" idx="2"/>
          </p:nvPr>
        </p:nvSpPr>
        <p:spPr/>
        <p:txBody>
          <a:bodyPr/>
          <a:lstStyle/>
          <a:p>
            <a:endParaRPr lang="ru-RU" dirty="0" smtClean="0"/>
          </a:p>
          <a:p>
            <a:endParaRPr lang="ru-RU" dirty="0">
              <a:solidFill>
                <a:srgbClr val="0070C0"/>
              </a:solidFill>
            </a:endParaRPr>
          </a:p>
        </p:txBody>
      </p:sp>
      <p:pic>
        <p:nvPicPr>
          <p:cNvPr id="4098" name="Picture 2" descr="C:\Users\user\Downloads\jM5KkMb38E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2000992"/>
            <a:ext cx="3681984" cy="31455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5128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ownloads\680017-a783afde0a9130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274638"/>
            <a:ext cx="8229600" cy="778098"/>
          </a:xfrm>
        </p:spPr>
        <p:txBody>
          <a:bodyPr/>
          <a:lstStyle/>
          <a:p>
            <a:endParaRPr lang="ru-RU"/>
          </a:p>
        </p:txBody>
      </p:sp>
      <p:sp>
        <p:nvSpPr>
          <p:cNvPr id="3" name="Объект 2"/>
          <p:cNvSpPr>
            <a:spLocks noGrp="1"/>
          </p:cNvSpPr>
          <p:nvPr>
            <p:ph sz="half" idx="1"/>
          </p:nvPr>
        </p:nvSpPr>
        <p:spPr>
          <a:xfrm>
            <a:off x="457200" y="1268760"/>
            <a:ext cx="4038600" cy="4857403"/>
          </a:xfrm>
        </p:spPr>
        <p:txBody>
          <a:bodyPr/>
          <a:lstStyle/>
          <a:p>
            <a:pPr marL="0" indent="0">
              <a:buNone/>
            </a:pPr>
            <a:r>
              <a:rPr lang="ru-RU" sz="2400" dirty="0">
                <a:solidFill>
                  <a:srgbClr val="0070C0"/>
                </a:solidFill>
                <a:latin typeface="Georgia" panose="02040502050405020303" pitchFamily="18" charset="0"/>
              </a:rPr>
              <a:t>Я уверен, что ребята</a:t>
            </a:r>
          </a:p>
          <a:p>
            <a:pPr marL="0" indent="0">
              <a:buNone/>
            </a:pPr>
            <a:r>
              <a:rPr lang="ru-RU" sz="2400" dirty="0">
                <a:solidFill>
                  <a:srgbClr val="0070C0"/>
                </a:solidFill>
                <a:latin typeface="Georgia" panose="02040502050405020303" pitchFamily="18" charset="0"/>
              </a:rPr>
              <a:t>Слышали мои раскаты.</a:t>
            </a:r>
          </a:p>
          <a:p>
            <a:pPr marL="0" indent="0">
              <a:buNone/>
            </a:pPr>
            <a:r>
              <a:rPr lang="ru-RU" sz="2400" dirty="0">
                <a:solidFill>
                  <a:srgbClr val="0070C0"/>
                </a:solidFill>
                <a:latin typeface="Georgia" panose="02040502050405020303" pitchFamily="18" charset="0"/>
              </a:rPr>
              <a:t>Ведь они всегда бывают,</a:t>
            </a:r>
          </a:p>
          <a:p>
            <a:pPr marL="0" indent="0">
              <a:buNone/>
            </a:pPr>
            <a:r>
              <a:rPr lang="ru-RU" sz="2400" dirty="0">
                <a:solidFill>
                  <a:srgbClr val="0070C0"/>
                </a:solidFill>
                <a:latin typeface="Georgia" panose="02040502050405020303" pitchFamily="18" charset="0"/>
              </a:rPr>
              <a:t>Если молния сверкает.</a:t>
            </a:r>
          </a:p>
          <a:p>
            <a:pPr marL="0" indent="0">
              <a:buNone/>
            </a:pPr>
            <a:r>
              <a:rPr lang="ru-RU" sz="2400" dirty="0">
                <a:solidFill>
                  <a:srgbClr val="0070C0"/>
                </a:solidFill>
                <a:latin typeface="Georgia" panose="02040502050405020303" pitchFamily="18" charset="0"/>
              </a:rPr>
              <a:t>Для нее я лучший друг -</a:t>
            </a:r>
          </a:p>
          <a:p>
            <a:pPr marL="0" indent="0">
              <a:buNone/>
            </a:pPr>
            <a:r>
              <a:rPr lang="ru-RU" sz="2400" dirty="0">
                <a:solidFill>
                  <a:srgbClr val="0070C0"/>
                </a:solidFill>
                <a:latin typeface="Georgia" panose="02040502050405020303" pitchFamily="18" charset="0"/>
              </a:rPr>
              <a:t>Очень грозный гулкий звук. </a:t>
            </a:r>
            <a:endParaRPr lang="ru-RU" sz="2400" dirty="0" smtClean="0">
              <a:solidFill>
                <a:srgbClr val="0070C0"/>
              </a:solidFill>
              <a:latin typeface="Georgia" panose="02040502050405020303" pitchFamily="18" charset="0"/>
            </a:endParaRPr>
          </a:p>
          <a:p>
            <a:pPr marL="0" indent="0">
              <a:buNone/>
            </a:pPr>
            <a:r>
              <a:rPr lang="ru-RU" sz="4400" b="1" dirty="0" smtClean="0">
                <a:solidFill>
                  <a:srgbClr val="0070C0"/>
                </a:solidFill>
                <a:latin typeface="Georgia" panose="02040502050405020303" pitchFamily="18" charset="0"/>
              </a:rPr>
              <a:t>(Гром)</a:t>
            </a:r>
            <a:endParaRPr lang="ru-RU" sz="4400" b="1" dirty="0"/>
          </a:p>
        </p:txBody>
      </p:sp>
      <p:pic>
        <p:nvPicPr>
          <p:cNvPr id="102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355976" y="1772816"/>
            <a:ext cx="4464496"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63034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ownloads\680017-a783afde0a9130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1"/>
          </p:nvPr>
        </p:nvSpPr>
        <p:spPr/>
        <p:txBody>
          <a:bodyPr/>
          <a:lstStyle/>
          <a:p>
            <a:pPr marL="0" indent="0">
              <a:buNone/>
            </a:pPr>
            <a:r>
              <a:rPr lang="ru-RU" sz="2400" dirty="0">
                <a:solidFill>
                  <a:srgbClr val="0070C0"/>
                </a:solidFill>
                <a:latin typeface="Georgia" panose="02040502050405020303" pitchFamily="18" charset="0"/>
              </a:rPr>
              <a:t>Летний дождь прошел с утра,</a:t>
            </a:r>
          </a:p>
          <a:p>
            <a:pPr marL="0" indent="0">
              <a:buNone/>
            </a:pPr>
            <a:r>
              <a:rPr lang="ru-RU" sz="2400" dirty="0">
                <a:solidFill>
                  <a:srgbClr val="0070C0"/>
                </a:solidFill>
                <a:latin typeface="Georgia" panose="02040502050405020303" pitchFamily="18" charset="0"/>
              </a:rPr>
              <a:t>Выглянуло солнце.</a:t>
            </a:r>
          </a:p>
          <a:p>
            <a:pPr marL="0" indent="0">
              <a:buNone/>
            </a:pPr>
            <a:r>
              <a:rPr lang="ru-RU" sz="2400" dirty="0">
                <a:solidFill>
                  <a:srgbClr val="0070C0"/>
                </a:solidFill>
                <a:latin typeface="Georgia" panose="02040502050405020303" pitchFamily="18" charset="0"/>
              </a:rPr>
              <a:t>Удивилась детвора,</a:t>
            </a:r>
          </a:p>
          <a:p>
            <a:pPr marL="0" indent="0">
              <a:buNone/>
            </a:pPr>
            <a:r>
              <a:rPr lang="ru-RU" sz="2400" dirty="0">
                <a:solidFill>
                  <a:srgbClr val="0070C0"/>
                </a:solidFill>
                <a:latin typeface="Georgia" panose="02040502050405020303" pitchFamily="18" charset="0"/>
              </a:rPr>
              <a:t>Посмотрев в оконце, -</a:t>
            </a:r>
          </a:p>
          <a:p>
            <a:pPr marL="0" indent="0">
              <a:buNone/>
            </a:pPr>
            <a:r>
              <a:rPr lang="ru-RU" sz="2400" dirty="0">
                <a:solidFill>
                  <a:srgbClr val="0070C0"/>
                </a:solidFill>
                <a:latin typeface="Georgia" panose="02040502050405020303" pitchFamily="18" charset="0"/>
              </a:rPr>
              <a:t>Семицветная дуга</a:t>
            </a:r>
          </a:p>
          <a:p>
            <a:pPr marL="0" indent="0">
              <a:buNone/>
            </a:pPr>
            <a:r>
              <a:rPr lang="ru-RU" sz="2400" dirty="0">
                <a:solidFill>
                  <a:srgbClr val="0070C0"/>
                </a:solidFill>
                <a:latin typeface="Georgia" panose="02040502050405020303" pitchFamily="18" charset="0"/>
              </a:rPr>
              <a:t>Заслонила облака! </a:t>
            </a:r>
            <a:r>
              <a:rPr lang="ru-RU" dirty="0">
                <a:solidFill>
                  <a:srgbClr val="0070C0"/>
                </a:solidFill>
                <a:latin typeface="Georgia" panose="02040502050405020303" pitchFamily="18" charset="0"/>
              </a:rPr>
              <a:t>(Радуга)</a:t>
            </a:r>
          </a:p>
          <a:p>
            <a:pPr marL="0" indent="0">
              <a:buNone/>
            </a:pPr>
            <a:endParaRPr lang="ru-RU" dirty="0"/>
          </a:p>
        </p:txBody>
      </p:sp>
      <p:pic>
        <p:nvPicPr>
          <p:cNvPr id="7" name="Объект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556792"/>
            <a:ext cx="4038600" cy="4464495"/>
          </a:xfrm>
        </p:spPr>
      </p:pic>
    </p:spTree>
    <p:extLst>
      <p:ext uri="{BB962C8B-B14F-4D97-AF65-F5344CB8AC3E}">
        <p14:creationId xmlns:p14="http://schemas.microsoft.com/office/powerpoint/2010/main" val="14727342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587</TotalTime>
  <Words>825</Words>
  <Application>Microsoft Office PowerPoint</Application>
  <PresentationFormat>Экран (4:3)</PresentationFormat>
  <Paragraphs>124</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Тема Office</vt:lpstr>
      <vt:lpstr> Презентация к проектной работе  на тему:  «Лето, каникулы – чудесная пора» </vt:lpstr>
      <vt:lpstr> Летняя познавательная энциклопедия для детей «Лето, каникулы – чудесная пора» </vt:lpstr>
      <vt:lpstr>Содержание</vt:lpstr>
      <vt:lpstr>1. Введение</vt:lpstr>
      <vt:lpstr>2. Цель и задачи проектной работы</vt:lpstr>
      <vt:lpstr>3. Летний фольклор Загадки</vt:lpstr>
      <vt:lpstr>Презентация PowerPoint</vt:lpstr>
      <vt:lpstr>Презентация PowerPoint</vt:lpstr>
      <vt:lpstr>Презентация PowerPoint</vt:lpstr>
      <vt:lpstr>Презентация PowerPoint</vt:lpstr>
      <vt:lpstr>Летние частушечки</vt:lpstr>
      <vt:lpstr>Презентация PowerPoint</vt:lpstr>
      <vt:lpstr>В народе говорят:  (пословицы и поговорки о лете)</vt:lpstr>
      <vt:lpstr>Летние приметы</vt:lpstr>
      <vt:lpstr>4. Летние фантазии (Мы рисуем наше лето)</vt:lpstr>
      <vt:lpstr>Презентация PowerPoint</vt:lpstr>
      <vt:lpstr>5. Летние советы для здоровья</vt:lpstr>
      <vt:lpstr>Презентация PowerPoint</vt:lpstr>
      <vt:lpstr>Презентация PowerPoint</vt:lpstr>
      <vt:lpstr>Презентация PowerPoint</vt:lpstr>
      <vt:lpstr>Летние забавы</vt:lpstr>
      <vt:lpstr>Подвижные игры летом Футбол</vt:lpstr>
      <vt:lpstr>Чехарда</vt:lpstr>
      <vt:lpstr>Зеваки</vt:lpstr>
      <vt:lpstr>7. Выводы</vt:lpstr>
      <vt:lpstr>Источники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dc:title>
  <dc:creator>user</dc:creator>
  <cp:lastModifiedBy>user</cp:lastModifiedBy>
  <cp:revision>55</cp:revision>
  <dcterms:created xsi:type="dcterms:W3CDTF">2016-05-31T16:36:17Z</dcterms:created>
  <dcterms:modified xsi:type="dcterms:W3CDTF">2016-06-15T16:33:42Z</dcterms:modified>
</cp:coreProperties>
</file>