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0" r:id="rId4"/>
    <p:sldId id="264" r:id="rId5"/>
    <p:sldId id="263" r:id="rId6"/>
    <p:sldId id="262" r:id="rId7"/>
    <p:sldId id="261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FA28-87F8-40C8-9560-6BEF5C9E4EF3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solidFill>
                  <a:prstClr val="white"/>
                </a:solidFill>
                <a:latin typeface="Arial Black" panose="020B0A04020102020204" pitchFamily="34" charset="0"/>
              </a:rPr>
              <a:t>Литературное чтение</a:t>
            </a:r>
            <a:br>
              <a:rPr lang="ru-RU" sz="1400" dirty="0">
                <a:solidFill>
                  <a:prstClr val="white"/>
                </a:solidFill>
                <a:latin typeface="Arial Black" panose="020B0A04020102020204" pitchFamily="34" charset="0"/>
              </a:rPr>
            </a:br>
            <a:r>
              <a:rPr lang="ru-RU" sz="1400" dirty="0">
                <a:solidFill>
                  <a:prstClr val="white"/>
                </a:solidFill>
                <a:latin typeface="Arial Black" panose="020B0A04020102020204" pitchFamily="34" charset="0"/>
              </a:rPr>
              <a:t>УМК «Школа России»</a:t>
            </a:r>
            <a:br>
              <a:rPr lang="ru-RU" sz="1400" dirty="0">
                <a:solidFill>
                  <a:prstClr val="white"/>
                </a:solidFill>
                <a:latin typeface="Arial Black" panose="020B0A04020102020204" pitchFamily="34" charset="0"/>
              </a:rPr>
            </a:br>
            <a:r>
              <a:rPr lang="ru-RU" sz="1400" dirty="0">
                <a:solidFill>
                  <a:prstClr val="white"/>
                </a:solidFill>
                <a:latin typeface="Arial Black" panose="020B0A04020102020204" pitchFamily="34" charset="0"/>
              </a:rPr>
              <a:t>2 класс</a:t>
            </a:r>
            <a:br>
              <a:rPr lang="ru-RU" sz="1400" dirty="0">
                <a:solidFill>
                  <a:prstClr val="white"/>
                </a:solidFill>
                <a:latin typeface="Arial Black" panose="020B0A04020102020204" pitchFamily="34" charset="0"/>
              </a:rPr>
            </a:br>
            <a:r>
              <a:rPr lang="ru-RU" sz="1400" dirty="0">
                <a:solidFill>
                  <a:srgbClr val="8064A2">
                    <a:lumMod val="50000"/>
                  </a:srgbClr>
                </a:solidFill>
                <a:latin typeface="Arial Black" panose="020B0A04020102020204" pitchFamily="34" charset="0"/>
              </a:rPr>
              <a:t/>
            </a:r>
            <a:br>
              <a:rPr lang="ru-RU" sz="1400" dirty="0">
                <a:solidFill>
                  <a:srgbClr val="8064A2">
                    <a:lumMod val="50000"/>
                  </a:srgbClr>
                </a:solidFill>
                <a:latin typeface="Arial Black" panose="020B0A04020102020204" pitchFamily="34" charset="0"/>
              </a:rPr>
            </a:br>
            <a:r>
              <a:rPr lang="ru-RU" sz="1400" dirty="0">
                <a:solidFill>
                  <a:srgbClr val="8064A2">
                    <a:lumMod val="50000"/>
                  </a:srgbClr>
                </a:solidFill>
                <a:latin typeface="Arial Black" panose="020B0A04020102020204" pitchFamily="34" charset="0"/>
              </a:rPr>
              <a:t/>
            </a:r>
            <a:br>
              <a:rPr lang="ru-RU" sz="1400" dirty="0">
                <a:solidFill>
                  <a:srgbClr val="8064A2">
                    <a:lumMod val="50000"/>
                  </a:srgbClr>
                </a:solidFill>
                <a:latin typeface="Arial Black" panose="020B0A04020102020204" pitchFamily="34" charset="0"/>
              </a:rPr>
            </a:br>
            <a:r>
              <a:rPr lang="ru-RU" sz="3200" dirty="0"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Тест 6.</a:t>
            </a:r>
            <a:r>
              <a:rPr lang="ru-RU" sz="3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Люблю природу русскую. Зима</a:t>
            </a:r>
            <a:r>
              <a:rPr lang="ru-RU" sz="3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 </a:t>
            </a:r>
            <a:r>
              <a:rPr lang="ru-RU" sz="3200" dirty="0" smtClean="0"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8206680" cy="2063080"/>
          </a:xfrm>
        </p:spPr>
        <p:txBody>
          <a:bodyPr>
            <a:normAutofit/>
          </a:bodyPr>
          <a:lstStyle/>
          <a:p>
            <a:pPr lvl="0" algn="r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</a:rPr>
              <a:t>Автор материала: Шабанова Марина Геннадьевна,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</a:rPr>
              <a:t>1 квалификационная категория,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</a:rPr>
              <a:t>учитель начальных классов 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</a:rPr>
              <a:t>МБОУ </a:t>
            </a:r>
            <a:r>
              <a:rPr lang="ru-RU" sz="900" cap="all" dirty="0" err="1">
                <a:solidFill>
                  <a:schemeClr val="bg1"/>
                </a:solidFill>
                <a:latin typeface="Arial Black" panose="020B0A04020102020204" pitchFamily="34" charset="0"/>
                <a:ea typeface="PMingLiU"/>
              </a:rPr>
              <a:t>Сарасинская</a:t>
            </a:r>
            <a:r>
              <a:rPr lang="ru-RU" sz="900" cap="all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</a:rPr>
              <a:t> СОШ </a:t>
            </a:r>
          </a:p>
          <a:p>
            <a:pPr lvl="0" algn="r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</a:rPr>
              <a:t>Алтайского района Алтайского края </a:t>
            </a:r>
          </a:p>
          <a:p>
            <a:pPr lvl="0" algn="r">
              <a:spcBef>
                <a:spcPts val="1000"/>
              </a:spcBef>
              <a:defRPr/>
            </a:pPr>
            <a:endParaRPr lang="ru-RU" sz="900" cap="all" dirty="0">
              <a:solidFill>
                <a:schemeClr val="bg1"/>
              </a:solidFill>
              <a:latin typeface="Arial Black" panose="020B0A04020102020204" pitchFamily="34" charset="0"/>
              <a:ea typeface="PMingLiU"/>
            </a:endParaRPr>
          </a:p>
          <a:p>
            <a:pPr lvl="0">
              <a:spcBef>
                <a:spcPts val="1000"/>
              </a:spcBef>
              <a:defRPr/>
            </a:pPr>
            <a:r>
              <a:rPr lang="ru-RU" sz="900" cap="all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</a:rPr>
              <a:t>с. </a:t>
            </a:r>
            <a:r>
              <a:rPr lang="ru-RU" sz="900" cap="all" dirty="0" err="1">
                <a:solidFill>
                  <a:schemeClr val="bg1"/>
                </a:solidFill>
                <a:latin typeface="Arial Black" panose="020B0A04020102020204" pitchFamily="34" charset="0"/>
                <a:ea typeface="PMingLiU"/>
              </a:rPr>
              <a:t>Сараса</a:t>
            </a:r>
            <a:r>
              <a:rPr lang="ru-RU" sz="900" cap="all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</a:rPr>
              <a:t>, 2016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>
            <a:normAutofit fontScale="925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bg1"/>
                </a:solidFill>
                <a:latin typeface="Arial Black" panose="020B0A04020102020204" pitchFamily="34" charset="0"/>
                <a:ea typeface="PMingLiU"/>
                <a:cs typeface="Arial"/>
              </a:rPr>
              <a:t>Работа не содержит ошибок – оценка «5»;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bg1"/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не менее 5% объёма работы – оценка «4»;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bg1"/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не менее 50% объёма работы – оценка «3»;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bg1"/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менее 50% объема работы – оценка «2»</a:t>
            </a:r>
            <a:endParaRPr lang="ru-RU" sz="3700" b="1" dirty="0">
              <a:solidFill>
                <a:schemeClr val="bg1"/>
              </a:solidFill>
              <a:latin typeface="Arial Black" panose="020B0A04020102020204" pitchFamily="34" charset="0"/>
              <a:ea typeface="PMingLiU"/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87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kern="0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  <a:cs typeface="Arial"/>
              </a:rPr>
              <a:t>Используемые источники: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pPr marL="257175" lvl="0" indent="-257175" defTabSz="685800">
              <a:defRPr/>
            </a:pPr>
            <a:r>
              <a:rPr lang="ru-RU" sz="2200" dirty="0">
                <a:solidFill>
                  <a:schemeClr val="bg1"/>
                </a:solidFill>
                <a:latin typeface="Arial Black" panose="020B0A04020102020204" pitchFamily="34" charset="0"/>
              </a:rPr>
              <a:t>«Литературное чтение», КИМ, 2 класс, Москва, «</a:t>
            </a:r>
            <a:r>
              <a:rPr lang="ru-RU" sz="2200" dirty="0" err="1">
                <a:solidFill>
                  <a:schemeClr val="bg1"/>
                </a:solidFill>
                <a:latin typeface="Arial Black" panose="020B0A04020102020204" pitchFamily="34" charset="0"/>
              </a:rPr>
              <a:t>Вако</a:t>
            </a:r>
            <a:r>
              <a:rPr lang="ru-RU" sz="2200" dirty="0">
                <a:solidFill>
                  <a:schemeClr val="bg1"/>
                </a:solidFill>
                <a:latin typeface="Arial Black" panose="020B0A04020102020204" pitchFamily="34" charset="0"/>
              </a:rPr>
              <a:t>», 2016</a:t>
            </a:r>
          </a:p>
          <a:p>
            <a:pPr marL="257175" lvl="0" indent="-257175" defTabSz="685800">
              <a:defRPr/>
            </a:pPr>
            <a:r>
              <a:rPr lang="ru-RU" sz="2200" dirty="0">
                <a:solidFill>
                  <a:schemeClr val="bg1"/>
                </a:solidFill>
                <a:latin typeface="Arial Black" panose="020B0A04020102020204" pitchFamily="34" charset="0"/>
              </a:rPr>
              <a:t>Климанова и др., «Литературное чтение», ч.1, Москва «Просвещение», 2014</a:t>
            </a:r>
          </a:p>
          <a:p>
            <a:pPr marL="257175" lvl="0" indent="-257175" defTabSz="685800">
              <a:defRPr/>
            </a:pPr>
            <a:r>
              <a:rPr lang="ru-RU" sz="2200" dirty="0" err="1">
                <a:solidFill>
                  <a:schemeClr val="bg1"/>
                </a:solidFill>
                <a:latin typeface="Arial Black" panose="020B0A04020102020204" pitchFamily="34" charset="0"/>
              </a:rPr>
              <a:t>Кутявина</a:t>
            </a:r>
            <a:r>
              <a:rPr lang="ru-RU" sz="2200" dirty="0">
                <a:solidFill>
                  <a:schemeClr val="bg1"/>
                </a:solidFill>
                <a:latin typeface="Arial Black" panose="020B0A04020102020204" pitchFamily="34" charset="0"/>
              </a:rPr>
              <a:t> С.В. «Поурочные разработки по литературному чтению», к УМК </a:t>
            </a:r>
            <a:r>
              <a:rPr lang="ru-RU" sz="2200" dirty="0" err="1">
                <a:solidFill>
                  <a:schemeClr val="bg1"/>
                </a:solidFill>
                <a:latin typeface="Arial Black" panose="020B0A04020102020204" pitchFamily="34" charset="0"/>
              </a:rPr>
              <a:t>Л.Ф.Климановой</a:t>
            </a:r>
            <a:r>
              <a:rPr lang="ru-RU" sz="2200" dirty="0">
                <a:solidFill>
                  <a:schemeClr val="bg1"/>
                </a:solidFill>
                <a:latin typeface="Arial Black" panose="020B0A04020102020204" pitchFamily="34" charset="0"/>
              </a:rPr>
              <a:t> и др. («Школа России»), 2 класс, Москва, «</a:t>
            </a:r>
            <a:r>
              <a:rPr lang="ru-RU" sz="2200" dirty="0" err="1">
                <a:solidFill>
                  <a:schemeClr val="bg1"/>
                </a:solidFill>
                <a:latin typeface="Arial Black" panose="020B0A04020102020204" pitchFamily="34" charset="0"/>
              </a:rPr>
              <a:t>Вако</a:t>
            </a:r>
            <a:r>
              <a:rPr lang="ru-RU" sz="2200" dirty="0">
                <a:solidFill>
                  <a:schemeClr val="bg1"/>
                </a:solidFill>
                <a:latin typeface="Arial Black" panose="020B0A04020102020204" pitchFamily="34" charset="0"/>
              </a:rPr>
              <a:t>», 2014</a:t>
            </a:r>
          </a:p>
          <a:p>
            <a:pPr marL="257175" lvl="0" indent="-257175" defTabSz="685800">
              <a:defRPr/>
            </a:pPr>
            <a:r>
              <a:rPr lang="ru-RU" sz="2200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Шаблон: </a:t>
            </a:r>
            <a:r>
              <a:rPr lang="en-US" sz="2200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  <a:hlinkClick r:id="rId2"/>
              </a:rPr>
              <a:t>http://elenaranko.ucoz.ru/</a:t>
            </a:r>
            <a:r>
              <a:rPr lang="ru-RU" sz="2200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Ранько</a:t>
            </a:r>
            <a:r>
              <a:rPr lang="ru-RU" sz="2200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 Елена Алексеевна, учитель начальных классов, МАОУ лицей №21,   г. Иваново</a:t>
            </a:r>
          </a:p>
        </p:txBody>
      </p:sp>
    </p:spTree>
    <p:extLst>
      <p:ext uri="{BB962C8B-B14F-4D97-AF65-F5344CB8AC3E}">
        <p14:creationId xmlns:p14="http://schemas.microsoft.com/office/powerpoint/2010/main" val="79744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А1. Стихотворение «Берёза» написал:</a:t>
            </a:r>
            <a: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dirty="0" err="1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И.Бунин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К.Бальмонт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Ф.Тютчев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С.Есенин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062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А2. Какое стихотворение написал </a:t>
            </a:r>
            <a:r>
              <a:rPr lang="ru-RU" dirty="0" err="1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И.Бунин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«Зимним холодом…»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«Чародейкою зимою»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«Утром кот…»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«Поёт зима – аукает…»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556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А3. Чьих произведений не было в этом разделе?</a:t>
            </a:r>
            <a: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dirty="0" err="1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С.Есенина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Н.Некрасова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Ф.Тютчева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 err="1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С.Михалкова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258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А4. Морозу-Красному носу удалось задуманное, 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как:</a:t>
            </a:r>
            <a: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Купец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был очень плохо одет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Купец был очень тепло одет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Купец сидел и не двигался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Крестьянин много двигался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612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В1. Что должно быть в стихах, кроме ритма?</a:t>
            </a:r>
            <a: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Рифма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Ничего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Описание природы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Красивые слова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321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С1. Закончи пословицу.</a:t>
            </a:r>
            <a: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Хочешь есть калачи…</a:t>
            </a:r>
            <a:r>
              <a:rPr lang="ru-RU" sz="4000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сиди на печи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Замеси тесто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Быстро печь истопи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 и ешь их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6752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  <a:cs typeface="Arial"/>
              </a:rPr>
              <a:t>Ключ к тесту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761653"/>
              </p:ext>
            </p:extLst>
          </p:nvPr>
        </p:nvGraphicFramePr>
        <p:xfrm>
          <a:off x="827586" y="1417638"/>
          <a:ext cx="7704852" cy="3379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142"/>
                <a:gridCol w="1284142"/>
                <a:gridCol w="1284142"/>
                <a:gridCol w="1284142"/>
                <a:gridCol w="1284142"/>
                <a:gridCol w="1284142"/>
              </a:tblGrid>
              <a:tr h="885111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 Black" panose="020B0A04020102020204" pitchFamily="34" charset="0"/>
                        </a:rPr>
                        <a:t>А1</a:t>
                      </a:r>
                      <a:endParaRPr lang="ru-RU" sz="4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 Black" panose="020B0A04020102020204" pitchFamily="34" charset="0"/>
                        </a:rPr>
                        <a:t>А2</a:t>
                      </a:r>
                      <a:endParaRPr lang="ru-RU" sz="4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 Black" panose="020B0A04020102020204" pitchFamily="34" charset="0"/>
                        </a:rPr>
                        <a:t>А3</a:t>
                      </a:r>
                      <a:endParaRPr lang="ru-RU" sz="4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 Black" panose="020B0A04020102020204" pitchFamily="34" charset="0"/>
                        </a:rPr>
                        <a:t>А4</a:t>
                      </a:r>
                      <a:endParaRPr lang="ru-RU" sz="4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 Black" panose="020B0A04020102020204" pitchFamily="34" charset="0"/>
                        </a:rPr>
                        <a:t>В1</a:t>
                      </a:r>
                      <a:endParaRPr lang="ru-RU" sz="4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 Black" panose="020B0A04020102020204" pitchFamily="34" charset="0"/>
                        </a:rPr>
                        <a:t>С1</a:t>
                      </a:r>
                      <a:endParaRPr lang="ru-RU" sz="4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2494403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4</a:t>
                      </a:r>
                      <a:endParaRPr lang="ru-RU" sz="54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54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54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54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4</a:t>
                      </a:r>
                      <a:endParaRPr lang="ru-RU" sz="54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4</a:t>
                      </a:r>
                      <a:endParaRPr lang="ru-RU" sz="54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78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  <a:cs typeface="Arial"/>
              </a:rPr>
              <a:t>Самооценка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А оцениваются 1 баллом.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В – 2 баллами,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bg1"/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С - 3 баллами (может быть как один, так и несколько ответов).</a:t>
            </a:r>
          </a:p>
        </p:txBody>
      </p:sp>
    </p:spTree>
    <p:extLst>
      <p:ext uri="{BB962C8B-B14F-4D97-AF65-F5344CB8AC3E}">
        <p14:creationId xmlns:p14="http://schemas.microsoft.com/office/powerpoint/2010/main" val="223117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7F7F"/>
      </a:hlink>
      <a:folHlink>
        <a:srgbClr val="FFE5E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316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PMingLiU</vt:lpstr>
      <vt:lpstr>Arial</vt:lpstr>
      <vt:lpstr>Arial Black</vt:lpstr>
      <vt:lpstr>Calibri</vt:lpstr>
      <vt:lpstr>Times New Roman</vt:lpstr>
      <vt:lpstr>Тема Office</vt:lpstr>
      <vt:lpstr>Литературное чтение УМК «Школа России» 2 класс   Тест 6. Люблю природу русскую. Зима Вариант 2 </vt:lpstr>
      <vt:lpstr>А1. Стихотворение «Берёза» написал: </vt:lpstr>
      <vt:lpstr>А2. Какое стихотворение написал И.Бунин? </vt:lpstr>
      <vt:lpstr>А3. Чьих произведений не было в этом разделе? </vt:lpstr>
      <vt:lpstr>А4. Морозу-Красному носу удалось задуманное,  так как: </vt:lpstr>
      <vt:lpstr>В1. Что должно быть в стихах, кроме ритма? </vt:lpstr>
      <vt:lpstr>С1. Закончи пословицу. Хочешь есть калачи… </vt:lpstr>
      <vt:lpstr>Ключ к тесту</vt:lpstr>
      <vt:lpstr>Самооценка</vt:lpstr>
      <vt:lpstr>Презентация PowerPoint</vt:lpstr>
      <vt:lpstr>Используемые источники: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3</cp:revision>
  <dcterms:created xsi:type="dcterms:W3CDTF">2013-08-17T08:34:50Z</dcterms:created>
  <dcterms:modified xsi:type="dcterms:W3CDTF">2016-08-21T02:19:50Z</dcterms:modified>
</cp:coreProperties>
</file>