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6" r:id="rId9"/>
    <p:sldId id="268" r:id="rId10"/>
    <p:sldId id="267" r:id="rId11"/>
    <p:sldId id="265" r:id="rId12"/>
    <p:sldId id="269" r:id="rId13"/>
    <p:sldId id="270" r:id="rId14"/>
    <p:sldId id="261" r:id="rId15"/>
    <p:sldId id="26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kprosto.ru/kak-121215-kak-schitat-na-kakoy-den-prihoditsya-pash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genon.ru/GetAnswer.aspx?qid=f64337de-dc9a-4ba4-a7c6-9b95762e67a8" TargetMode="External"/><Relationship Id="rId4" Type="http://schemas.openxmlformats.org/officeDocument/2006/relationships/hyperlink" Target="http://ped-kopilka.ru/raznoe/semeinye-prazdniki/pravoslavnaja-pasha-istorija-pashi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640960" cy="223224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9933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Презентация к проектной работе по теме: </a:t>
            </a:r>
            <a:br>
              <a:rPr lang="ru-RU" sz="3200" b="1" dirty="0">
                <a:solidFill>
                  <a:srgbClr val="993300"/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993300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«</a:t>
            </a:r>
            <a:r>
              <a:rPr lang="ru-RU" sz="3200" b="1" dirty="0">
                <a:solidFill>
                  <a:srgbClr val="993300"/>
                </a:solidFill>
                <a:latin typeface="Georgia" panose="02040502050405020303" pitchFamily="18" charset="0"/>
              </a:rPr>
              <a:t>У истоков наших предков. </a:t>
            </a:r>
            <a:r>
              <a:rPr lang="ru-RU" sz="32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/>
            </a:r>
            <a:br>
              <a:rPr lang="ru-RU" sz="3200" b="1" dirty="0" smtClean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sz="32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Откуда </a:t>
            </a:r>
            <a:r>
              <a:rPr lang="ru-RU" sz="3200" b="1">
                <a:solidFill>
                  <a:srgbClr val="993300"/>
                </a:solidFill>
                <a:latin typeface="Georgia" panose="02040502050405020303" pitchFamily="18" charset="0"/>
              </a:rPr>
              <a:t>пришла </a:t>
            </a:r>
            <a:r>
              <a:rPr lang="ru-RU" sz="3200" b="1" smtClean="0">
                <a:solidFill>
                  <a:srgbClr val="993300"/>
                </a:solidFill>
                <a:latin typeface="Georgia" panose="02040502050405020303" pitchFamily="18" charset="0"/>
              </a:rPr>
              <a:t>Пасха?» </a:t>
            </a:r>
            <a:endParaRPr lang="ru-RU" sz="32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283968" y="2996952"/>
            <a:ext cx="4752528" cy="3096344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b="1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Выполнили: </a:t>
            </a:r>
            <a:r>
              <a:rPr lang="ru-RU" dirty="0" smtClean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учащиеся 3 «А» и 3 «Б» классов, </a:t>
            </a:r>
            <a:r>
              <a:rPr lang="ru-RU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МОУ «С(К)ОШИ №4, города Магнитогорска, Челябинской области.</a:t>
            </a:r>
          </a:p>
          <a:p>
            <a:pPr algn="l"/>
            <a:r>
              <a:rPr lang="ru-RU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</a:t>
            </a:r>
            <a:r>
              <a:rPr lang="ru-RU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Чубаева Наталья Николаевна, воспитатель группы продлённого дня, первой квалификационной категории, МОУ «С(К)ОШИ №4, города Магнитогорска, Челябинской области.</a:t>
            </a:r>
          </a:p>
          <a:p>
            <a:pPr algn="l"/>
            <a:endParaRPr lang="ru-RU" dirty="0"/>
          </a:p>
        </p:txBody>
      </p:sp>
      <p:pic>
        <p:nvPicPr>
          <p:cNvPr id="6" name="Picture 2" descr="C:\Users\user\Downloads\1384948780-easter-cake-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0" y="2852936"/>
            <a:ext cx="3384376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698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274637"/>
            <a:ext cx="8712968" cy="3170597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Так </a:t>
            </a:r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>как Божий сын также принес свою жизнь в жертву за всех людей, чтобы на них снизошла благодать Отца его, по аналогии праздник и был назван Пасхой. Именно поэтому праздник Пасхи в современном его понимании считается самым важным. Ведь считается, что именно в этот день человечество было очищено от всех своих грехов и благословлено.</a:t>
            </a: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Picture 3" descr="C:\Users\user\Downloads\77294955_5445012874_c0da35b78f_Krest_i_agnec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279928" cy="3224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683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3813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/>
            </a:r>
            <a:b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sz="28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3. </a:t>
            </a:r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Как </a:t>
            </a:r>
            <a:r>
              <a:rPr lang="ru-RU" sz="3600" b="1" dirty="0">
                <a:solidFill>
                  <a:srgbClr val="993300"/>
                </a:solidFill>
                <a:latin typeface="Georgia" panose="02040502050405020303" pitchFamily="18" charset="0"/>
              </a:rPr>
              <a:t>определить дни празднования «Пасхи»</a:t>
            </a:r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endParaRPr lang="ru-RU" sz="2800" dirty="0">
              <a:solidFill>
                <a:srgbClr val="9933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700808"/>
            <a:ext cx="8507288" cy="4425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>Каждый год дата празднования Пасхи меняется, но всегда она приходится на воскресенье — первый воскресный день после первого весеннего </a:t>
            </a: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полнолуния.</a:t>
            </a:r>
          </a:p>
          <a:p>
            <a:pPr marL="0" indent="0">
              <a:buNone/>
            </a:pP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5122" name="Picture 2" descr="C:\Users\user\Downloads\kalendar_pashalia_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00008"/>
            <a:ext cx="4485878" cy="3645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437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35280" cy="2578298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Расчет </a:t>
            </a:r>
            <a:r>
              <a:rPr lang="ru-RU" sz="3100" dirty="0">
                <a:solidFill>
                  <a:srgbClr val="993300"/>
                </a:solidFill>
                <a:latin typeface="Georgia" panose="02040502050405020303" pitchFamily="18" charset="0"/>
              </a:rPr>
              <a:t>даты Пасхи сложен. Общее правило формулируется так: «Пасха празднуется в первое воскресенье после весеннего полнолуния». Весеннее полнолуние — это полнолуние, наступившее после дня весеннего равноденствия. </a:t>
            </a:r>
            <a:endParaRPr lang="ru-RU" sz="31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user\Downloads\3165923_-u------------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5116116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28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606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В 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расчете, таким образом, участвуют следующие факторы:</a:t>
            </a:r>
            <a:b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- обращение 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Земли вокруг Солнца (солнечный календарь);</a:t>
            </a:r>
            <a:b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- обращение 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Луны вокруг Земли (лунный календарь);</a:t>
            </a:r>
            <a:b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- установленный 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день праздника — воскресенье.</a:t>
            </a:r>
            <a:b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Если полнолуние наступает раньше 21 марта (день весеннего равноденствия), то пасхальным считается следующее полнолуние. </a:t>
            </a:r>
            <a:endParaRPr lang="ru-RU" dirty="0" smtClean="0">
              <a:solidFill>
                <a:srgbClr val="993300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А 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если пасхальное полнолуние выпадает на воскресенье, то Пасха празднуется в следующее </a:t>
            </a: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воскресенье</a:t>
            </a:r>
            <a:endParaRPr lang="ru-RU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64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Спасибо за внимание!</a:t>
            </a:r>
            <a:endParaRPr lang="ru-RU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288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326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Источники</a:t>
            </a:r>
            <a:endParaRPr lang="ru-RU" sz="36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www.kakprosto.ru/kak-121215-kak-schitat-na-kakoy-den-prihoditsya-pasha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ped-kopilka.ru/raznoe/semeinye-prazdniki/pravoslavnaja-pasha-istorija-pashi.html</a:t>
            </a:r>
            <a:endParaRPr lang="ru-RU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www.genon.ru/GetAnswer.aspx?qid=f64337de-dc9a-4ba4-a7c6-9b95762e67a8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858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1. Введение</a:t>
            </a:r>
            <a:endParaRPr lang="ru-RU" sz="36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Мы очень любим праздновать различные народные праздники. У каждого праздника имеется своя история. Самой интересной историей празднования и происхождения является Великая Пасха.</a:t>
            </a: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C:\Users\user\Downloads\118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145532" cy="25031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ownloads\hq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42146"/>
            <a:ext cx="3563888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863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2. Цели проектной работы</a:t>
            </a:r>
            <a:endParaRPr lang="ru-RU" sz="36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2392499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Выяснить значение слова «Пасха»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Узнать об истории праздника «Пасха»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Выяснить Дни празднования Пасхи.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Уточнить почему праздник празднуют каждый год в разные дни. </a:t>
            </a: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3074" name="Picture 2" descr="C:\Users\user\Downloads\73518790_m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461040"/>
            <a:ext cx="4227285" cy="3208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486340-39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5235"/>
            <a:ext cx="3960440" cy="3224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983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3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3. Содержание</a:t>
            </a:r>
            <a:endParaRPr lang="ru-RU" sz="36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1. Значение слова «Пасха»</a:t>
            </a:r>
          </a:p>
          <a:p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2. История происхождения праздника.</a:t>
            </a:r>
          </a:p>
          <a:p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3. </a:t>
            </a: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Как определить дни </a:t>
            </a:r>
            <a:r>
              <a:rPr lang="ru-RU" dirty="0" smtClean="0">
                <a:solidFill>
                  <a:srgbClr val="993300"/>
                </a:solidFill>
                <a:latin typeface="Georgia" panose="02040502050405020303" pitchFamily="18" charset="0"/>
              </a:rPr>
              <a:t>празднования «Пасхи»</a:t>
            </a:r>
          </a:p>
          <a:p>
            <a:endParaRPr lang="ru-RU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4099" name="Picture 3" descr="C:\Users\user\Downloads\pasha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45024"/>
            <a:ext cx="4743450" cy="3009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647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1. Значение слова «Пасха»</a:t>
            </a:r>
            <a:endParaRPr lang="ru-RU" sz="3600" b="1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268761"/>
            <a:ext cx="8435280" cy="217647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>Значение слова «пасха» можно найти на многих языках, таких как иврит, латинский или греческий. Что примечательно, перевод этого термина на всех языках абсолютно одинаков – «прохождение мимо». </a:t>
            </a: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pic>
        <p:nvPicPr>
          <p:cNvPr id="2" name="Picture 2" descr="C:\Users\user\Downloads\336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1" y="3284984"/>
            <a:ext cx="4144394" cy="3284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560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993300"/>
                </a:solidFill>
                <a:latin typeface="Georgia" panose="02040502050405020303" pitchFamily="18" charset="0"/>
              </a:rPr>
              <a:t/>
            </a:r>
            <a:br>
              <a:rPr lang="ru-RU" sz="4000" dirty="0" smtClean="0">
                <a:solidFill>
                  <a:srgbClr val="993300"/>
                </a:solidFill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rgbClr val="993300"/>
                </a:solidFill>
                <a:latin typeface="Georgia" panose="02040502050405020303" pitchFamily="18" charset="0"/>
              </a:rPr>
              <a:t>2</a:t>
            </a:r>
            <a:r>
              <a:rPr lang="ru-RU" sz="4000" b="1" dirty="0">
                <a:solidFill>
                  <a:srgbClr val="993300"/>
                </a:solidFill>
                <a:latin typeface="Georgia" panose="02040502050405020303" pitchFamily="18" charset="0"/>
              </a:rPr>
              <a:t>. История происхождения праздника.</a:t>
            </a: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/>
            </a:r>
            <a:b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20448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solidFill>
                  <a:srgbClr val="993300"/>
                </a:solidFill>
                <a:latin typeface="Georgia" panose="02040502050405020303" pitchFamily="18" charset="0"/>
              </a:rPr>
              <a:t>Светлый день, счастливый день Воскресения </a:t>
            </a:r>
            <a:r>
              <a:rPr lang="ru-RU" sz="24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Христова </a:t>
            </a:r>
            <a:r>
              <a:rPr lang="ru-RU" sz="2400" dirty="0">
                <a:solidFill>
                  <a:srgbClr val="993300"/>
                </a:solidFill>
                <a:latin typeface="Georgia" panose="02040502050405020303" pitchFamily="18" charset="0"/>
              </a:rPr>
              <a:t>- все это сказано о Пасхе. За долгие годы существования этот праздник не утратил своего значения, не забыт людьми. Глубоки корни, связывающие наш народ с православной верой.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user\Downloads\112234190_3330929_3f4db7de1b9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0968"/>
            <a:ext cx="5268953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31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993300"/>
                </a:solidFill>
                <a:latin typeface="Georgia" panose="02040502050405020303" pitchFamily="18" charset="0"/>
              </a:rPr>
              <a:t>История Пасхи своими корнями уходит в глубокую древность, а традиции, связанные с ее празднованием, многократно изменялись. 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284984"/>
            <a:ext cx="3876675" cy="3237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51405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>Если изучить древнейшие рукописи и источники, то можно понять, что праздник Пасхи отмечался еще задолго до Рождества Христова. Пасха считается традиционным праздником израильтян. Ведь для них в свое время существовала традиция отмечать этот день в семейном кругу. Как правило, основное празднование начиналось в полночь, в день новолуния</a:t>
            </a:r>
            <a:r>
              <a:rPr lang="ru-RU" sz="28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. Почему </a:t>
            </a:r>
            <a:r>
              <a:rPr lang="ru-RU" sz="2800" dirty="0">
                <a:solidFill>
                  <a:srgbClr val="993300"/>
                </a:solidFill>
                <a:latin typeface="Georgia" panose="02040502050405020303" pitchFamily="18" charset="0"/>
              </a:rPr>
              <a:t>такое название получил этот день? </a:t>
            </a:r>
            <a:endParaRPr lang="ru-RU" sz="28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33123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user\Downloads\eWwysEaJKk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84984"/>
            <a:ext cx="2952328" cy="32403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ownloads\m_baa4d91f6ea5fda0fd3c8fa008b31f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71428"/>
            <a:ext cx="3024336" cy="315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094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post_24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472"/>
            <a:ext cx="9144000" cy="682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337038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993300"/>
                </a:solidFill>
                <a:latin typeface="Georgia" panose="02040502050405020303" pitchFamily="18" charset="0"/>
              </a:rPr>
              <a:t>Да </a:t>
            </a:r>
            <a:r>
              <a:rPr lang="ru-RU" sz="2400" dirty="0">
                <a:solidFill>
                  <a:srgbClr val="993300"/>
                </a:solidFill>
                <a:latin typeface="Georgia" panose="02040502050405020303" pitchFamily="18" charset="0"/>
              </a:rPr>
              <a:t>потому что пасхой называли жертву. Ее обязательно приносили в этот день. Для этого брали маленьких ягнят или козочек. По поверьям это было необходимо, чтобы небесная благодать снизошла на все стадо в целом. Приношение жертвы должно было производиться очень аккуратно - нельзя было сломать ни одной косточки животного. Кровью его после обмазывались двери и окна, а мясо съедалось за семейным столом.</a:t>
            </a:r>
            <a:endParaRPr lang="ru-RU" sz="2400" dirty="0">
              <a:solidFill>
                <a:srgbClr val="993300"/>
              </a:solidFill>
              <a:latin typeface="Georgia" panose="02040502050405020303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3445235"/>
            <a:ext cx="8229600" cy="3224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user\Downloads\za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445235"/>
            <a:ext cx="2987824" cy="3212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ownloads\passov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719947"/>
            <a:ext cx="4949552" cy="2938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71230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516</Words>
  <Application>Microsoft Office PowerPoint</Application>
  <PresentationFormat>Экран (4:3)</PresentationFormat>
  <Paragraphs>33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к проектной работе по теме:  «У истоков наших предков.  Откуда пришла Пасха?» </vt:lpstr>
      <vt:lpstr>1. Введение</vt:lpstr>
      <vt:lpstr>2. Цели проектной работы</vt:lpstr>
      <vt:lpstr>3. Содержание</vt:lpstr>
      <vt:lpstr>1. Значение слова «Пасха»</vt:lpstr>
      <vt:lpstr> 2. История происхождения праздника. </vt:lpstr>
      <vt:lpstr>Презентация PowerPoint</vt:lpstr>
      <vt:lpstr>Если изучить древнейшие рукописи и источники, то можно понять, что праздник Пасхи отмечался еще задолго до Рождества Христова. Пасха считается традиционным праздником израильтян. Ведь для них в свое время существовала традиция отмечать этот день в семейном кругу. Как правило, основное празднование начиналось в полночь, в день новолуния. Почему такое название получил этот день? </vt:lpstr>
      <vt:lpstr>Да потому что пасхой называли жертву. Ее обязательно приносили в этот день. Для этого брали маленьких ягнят или козочек. По поверьям это было необходимо, чтобы небесная благодать снизошла на все стадо в целом. Приношение жертвы должно было производиться очень аккуратно - нельзя было сломать ни одной косточки животного. Кровью его после обмазывались двери и окна, а мясо съедалось за семейным столом.</vt:lpstr>
      <vt:lpstr>Так как Божий сын также принес свою жизнь в жертву за всех людей, чтобы на них снизошла благодать Отца его, по аналогии праздник и был назван Пасхой. Именно поэтому праздник Пасхи в современном его понимании считается самым важным. Ведь считается, что именно в этот день человечество было очищено от всех своих грехов и благословлено.</vt:lpstr>
      <vt:lpstr> 3. Как определить дни празднования «Пасхи» </vt:lpstr>
      <vt:lpstr>Расчет даты Пасхи сложен. Общее правило формулируется так: «Пасха празднуется в первое воскресенье после весеннего полнолуния». Весеннее полнолуние — это полнолуние, наступившее после дня весеннего равноденствия. </vt:lpstr>
      <vt:lpstr>Презентация PowerPoint</vt:lpstr>
      <vt:lpstr>Спасибо за внимание!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2016-05-03T11:57:45Z</dcterms:created>
  <dcterms:modified xsi:type="dcterms:W3CDTF">2016-05-04T06:29:17Z</dcterms:modified>
</cp:coreProperties>
</file>