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6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9" r:id="rId9"/>
    <p:sldId id="270" r:id="rId10"/>
    <p:sldId id="271" r:id="rId11"/>
    <p:sldId id="267" r:id="rId12"/>
    <p:sldId id="263" r:id="rId13"/>
    <p:sldId id="272" r:id="rId14"/>
    <p:sldId id="273" r:id="rId15"/>
    <p:sldId id="277" r:id="rId16"/>
    <p:sldId id="274" r:id="rId17"/>
    <p:sldId id="264" r:id="rId18"/>
    <p:sldId id="275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5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62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78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783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6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755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9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5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87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79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53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1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0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75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9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3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45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83CCCC"/>
            </a:gs>
            <a:gs pos="37000">
              <a:srgbClr val="27AFD3"/>
            </a:gs>
            <a:gs pos="0">
              <a:srgbClr val="08A5D6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DC5B-2B32-40DF-B58B-639FDDFAF9E1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B53261-5E7A-4510-B155-9DE7AF481D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72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  <p:sldLayoutId id="2147484351" r:id="rId15"/>
    <p:sldLayoutId id="2147484352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4807" y="2001572"/>
            <a:ext cx="8915399" cy="2262781"/>
          </a:xfrm>
        </p:spPr>
        <p:txBody>
          <a:bodyPr>
            <a:noAutofit/>
          </a:bodyPr>
          <a:lstStyle/>
          <a:p>
            <a:r>
              <a:rPr lang="ru-RU" sz="8000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 по познавательному развитию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(формированию элементарных математических представлений)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«Космическое путешествие»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старшей группы 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8205" y="3546467"/>
            <a:ext cx="3556366" cy="11262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ПМ.03. Организация занятий по  основным общеобразовательным программам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050144 Дошкольное образование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3 курса, группы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Абдуллаевой Марины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Рафиковны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07" y="0"/>
            <a:ext cx="1654090" cy="1331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397" y="127061"/>
            <a:ext cx="7912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Мурманской области Государственное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автономное профессиональное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образовательное учреждение Мурманской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«Мурманский педагогический колледж»</a:t>
            </a:r>
          </a:p>
        </p:txBody>
      </p:sp>
      <p:pic>
        <p:nvPicPr>
          <p:cNvPr id="1026" name="Picture 2" descr="Развивающие занятия для детей 3 л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6697">
            <a:off x="2011881" y="4078904"/>
            <a:ext cx="4254582" cy="242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04571" y="6315511"/>
            <a:ext cx="4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56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6160">
            <a:off x="378731" y="1263582"/>
            <a:ext cx="3470983" cy="2101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892" y="532549"/>
            <a:ext cx="3946645" cy="2463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890" y="1067706"/>
            <a:ext cx="2959654" cy="4287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7125">
            <a:off x="7916726" y="3258381"/>
            <a:ext cx="3286125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1613537" y="6536431"/>
            <a:ext cx="57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92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93" y="328688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Раздаточный </a:t>
            </a:r>
            <a:r>
              <a:rPr lang="ru-RU" dirty="0" smtClean="0"/>
              <a:t>материал: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27298">
            <a:off x="3538131" y="1497417"/>
            <a:ext cx="4315215" cy="4709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718388" y="6480615"/>
            <a:ext cx="473612" cy="37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59384" y="1609578"/>
            <a:ext cx="2548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Геометрические фигуры; образцы с изображением ракет</a:t>
            </a:r>
            <a:r>
              <a:rPr lang="ru-RU" dirty="0" smtClean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30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Структура занятия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428" y="1905000"/>
            <a:ext cx="8915400" cy="377762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latin typeface="Arial" pitchFamily="34" charset="0"/>
                <a:cs typeface="Aharoni" pitchFamily="2" charset="-79"/>
              </a:rPr>
              <a:t>1.Вводная часть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haroni" pitchFamily="2" charset="-79"/>
              </a:rPr>
              <a:t>2.Основная часть 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haroni" pitchFamily="2" charset="-79"/>
              </a:rPr>
              <a:t>3.Заключительная часть</a:t>
            </a:r>
          </a:p>
          <a:p>
            <a:endParaRPr lang="ru-RU" dirty="0">
              <a:cs typeface="Aharoni" pitchFamily="2" charset="-79"/>
            </a:endParaRPr>
          </a:p>
        </p:txBody>
      </p:sp>
      <p:pic>
        <p:nvPicPr>
          <p:cNvPr id="7170" name="Picture 2" descr="Ягоды годжи детям о космосе в детском саду картинки Худе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178" y="1905000"/>
            <a:ext cx="4851434" cy="3502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04612" y="6400800"/>
            <a:ext cx="6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422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50" y="356824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824" y="1451212"/>
            <a:ext cx="8915400" cy="4618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Вводная часть:</a:t>
            </a:r>
          </a:p>
          <a:p>
            <a:pPr lvl="0" defTabSz="9144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Игровая ситуация – 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етям предлагается отправиться в космическое путешествие.</a:t>
            </a:r>
          </a:p>
          <a:p>
            <a:pPr lvl="0" algn="ctr" defTabSz="914400">
              <a:spcBef>
                <a:spcPct val="20000"/>
              </a:spcBef>
              <a:buClrTx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Основная часть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ct val="20000"/>
              </a:spcBef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Станция «Узнай-ка»- определение порядкового места планет.</a:t>
            </a:r>
          </a:p>
          <a:p>
            <a:pPr marL="0" lvl="0" indent="0" defTabSz="914400">
              <a:spcBef>
                <a:spcPct val="20000"/>
              </a:spcBef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2-Станция «Посчитай-ка»- сравнения чисел.</a:t>
            </a:r>
          </a:p>
          <a:p>
            <a:pPr marL="0" lvl="0" indent="0" defTabSz="914400">
              <a:spcBef>
                <a:spcPct val="20000"/>
              </a:spcBef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3-Станция «Звуки»- счет звуков на слух.</a:t>
            </a:r>
          </a:p>
          <a:p>
            <a:pPr defTabSz="914400">
              <a:spcBef>
                <a:spcPct val="20000"/>
              </a:spcBef>
              <a:buClrTx/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4831" y="6457071"/>
            <a:ext cx="79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16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Структура занятия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78130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rPr>
              <a:t>4- Станция «Составляй-ка»-составление чисел из единиц.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rPr>
              <a:t>5- Станция «Угадай-ка »- анализ и воссоздание формы предметов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rPr>
              <a:t>Работа с раздаточный материалом.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rPr>
              <a:t>6- Станция «Направлял-ка»- выполнение движения в заданном направлении по карте-схеме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4612" y="6428935"/>
            <a:ext cx="6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06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843" y="470961"/>
            <a:ext cx="4151736" cy="749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8333" y="1941467"/>
            <a:ext cx="7954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830" y="1941467"/>
            <a:ext cx="8709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детей на землю под музыку песни «По дороге с облаками». Привлечение детей к самооценке: что понравилось в путешествии? Какие были трудности в пути? Оценка педагога, вручение медалей всем путешественникам.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80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ситуация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сюжету «Путешествие в космос»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 методы – показ демонстрационного и раздаточного материала.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– словесная инструкция, вопросы, худ. слово (загадки), оценка деятельности детей, поощрение.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– упражнения детей, сравнение.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62117" y="6330462"/>
            <a:ext cx="52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05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61950" y="1905000"/>
            <a:ext cx="8915400" cy="377762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</a:rPr>
              <a:t>Сосчитай </a:t>
            </a:r>
            <a:r>
              <a:rPr lang="ru-RU" sz="2400" b="1" dirty="0">
                <a:solidFill>
                  <a:schemeClr val="tx1"/>
                </a:solidFill>
              </a:rPr>
              <a:t>космические звуки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сделай столько же движений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(Прыжков на месте, взмахов </a:t>
            </a:r>
            <a:r>
              <a:rPr lang="ru-RU" sz="2400" b="1" dirty="0" smtClean="0">
                <a:solidFill>
                  <a:schemeClr val="tx1"/>
                </a:solidFill>
              </a:rPr>
              <a:t>правой-левой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рукой, хлопков и т.д.)  </a:t>
            </a:r>
          </a:p>
          <a:p>
            <a:endParaRPr lang="ru-RU" dirty="0"/>
          </a:p>
        </p:txBody>
      </p:sp>
      <p:pic>
        <p:nvPicPr>
          <p:cNvPr id="3074" name="Picture 2" descr="поя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5022">
            <a:off x="7401202" y="2891965"/>
            <a:ext cx="4008364" cy="3018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04612" y="6541477"/>
            <a:ext cx="68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14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Формы организации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движении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 на стульях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Симпатичный внешний корабли космос где астронавт векторные Фотографии картинки изображения и сток фотография без роял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5470">
            <a:off x="5511836" y="1252155"/>
            <a:ext cx="6015656" cy="4633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48049" y="6513962"/>
            <a:ext cx="54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057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286" y="2035126"/>
            <a:ext cx="8915400" cy="3777622"/>
          </a:xfrm>
        </p:spPr>
        <p:txBody>
          <a:bodyPr/>
          <a:lstStyle/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eorgia"/>
              </a:rPr>
              <a:t> Новикова В.П. «Математика в детском саду» (конспекты занятий)</a:t>
            </a:r>
            <a:endParaRPr lang="ru-RU" sz="2800" dirty="0">
              <a:solidFill>
                <a:prstClr val="black"/>
              </a:solidFill>
              <a:latin typeface="Georgia"/>
            </a:endParaRP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dirty="0">
                <a:solidFill>
                  <a:prstClr val="black"/>
                </a:solidFill>
                <a:latin typeface="Georgia"/>
              </a:rPr>
              <a:t>Щербакова Е.И. «Методика обучения математике»</a:t>
            </a:r>
          </a:p>
          <a:p>
            <a:pPr marL="365760" lvl="0" indent="-256032" defTabSz="914400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dirty="0">
                <a:solidFill>
                  <a:prstClr val="black"/>
                </a:solidFill>
                <a:latin typeface="Georgia"/>
              </a:rPr>
              <a:t>«От рождения до школы» ( под ред. Н.Е. </a:t>
            </a:r>
            <a:r>
              <a:rPr lang="ru-RU" sz="2800" dirty="0" err="1">
                <a:solidFill>
                  <a:prstClr val="black"/>
                </a:solidFill>
                <a:latin typeface="Georgia"/>
              </a:rPr>
              <a:t>Вераксы</a:t>
            </a:r>
            <a:r>
              <a:rPr lang="ru-RU" sz="2800" dirty="0">
                <a:solidFill>
                  <a:prstClr val="black"/>
                </a:solidFill>
                <a:latin typeface="Georgia"/>
              </a:rPr>
              <a:t>, Т.С. Комаровой, </a:t>
            </a:r>
            <a:r>
              <a:rPr lang="ru-RU" sz="2800" smtClean="0">
                <a:solidFill>
                  <a:prstClr val="black"/>
                </a:solidFill>
                <a:latin typeface="Georgia"/>
              </a:rPr>
              <a:t>М.А.Васильевой)</a:t>
            </a:r>
            <a:endParaRPr lang="ru-RU" sz="2800" dirty="0">
              <a:solidFill>
                <a:prstClr val="black"/>
              </a:solidFill>
              <a:latin typeface="Georgia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04612" y="6386732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Вид занятия 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7871" y="1486487"/>
            <a:ext cx="8915400" cy="3777622"/>
          </a:xfrm>
        </p:spPr>
        <p:txBody>
          <a:bodyPr>
            <a:normAutofit lnSpcReduction="10000"/>
          </a:bodyPr>
          <a:lstStyle/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Georgia"/>
              </a:rPr>
              <a:t>По направлению развития: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Georgia"/>
              </a:rPr>
              <a:t> познавательное развитие 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Georgia"/>
              </a:rPr>
              <a:t>(формирование элементарных математических представлений)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Georgia"/>
              </a:rPr>
              <a:t>По дидактическим задачам: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Georgia"/>
              </a:rPr>
              <a:t>занятие </a:t>
            </a:r>
            <a:r>
              <a:rPr lang="ru-RU" sz="2800" dirty="0">
                <a:solidFill>
                  <a:prstClr val="black"/>
                </a:solidFill>
                <a:latin typeface="Georgia"/>
              </a:rPr>
              <a:t>закрепления ранее приобретённых знаний, умений 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b="1" dirty="0">
                <a:solidFill>
                  <a:prstClr val="black"/>
                </a:solidFill>
                <a:latin typeface="Georgia"/>
              </a:rPr>
              <a:t>По используемым ведущим методам и приемам: </a:t>
            </a:r>
            <a:r>
              <a:rPr lang="ru-RU" sz="2800" dirty="0">
                <a:solidFill>
                  <a:prstClr val="black"/>
                </a:solidFill>
                <a:latin typeface="Georgia"/>
              </a:rPr>
              <a:t>сюжетно-игровое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8840" y="2636520"/>
            <a:ext cx="3090203" cy="4112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619914" y="6527409"/>
            <a:ext cx="45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60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24456"/>
                </a:solidFill>
                <a:latin typeface="Georgia"/>
              </a:rPr>
              <a:t>Программные образовательные задачи: </a:t>
            </a:r>
            <a:r>
              <a:rPr lang="ru-RU" dirty="0">
                <a:solidFill>
                  <a:srgbClr val="424456"/>
                </a:solidFill>
                <a:latin typeface="Trebuchet MS"/>
              </a:rPr>
              <a:t/>
            </a:r>
            <a:br>
              <a:rPr lang="ru-RU" dirty="0">
                <a:solidFill>
                  <a:srgbClr val="424456"/>
                </a:solidFill>
                <a:latin typeface="Trebuchet M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39920" y="2611712"/>
            <a:ext cx="8915400" cy="3777622"/>
          </a:xfrm>
        </p:spPr>
        <p:txBody>
          <a:bodyPr/>
          <a:lstStyle/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1.Обучающие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2.Развивающие</a:t>
            </a:r>
          </a:p>
          <a:p>
            <a:pPr marL="365760" lvl="0" indent="-256032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3.Воспитательные</a:t>
            </a:r>
          </a:p>
          <a:p>
            <a:endParaRPr lang="ru-RU" sz="1400" dirty="0"/>
          </a:p>
        </p:txBody>
      </p:sp>
      <p:pic>
        <p:nvPicPr>
          <p:cNvPr id="2050" name="Picture 2" descr="Космические Путешествия Также Доступны В клипарты - ClipartLog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953" y="1708052"/>
            <a:ext cx="4557102" cy="4614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8049" y="6471138"/>
            <a:ext cx="54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184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Образовательные задачи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32560"/>
            <a:ext cx="8915400" cy="481584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8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Обучающие задачи:</a:t>
            </a:r>
            <a:endParaRPr lang="ru-RU" sz="112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1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Закрепить </a:t>
            </a:r>
            <a:r>
              <a:rPr lang="ru-RU" sz="11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навыки порядкового счёта, отвечать на вопросы: «Какой по счёту? Который?»;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1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Упражнять в количественном счёте до 10, умении сравнивать рядом стоящие числа, называть числа последовательно в прямом порядке в пределах 10;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1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Упражнять в счёте звуков, предметов по-разному расположенных;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5846" y="6358597"/>
            <a:ext cx="58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05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  <a:buNone/>
            </a:pP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Закреплять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состав чисел из единиц в пределах 5-ти;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5. Закреплять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представления о геометрических фигурах (круге, треугольнике, квадрате, прямоугольнике); умение воссоздавать форму предметов из геометрических фигур;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6. Упражнять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движении в заданном направлении, в назывании пространственных направлений (вперёд, назад, влево, вправо).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61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Развивающие задачи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969" y="1905000"/>
            <a:ext cx="8915400" cy="3777622"/>
          </a:xfrm>
        </p:spPr>
        <p:txBody>
          <a:bodyPr/>
          <a:lstStyle/>
          <a:p>
            <a:r>
              <a:rPr lang="ru-RU" sz="3200" dirty="0"/>
              <a:t>Развивать смекалку, воображение.</a:t>
            </a:r>
          </a:p>
          <a:p>
            <a:endParaRPr lang="ru-RU" dirty="0"/>
          </a:p>
        </p:txBody>
      </p:sp>
      <p:pic>
        <p:nvPicPr>
          <p:cNvPr id="4098" name="Picture 2" descr="Инопланетяне картинки для дете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403" y="3681269"/>
            <a:ext cx="5814621" cy="21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4320" y="6414868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27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Воспитательные задачи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464" y="1905000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b="1" dirty="0"/>
              <a:t> </a:t>
            </a:r>
            <a:r>
              <a:rPr lang="ru-RU" sz="3200" dirty="0">
                <a:solidFill>
                  <a:schemeClr val="tx1"/>
                </a:solidFill>
              </a:rPr>
              <a:t>Воспитывать интерес к математическим занятиям</a:t>
            </a:r>
            <a:r>
              <a:rPr lang="ru-RU" sz="3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2" name="Picture 2" descr="Космос - Фото 2285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6918">
            <a:off x="6865035" y="2072070"/>
            <a:ext cx="4062876" cy="444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04612" y="6386732"/>
            <a:ext cx="68738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6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Наглядный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Демонстрационный материал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карточки: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звездами, геометрические фигуры (круг, треугольник, квадрат, прямоугольник)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Картинки с изображением планет, карта- схема пути, письмо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62117" y="6555545"/>
            <a:ext cx="52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97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Демонстрационный материал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99014">
            <a:off x="640059" y="1927273"/>
            <a:ext cx="3292383" cy="2451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9351">
            <a:off x="4707241" y="2008413"/>
            <a:ext cx="2705173" cy="3802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350" y="1788022"/>
            <a:ext cx="3609975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651362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98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554</TotalTime>
  <Words>515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  Конспект занятия по познавательному развитию (формированию элементарных математических представлений) на тему «Космическое путешествие» с детьми старшей группы   </vt:lpstr>
      <vt:lpstr>Вид занятия </vt:lpstr>
      <vt:lpstr>Программные образовательные задачи:  </vt:lpstr>
      <vt:lpstr>Образовательные задачи</vt:lpstr>
      <vt:lpstr>Обучающие задачи:</vt:lpstr>
      <vt:lpstr>Развивающие задачи</vt:lpstr>
      <vt:lpstr>Воспитательные задачи</vt:lpstr>
      <vt:lpstr>Наглядный материал</vt:lpstr>
      <vt:lpstr>Демонстрационный материал </vt:lpstr>
      <vt:lpstr>Слайд 10</vt:lpstr>
      <vt:lpstr>Раздаточный материал:  </vt:lpstr>
      <vt:lpstr>Структура занятия </vt:lpstr>
      <vt:lpstr>Структура занятия</vt:lpstr>
      <vt:lpstr>Структура занятия</vt:lpstr>
      <vt:lpstr>Слайд 15</vt:lpstr>
      <vt:lpstr>Методы и приемы:</vt:lpstr>
      <vt:lpstr>Физминутка</vt:lpstr>
      <vt:lpstr>Формы организации</vt:lpstr>
      <vt:lpstr>Используемая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КАТЮНЯ</dc:creator>
  <cp:lastModifiedBy>ViK</cp:lastModifiedBy>
  <cp:revision>32</cp:revision>
  <dcterms:created xsi:type="dcterms:W3CDTF">2015-06-09T22:54:23Z</dcterms:created>
  <dcterms:modified xsi:type="dcterms:W3CDTF">2016-06-23T21:01:28Z</dcterms:modified>
</cp:coreProperties>
</file>