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66" r:id="rId4"/>
    <p:sldId id="272" r:id="rId5"/>
    <p:sldId id="269" r:id="rId6"/>
    <p:sldId id="273" r:id="rId7"/>
    <p:sldId id="274" r:id="rId8"/>
    <p:sldId id="270" r:id="rId9"/>
    <p:sldId id="275" r:id="rId10"/>
    <p:sldId id="281" r:id="rId11"/>
    <p:sldId id="277" r:id="rId12"/>
    <p:sldId id="278" r:id="rId13"/>
    <p:sldId id="280" r:id="rId14"/>
    <p:sldId id="282" r:id="rId15"/>
    <p:sldId id="289" r:id="rId16"/>
    <p:sldId id="283" r:id="rId17"/>
    <p:sldId id="290" r:id="rId18"/>
    <p:sldId id="291" r:id="rId19"/>
    <p:sldId id="294" r:id="rId20"/>
    <p:sldId id="286" r:id="rId21"/>
    <p:sldId id="292" r:id="rId22"/>
    <p:sldId id="296" r:id="rId23"/>
    <p:sldId id="295" r:id="rId24"/>
    <p:sldId id="297" r:id="rId25"/>
    <p:sldId id="279" r:id="rId26"/>
    <p:sldId id="285" r:id="rId27"/>
    <p:sldId id="284" r:id="rId28"/>
    <p:sldId id="287" r:id="rId29"/>
    <p:sldId id="288" r:id="rId30"/>
    <p:sldId id="271" r:id="rId31"/>
    <p:sldId id="268" r:id="rId32"/>
    <p:sldId id="298" r:id="rId33"/>
    <p:sldId id="299" r:id="rId34"/>
    <p:sldId id="265" r:id="rId35"/>
    <p:sldId id="301" r:id="rId36"/>
    <p:sldId id="30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6633"/>
    <a:srgbClr val="29730F"/>
    <a:srgbClr val="99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71B6C9-CEC2-4400-9D00-B1B68F48225A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75C9F1-D7F0-41A3-A57F-93D457F1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5C9F1-D7F0-41A3-A57F-93D457F16EC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5C9F1-D7F0-41A3-A57F-93D457F16EC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15F9-13E4-40CB-8FA9-A3E1B28C1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08AA-9928-4B30-920C-C996D714F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E2B4-738C-418E-892B-AE3571C6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5F56-FC40-4228-9D9C-BF4370E7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1160-1E7E-44F5-8178-1729BD8FD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ADBB-9185-46B1-AAFA-7D378AFA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0536-9E5A-4127-B8A3-F71EDF509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F243-D6BE-40CE-9ED6-E6D0C281D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0BB4-AFDC-4428-AFD7-AD48CD6E8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12F2-D074-498D-839C-57C55800B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4BBD-1E83-43C1-85C3-D8B367E3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51DA99-6ABA-4639-8754-2650FF32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3;&#1080;&#1090;&#1077;&#1088;&#1072;&#1090;&#1091;&#1088;&#1072;\&#1053;&#1077;&#1082;&#1088;&#1072;&#1089;&#1086;&#1074;\&#1084;&#1086;&#1103;\&#1057;&#1074;&#1103;&#1090;&#1082;&#1080;.%20&#1044;&#1077;&#1082;&#1072;&#1073;&#1088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cha76.ru/images/okr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21yar.narod.ru/VALERI_KISS/karabicha1.jpg" TargetMode="External"/><Relationship Id="rId4" Type="http://schemas.openxmlformats.org/officeDocument/2006/relationships/hyperlink" Target="http://www.iro.yar.ru/dist_p/rus_yaz/photo/P1220023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428750"/>
            <a:ext cx="4357687" cy="25003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Николай  Алексеевич Некрасов </a:t>
            </a:r>
            <a:b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(1821 – 1877)</a:t>
            </a:r>
            <a:endParaRPr lang="ru-RU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0123-0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785813"/>
            <a:ext cx="312737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вятки. Дека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7" name="Picture 2" descr="Рисунок5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29124" y="12144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Невдалеке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Грешнева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протекала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Волга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деревенскими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друзьями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бывал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волжском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берегу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Целые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рыбакам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бродил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ружьем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островам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часами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любовался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вольными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просторами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7861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О Волга!.. Колыбель моя!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Любил ли кто тебя, как я?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Один, по утренним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charset="0"/>
              </a:rPr>
              <a:t>зарям</a:t>
            </a:r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Когда ещё всё в мире спит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И алый блеск едва скользит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По тёмно-голубым волнам,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Я убегал к родной реке.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                      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charset="0"/>
              </a:rPr>
              <a:t>Н.Некрасов</a:t>
            </a:r>
            <a:endParaRPr lang="ru-RU" sz="2000" b="1" i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7786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однажды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потрясен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открывшейся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его глазами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картиной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берегу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пригнувшись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головой к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ногам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толпа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изможденных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бурлаков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последних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тянула огромную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расшиву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баржу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нею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будто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повисла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тоскливая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похожая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стон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песня.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1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4643470" cy="300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86050" y="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 Волге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4" name="Содержимое 4" descr="0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…Но вдруг я стоны услыхал,                       И был невыносимо дик</a:t>
            </a:r>
          </a:p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И взор мой на берег упал.                             И страшно ясен в тишине</a:t>
            </a:r>
          </a:p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Почти пригнувшись головой                       Их мерный похоронный крик -  </a:t>
            </a:r>
          </a:p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К ногам, обвитым бечевой,                           И сердце дрогнуло во мне.</a:t>
            </a:r>
          </a:p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Обутым в лапти, вдоль реки                        </a:t>
            </a:r>
          </a:p>
          <a:p>
            <a:r>
              <a:rPr lang="ru-RU" sz="1600" b="1" dirty="0" smtClean="0">
                <a:solidFill>
                  <a:srgbClr val="990000"/>
                </a:solidFill>
                <a:latin typeface="Times New Roman" charset="0"/>
              </a:rPr>
              <a:t>Ползли гурьбою бурлаки.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3399"/>
                </a:solidFill>
                <a:latin typeface="Times New Roman" charset="0"/>
              </a:rPr>
              <a:t>                                                </a:t>
            </a:r>
            <a:endParaRPr lang="ru-RU" sz="1600" b="1" dirty="0">
              <a:solidFill>
                <a:srgbClr val="003399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1832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братом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Андреем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поступил 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Ярославскую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гимназию, где  дошёл  до  5  класса.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Товарищи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любили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живой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общительный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начитанность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рассказывать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Читал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действительно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много, хотя и довольно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беспорядочно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Учился он плоховато, с гимназическим начальством не ладил .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Летом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1837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оставил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гимназию.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Учеба в Ярославской  гимназии</a:t>
            </a:r>
          </a:p>
        </p:txBody>
      </p:sp>
      <p:pic>
        <p:nvPicPr>
          <p:cNvPr id="9" name="Picture 2" descr="C:\Documents and Settings\User\Рабочий стол\Некрасовские места\Ярославская гимназ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00438"/>
            <a:ext cx="4000528" cy="2420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357298"/>
            <a:ext cx="6572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Отец хотел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сын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поступил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Дворянский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полк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называлось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учебное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заведение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дворян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получил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военное образование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будущего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поэта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военная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карьера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привлекала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мечтал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университете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заняться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литературным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трудом.</a:t>
            </a:r>
          </a:p>
          <a:p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 Петербурге </a:t>
            </a:r>
          </a:p>
        </p:txBody>
      </p:sp>
      <p:pic>
        <p:nvPicPr>
          <p:cNvPr id="5" name="Picture 2" descr="C:\Documents and Settings\User\Рабочий стол\Некрасовские места\Санкт-Петербургский универси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6124"/>
            <a:ext cx="4214842" cy="222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57422" y="5572140"/>
            <a:ext cx="393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Санкт-Петербургский университет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 Петербурге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66843"/>
            <a:ext cx="8001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неласково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встретила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юношу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столица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родных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знакомых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покровителей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привезенные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закончились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Узнав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сын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нарушил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волю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собирается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поступать 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Дворянский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полк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прислал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грубое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отказал 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ответил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«Если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батюшка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намерены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бранные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трудитесь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продолжать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читая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возвращать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письма»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990000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Началась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полная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лишений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 он дал себе слово «не умереть на чердаке» и начал литературно-журнальную деятельность: он давал уроки, писал статейки для "Литературного прибавления к Русскому Инвалиду" и для "Литературной Газеты", сочинял для лубочных издателей повести, пьесы, театральные обозрения, фельетоны.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 Петербурге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14422"/>
            <a:ext cx="6643734" cy="207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3000"/>
              </a:lnSpc>
            </a:pPr>
            <a:endParaRPr lang="ru-RU" b="1" dirty="0" smtClean="0">
              <a:solidFill>
                <a:srgbClr val="990000"/>
              </a:solidFill>
            </a:endParaRPr>
          </a:p>
          <a:p>
            <a:pPr algn="just">
              <a:lnSpc>
                <a:spcPct val="103000"/>
              </a:lnSpc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рассказывал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 «бывали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тяжелые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месяцы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ежедневно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отправлялся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Сенную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кусок белого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хлеба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крестьянам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прошения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неудачи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отправлялся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казначейство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расписываться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неграмотных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копеек»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857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7643866" cy="68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сборники стихов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User\Рабочий стол\Некрасовские места\Мечты и звуки.jpeg"/>
          <p:cNvPicPr>
            <a:picLocks noChangeAspect="1" noChangeArrowheads="1"/>
          </p:cNvPicPr>
          <p:nvPr/>
        </p:nvPicPr>
        <p:blipFill>
          <a:blip r:embed="rId3"/>
          <a:srcRect l="8627" t="4038" r="11961" b="5791"/>
          <a:stretch>
            <a:fillRect/>
          </a:stretch>
        </p:blipFill>
        <p:spPr bwMode="auto">
          <a:xfrm>
            <a:off x="5143504" y="1428736"/>
            <a:ext cx="2786082" cy="414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285852" y="1643050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Первый сборник «Мечты и звуки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»,  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изданный Некрасовым в Петербурге в 1840 на собственные средства , успеха не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имел,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подвергся резкой критике 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В.Г.Белинского 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857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0"/>
            <a:ext cx="3858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«Современник»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Documents and Settings\User\Рабочий стол\Некрасовские места\Николай Некрас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2928958" cy="325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Documents and Settings\User\Рабочий стол\Некрасовские места\В.Г.Белинский.jpg"/>
          <p:cNvPicPr>
            <a:picLocks noChangeAspect="1" noChangeArrowheads="1"/>
          </p:cNvPicPr>
          <p:nvPr/>
        </p:nvPicPr>
        <p:blipFill>
          <a:blip r:embed="rId4"/>
          <a:srcRect l="2563" t="2194" r="42" b="1266"/>
          <a:stretch>
            <a:fillRect/>
          </a:stretch>
        </p:blipFill>
        <p:spPr bwMode="auto">
          <a:xfrm>
            <a:off x="5000628" y="1285860"/>
            <a:ext cx="2857520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928662" y="4500570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1843 году поэт знакомится с В.Г.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Белинским,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который становится его духовным учителем . Эта встреча определила жизненный и творческий путь Некрасова. После прочтения стихотворения «В дороге» критик воскликнул: «Да знаете ли вы, что вы  поэт и поэт истинный!»</a:t>
            </a:r>
          </a:p>
          <a:p>
            <a:pPr algn="ctr"/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786190"/>
            <a:ext cx="8143932" cy="765175"/>
          </a:xfrm>
        </p:spPr>
        <p:txBody>
          <a:bodyPr/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857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Documents and Settings\User\Рабочий стол\Некрасовские места\Современ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18387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5786" y="1714488"/>
            <a:ext cx="3429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1846 году Николай Некрасов с 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. Панаевым берет в аренду журнал «Современник», в котором постепенно сосредоточились все лучшие силы тогдашней литературы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14285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«Современник»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 рождения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00174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Великий русский поэт Николай Алексеевич Некрасов родился в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местечке Немиров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Подольской губернии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(ныне Винницкой области)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255952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1857388" cy="18573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10" name="Picture 2" descr="совре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4989149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14348" y="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 писателей «Современника»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571612"/>
            <a:ext cx="2500330" cy="390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И.С.Тургенев, В.А.Сологуб, Л.Н.Толстой,  Н.А.Некрасов,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Д.В.Григорович,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И.И.Панаев. 1857г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5" name="Picture 2" descr="отечзап"/>
          <p:cNvPicPr>
            <a:picLocks noChangeAspect="1" noChangeArrowheads="1"/>
          </p:cNvPicPr>
          <p:nvPr/>
        </p:nvPicPr>
        <p:blipFill>
          <a:blip r:embed="rId3" cstate="print"/>
          <a:srcRect l="2439" r="2439"/>
          <a:stretch>
            <a:fillRect/>
          </a:stretch>
        </p:blipFill>
        <p:spPr bwMode="auto">
          <a:xfrm>
            <a:off x="5857884" y="1428736"/>
            <a:ext cx="2500330" cy="3841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Редакция журнала «Отечественные записки»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4287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1862 году Некрасов становится редактором журнала «Отечественные записки» . В нем Некрасов печатает  лучшие свои стихи и поэмы , в том числе «Коробейники» , «Мороз , Красный нос» , «Русские женщины» , частично «Кому на Руси жить хорошо» .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5214950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Редакция журнала "Отечественные записки" – Н.А. Некрасов, М.Е. Салтыков-Щедрин, Г.З. Елисеев,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Г.И. Успенский. (1889)</a:t>
            </a:r>
            <a:endParaRPr lang="ru-RU" sz="1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28575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</a:rPr>
              <a:t>В 1862 Н.А.Некрасов приобрел усадьбу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</a:rPr>
              <a:t>Карабиха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</a:rPr>
              <a:t>, недалеко от Ярославля, куда приезжал каждое лето.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</a:rPr>
              <a:t>Карабихе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</a:rPr>
              <a:t> Некрасов всегда испытывал большой творческий подъём. Он сам признавался:</a:t>
            </a:r>
          </a:p>
          <a:p>
            <a:pPr algn="ctr"/>
            <a:endParaRPr lang="ru-RU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" name="Picture 4" descr="карабиха"/>
          <p:cNvPicPr>
            <a:picLocks noChangeAspect="1" noChangeArrowheads="1"/>
          </p:cNvPicPr>
          <p:nvPr/>
        </p:nvPicPr>
        <p:blipFill>
          <a:blip r:embed="rId3"/>
          <a:srcRect l="11381" t="17500" r="8136" b="17500"/>
          <a:stretch>
            <a:fillRect/>
          </a:stretch>
        </p:blipFill>
        <p:spPr bwMode="auto">
          <a:xfrm>
            <a:off x="3143240" y="1214422"/>
            <a:ext cx="549523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428860" y="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Карабиха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5072074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</a:rPr>
              <a:t>…Я и теперь на лето укрываюсь</a:t>
            </a:r>
          </a:p>
          <a:p>
            <a:pPr>
              <a:spcBef>
                <a:spcPct val="30000"/>
              </a:spcBef>
            </a:pPr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</a:rPr>
              <a:t> И, отдохнув, в столицу возвращаюсь</a:t>
            </a:r>
          </a:p>
          <a:p>
            <a:pPr>
              <a:spcBef>
                <a:spcPct val="30000"/>
              </a:spcBef>
            </a:pPr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</a:rPr>
              <a:t> С запасом сил и ворохом стихов.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143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Большой дом в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Карабихе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</a:rPr>
              <a:t>В настоящее время – музей-усадьба Н.Некрасова</a:t>
            </a:r>
            <a:endParaRPr lang="ru-RU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7" name="i-main-pic" descr="Картинка 18 из 2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675455" cy="402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6" name="Picture 3" descr="Рисунок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000396" cy="3311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Рисунок1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3143272" cy="342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28728" y="492919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</a:rPr>
              <a:t>В  библиотеке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1500174"/>
            <a:ext cx="3285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</a:rPr>
              <a:t>В кабинете Некрасова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2674927" cy="412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некрасд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2786082" cy="4108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0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Некрасов - охотник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6" name="Picture 6" descr="C:\Documents and Settings\User\Рабочий стол\Некрасов\Чудово\Эту старую медведицу охотники убили в лесу недалеко от поместья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357298"/>
            <a:ext cx="392909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/>
          <a:srcRect l="39047" t="23410" r="42850" b="43843"/>
          <a:stretch>
            <a:fillRect/>
          </a:stretch>
        </p:blipFill>
        <p:spPr bwMode="auto">
          <a:xfrm>
            <a:off x="5072066" y="1357298"/>
            <a:ext cx="314327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14422"/>
            <a:ext cx="3643337" cy="428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728" y="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Последние  годы  поэта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4"/>
            <a:ext cx="37862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начале 1875 года Некрасов тяжело заболел, (врачи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обнару-жили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у него рак кишечника), и скоро жизнь его превратилась в медленную агонию. Напрасно был выписан из Вены знаменитый хирург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Бильрот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; мучительная операция ни к чему не привела. Вести о смертельной болезни поэта довели популярность его до высшего напряжения. Со всех концов России посыпались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пись-ма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телеграммы, приветствия. Они доставляли высокую отраду больному в его страшных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мучени-ях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и творчество его забило новым ключом.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«Последние песни» 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428736"/>
            <a:ext cx="3643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Написанные за последнее  время  «Последние песни» по искренности чувства, сосредоточившегося почти исключительно на воспоминаниях о детстве, матери и совершённых ошибках, принадлежат к лучшим созданиям его музы. 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пес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2714644" cy="3961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0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Похороны  Н.А. Некрасова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429132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  <a:defRPr/>
            </a:pPr>
            <a:r>
              <a:rPr lang="ru-RU" b="1" dirty="0" smtClean="0">
                <a:solidFill>
                  <a:srgbClr val="990000"/>
                </a:solidFill>
              </a:rPr>
              <a:t>Некрасов умер 27 декабря 1877 года. Несмотря на сильный мороз, толпа в несколько тысяч человек, преимущественно молодёжи, провожала тело поэта до места вечного его успокоения на петербургском Новодевичьем кладбище. Всю дорогу  гроб  несли  на  руках.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9" name="Picture 2" descr="похороны"/>
          <p:cNvPicPr>
            <a:picLocks noChangeAspect="1" noChangeArrowheads="1"/>
          </p:cNvPicPr>
          <p:nvPr/>
        </p:nvPicPr>
        <p:blipFill>
          <a:blip r:embed="rId3"/>
          <a:srcRect t="4166" r="2686"/>
          <a:stretch>
            <a:fillRect/>
          </a:stretch>
        </p:blipFill>
        <p:spPr bwMode="auto">
          <a:xfrm>
            <a:off x="1785918" y="1357298"/>
            <a:ext cx="571966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Некрасов\Карабиха\item_1172_1.jpg"/>
          <p:cNvPicPr>
            <a:picLocks noChangeAspect="1" noChangeArrowheads="1"/>
          </p:cNvPicPr>
          <p:nvPr/>
        </p:nvPicPr>
        <p:blipFill>
          <a:blip r:embed="rId3"/>
          <a:srcRect b="3636"/>
          <a:stretch>
            <a:fillRect/>
          </a:stretch>
        </p:blipFill>
        <p:spPr bwMode="auto">
          <a:xfrm>
            <a:off x="5572132" y="1428736"/>
            <a:ext cx="2857525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1571612"/>
            <a:ext cx="45005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Человек увлекающийся и страстный, </a:t>
            </a:r>
            <a:r>
              <a:rPr lang="ru-RU" sz="2000" b="1" i="1" dirty="0" smtClean="0">
                <a:solidFill>
                  <a:srgbClr val="990000"/>
                </a:solidFill>
                <a:latin typeface="Times New Roman" charset="0"/>
              </a:rPr>
              <a:t>Алексей Сергеевич Некрасов </a:t>
            </a: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очень нравился женщинам. Его полюбила </a:t>
            </a:r>
            <a:r>
              <a:rPr lang="ru-RU" sz="2000" b="1" i="1" dirty="0" smtClean="0">
                <a:solidFill>
                  <a:srgbClr val="990000"/>
                </a:solidFill>
                <a:latin typeface="Times New Roman" charset="0"/>
              </a:rPr>
              <a:t>Александра Андреевна Закревская</a:t>
            </a: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, варшавянка, дочь богатого посессионера Херсонской губернии. Родители не соглашались выдать прекрасно воспитанную дочь за небогатого, мало образованного армейского офицера; брак состоялся без их согласия. Он не был счастлив.</a:t>
            </a:r>
            <a:endParaRPr lang="ru-RU" sz="2000" b="1" dirty="0">
              <a:solidFill>
                <a:srgbClr val="99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86050" y="1928802"/>
            <a:ext cx="5000660" cy="4525963"/>
          </a:xfrm>
        </p:spPr>
        <p:txBody>
          <a:bodyPr/>
          <a:lstStyle/>
          <a:p>
            <a:pPr lvl="3" algn="ctr">
              <a:buNone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«Это было раненое сердце, - раз на всю жизнь, и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незакрывающаяся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рана эта и была источником всей его поэзии, всей страстной до мучения любви этого человека ко всему, что страдает от насилия»</a:t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Ф.М.Достоевский</a:t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nekras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2714644" cy="358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Некрасов, выражая мнения лучших людей своей Родины, призывал каждого быть гражданином – борцом за свободу и счастье народа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одержимое 3" descr="некрасов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428736"/>
            <a:ext cx="3286125" cy="4214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2000240"/>
            <a:ext cx="2928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«Поэтом можешь ты не  быть, но гражданином быть обязан», - писал он.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 </a:t>
            </a:r>
            <a:r>
              <a:rPr lang="ru-RU" sz="1600" dirty="0" smtClean="0">
                <a:solidFill>
                  <a:srgbClr val="990000"/>
                </a:solidFill>
              </a:rPr>
              <a:t>«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Мертвое озеро» (1851; роман "с продолжением", написан совместно с женой Некрасова - А.Я.Панаевой, писавшей под псевдонимом "</a:t>
            </a:r>
            <a:r>
              <a:rPr lang="ru-RU" sz="1600" dirty="0" err="1" smtClean="0">
                <a:solidFill>
                  <a:srgbClr val="990000"/>
                </a:solidFill>
                <a:latin typeface="Times New Roman" pitchFamily="18" charset="0"/>
              </a:rPr>
              <a:t>Станицкий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"),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"Саша" (1855;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"Несчастные" (1856;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"Стихотворения" (1856; сборник),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«Рыцарь на час» (1862; стихотворение; написано после поездки Н.А.Некрасова в родные места - </a:t>
            </a:r>
            <a:r>
              <a:rPr lang="ru-RU" sz="1600" dirty="0" err="1" smtClean="0">
                <a:solidFill>
                  <a:srgbClr val="990000"/>
                </a:solidFill>
                <a:latin typeface="Times New Roman" pitchFamily="18" charset="0"/>
              </a:rPr>
              <a:t>Грешнево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 и </a:t>
            </a:r>
            <a:r>
              <a:rPr lang="ru-RU" sz="1600" dirty="0" err="1" smtClean="0">
                <a:solidFill>
                  <a:srgbClr val="990000"/>
                </a:solidFill>
                <a:latin typeface="Times New Roman" pitchFamily="18" charset="0"/>
              </a:rPr>
              <a:t>Абакумцево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«Крестьянские дети» (1861;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«Коробейники» (1861;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«Мороз, Красный нос» (1863;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«Железная дорога» (1864; стихотворение),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«Кому на Руси жить хорошо» (1866-1876; поэма, включает около 5000 стихов),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«Дедушка» (1870; поэма о декабристах),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«Недавнее время» (1871;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«Русские женщины» (1871-1873; поэма о женах декабристов),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  Пророк" (1874; стихотворение),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«Современники» (1875-1876; сатирическая поэма),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</a:rPr>
              <a:t>«Сеятелям» (1876; стихотворение, опубликовано в 1877), "Последние песни" (1877; цикл стихов)</a:t>
            </a:r>
            <a:endParaRPr lang="ru-RU" sz="1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 - песни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</a:rPr>
              <a:t>Многие стихи Некрасова еще при жизни поэта были положены на музыку: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«Коробушка»,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«Меж высоких хлебов...»,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990000"/>
                </a:solidFill>
                <a:latin typeface="Times New Roman" pitchFamily="18" charset="0"/>
              </a:rPr>
              <a:t>Калистрат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» (М.П.Мусоргский),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«Песня </a:t>
            </a:r>
            <a:r>
              <a:rPr lang="ru-RU" sz="1800" b="1" dirty="0" err="1" smtClean="0">
                <a:solidFill>
                  <a:srgbClr val="990000"/>
                </a:solidFill>
                <a:latin typeface="Times New Roman" pitchFamily="18" charset="0"/>
              </a:rPr>
              <a:t>Ерёмушке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» (М.П.Мусоргский),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«Молодые» (Ц.А.Кюи),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«Сват и жених» (Ц.А.Кюи),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«Внимая ужасам войны» (Ц.А.Кюи),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«Катерина» (Ц.А.Кюи),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«Бьётся сердце беспокойное» (С.И.Танеев).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2005-09-06_163522_Nekrasov_resiz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7356" y="1142984"/>
            <a:ext cx="5810290" cy="435771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 Н.А.Некрасову </a:t>
            </a:r>
          </a:p>
        </p:txBody>
      </p:sp>
      <p:pic>
        <p:nvPicPr>
          <p:cNvPr id="5" name="Содержимое 3" descr="0_2806a_b36b4b68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2860675" cy="43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00174"/>
            <a:ext cx="2714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09458485_f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00438"/>
            <a:ext cx="23574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Некрасов\Петербург\Паямятник у дома на Литейно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142984"/>
            <a:ext cx="464347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Использованы 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следующие материалы: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178592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www.dacha76.ru/images/okr5.jpg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42886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2)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www.iro.yar.ru/dist_p/rus_yaz/photo/P1220023.JPG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00037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3)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http://sch21yar.narod.ru/VALERI_KISS/karabicha1.jpg</a:t>
            </a:r>
            <a:endParaRPr lang="ru-RU" dirty="0"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3571876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Для  оформления  использован  шаблон  с  «Сайта творческих  учителей»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upload.wikimedia.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42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Курдина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Татьяна  Анатольевна,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МОУ СОШ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с.Иннокентьевка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Завитинского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 Амурской  области</a:t>
            </a:r>
          </a:p>
          <a:p>
            <a:pPr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год.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00174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Рисунок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2500330" cy="389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14744" y="1428736"/>
            <a:ext cx="49291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Отец мой был охотник и игрок…</a:t>
            </a:r>
          </a:p>
          <a:p>
            <a:pPr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Не зол, но крут, детей в суровой школе</a:t>
            </a:r>
          </a:p>
          <a:p>
            <a:pPr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Держал старик, растил, как дикарей.</a:t>
            </a:r>
          </a:p>
          <a:p>
            <a:pPr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Мы жили с ним в лесу да в чистом поле,</a:t>
            </a:r>
          </a:p>
          <a:p>
            <a:pPr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Травя волков, стреляя в глухарей.</a:t>
            </a:r>
          </a:p>
          <a:p>
            <a:pPr algn="r">
              <a:spcBef>
                <a:spcPct val="3000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Times New Roman" charset="0"/>
              </a:rPr>
              <a:t>      </a:t>
            </a:r>
            <a:r>
              <a:rPr lang="ru-RU" sz="2000" b="1" i="1" dirty="0" smtClean="0">
                <a:solidFill>
                  <a:srgbClr val="990000"/>
                </a:solidFill>
                <a:latin typeface="Times New Roman" charset="0"/>
              </a:rPr>
              <a:t>Н.Некрасов 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8" name="Picture 4" descr="Рисунок4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3433970" cy="222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0"/>
            <a:ext cx="471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Любовь  к  матери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78605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горячо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привязан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матери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проводил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доверял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сокровенные мечты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50017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Мать, Елена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Андреевна,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серьезно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занималась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воспитанием  детей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читала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играла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фортепьяно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словам поэта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«певицей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удивительным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голосом»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78619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говорил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она спасла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душу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растления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внушила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ему мысль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«идеалов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добра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красоты»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Маленький Николай с матерью Е.А. Некрасовой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r="879" b="2315"/>
          <a:stretch>
            <a:fillRect/>
          </a:stretch>
        </p:blipFill>
        <p:spPr bwMode="auto">
          <a:xfrm>
            <a:off x="1403351" y="1412876"/>
            <a:ext cx="6097608" cy="415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0"/>
            <a:ext cx="33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Родные поэта</a:t>
            </a:r>
          </a:p>
        </p:txBody>
      </p:sp>
      <p:pic>
        <p:nvPicPr>
          <p:cNvPr id="4" name="Picture 2" descr="брат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9"/>
            <a:ext cx="246378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сест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357298"/>
            <a:ext cx="2511433" cy="337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брат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2286016" cy="337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310" y="508159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Константин Некрасов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50720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Буткевич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14351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Федор </a:t>
            </a:r>
          </a:p>
          <a:p>
            <a:pPr algn="ctr"/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71475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«Сельцо </a:t>
            </a:r>
            <a:r>
              <a:rPr lang="ru-RU" sz="2000" b="1" dirty="0" err="1" smtClean="0">
                <a:solidFill>
                  <a:srgbClr val="29730F"/>
                </a:solidFill>
                <a:latin typeface="Times New Roman" charset="0"/>
              </a:rPr>
              <a:t>Грешнево</a:t>
            </a: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 стоит на 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низовой </a:t>
            </a:r>
            <a:r>
              <a:rPr lang="ru-RU" sz="2000" b="1" dirty="0" err="1" smtClean="0">
                <a:solidFill>
                  <a:srgbClr val="29730F"/>
                </a:solidFill>
                <a:latin typeface="Times New Roman" charset="0"/>
              </a:rPr>
              <a:t>Ярославско-Костромской</a:t>
            </a: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 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дороге,  называемой   Сибиркой… 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Во всём остальном </a:t>
            </a:r>
            <a:r>
              <a:rPr lang="ru-RU" sz="2000" b="1" dirty="0" err="1" smtClean="0">
                <a:solidFill>
                  <a:srgbClr val="29730F"/>
                </a:solidFill>
                <a:latin typeface="Times New Roman" charset="0"/>
              </a:rPr>
              <a:t>грешневская</a:t>
            </a: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 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усадьба   ничем  не  отличалась 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от    обыкновенного    типа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  <a:t>тогдашних помещичьих усадеб… »</a:t>
            </a:r>
            <a:br>
              <a:rPr lang="ru-RU" sz="2000" b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i="1" dirty="0" smtClean="0">
                <a:solidFill>
                  <a:srgbClr val="29730F"/>
                </a:solidFill>
                <a:latin typeface="Times New Roman" charset="0"/>
              </a:rPr>
              <a:t>                             Н.Некрасов </a:t>
            </a:r>
            <a:br>
              <a:rPr lang="ru-RU" sz="2000" b="1" i="1" dirty="0" smtClean="0">
                <a:solidFill>
                  <a:srgbClr val="29730F"/>
                </a:solidFill>
                <a:latin typeface="Times New Roman" charset="0"/>
              </a:rPr>
            </a:br>
            <a:r>
              <a:rPr lang="ru-RU" sz="2000" b="1" i="1" dirty="0" smtClean="0">
                <a:solidFill>
                  <a:srgbClr val="29730F"/>
                </a:solidFill>
                <a:latin typeface="Times New Roman" charset="0"/>
              </a:rPr>
              <a:t>       Автобиографические записи</a:t>
            </a:r>
            <a:br>
              <a:rPr lang="ru-RU" sz="2000" b="1" i="1" dirty="0" smtClean="0">
                <a:solidFill>
                  <a:srgbClr val="29730F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Детство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14298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990000"/>
                </a:solidFill>
                <a:latin typeface="Times New Roman" charset="0"/>
                <a:ea typeface="+mj-ea"/>
                <a:cs typeface="Arial"/>
              </a:rPr>
              <a:t>Детские годы Н.А.Некрасова прошли в родовом имении отца, </a:t>
            </a:r>
          </a:p>
          <a:p>
            <a:pPr algn="ctr"/>
            <a:r>
              <a:rPr lang="ru-RU" sz="2000" b="1" kern="0" dirty="0" smtClean="0">
                <a:solidFill>
                  <a:srgbClr val="990000"/>
                </a:solidFill>
                <a:latin typeface="Times New Roman" charset="0"/>
                <a:ea typeface="+mj-ea"/>
                <a:cs typeface="Arial"/>
              </a:rPr>
              <a:t>в селе </a:t>
            </a:r>
            <a:r>
              <a:rPr lang="ru-RU" sz="2000" b="1" i="1" kern="0" dirty="0" err="1" smtClean="0">
                <a:solidFill>
                  <a:srgbClr val="990000"/>
                </a:solidFill>
                <a:latin typeface="Times New Roman" charset="0"/>
                <a:ea typeface="+mj-ea"/>
                <a:cs typeface="Arial"/>
              </a:rPr>
              <a:t>Грешневе</a:t>
            </a:r>
            <a:r>
              <a:rPr lang="ru-RU" sz="2000" b="1" kern="0" dirty="0" smtClean="0">
                <a:solidFill>
                  <a:srgbClr val="990000"/>
                </a:solidFill>
                <a:latin typeface="Times New Roman" charset="0"/>
                <a:ea typeface="+mj-ea"/>
                <a:cs typeface="Arial"/>
              </a:rPr>
              <a:t> Ярославской губернии.</a:t>
            </a:r>
            <a:endParaRPr lang="ru-RU" b="1" dirty="0"/>
          </a:p>
        </p:txBody>
      </p:sp>
      <p:pic>
        <p:nvPicPr>
          <p:cNvPr id="6" name="Picture 4" descr="Картинка 3 из 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4500594" cy="380047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6" descr="Картинка 38 из 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119571" cy="26431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43182"/>
            <a:ext cx="4329114" cy="765175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charset="0"/>
              </a:rPr>
              <a:t/>
            </a:r>
            <a:br>
              <a:rPr lang="ru-RU" sz="2000" dirty="0" smtClean="0">
                <a:solidFill>
                  <a:srgbClr val="990000"/>
                </a:solidFill>
                <a:latin typeface="Times New Roman" charset="0"/>
              </a:rPr>
            </a:br>
            <a:endParaRPr lang="ru-RU" sz="2000" b="1" dirty="0" smtClean="0">
              <a:solidFill>
                <a:srgbClr val="29730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стоял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самой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дороги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которую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называли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только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почтовым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трактом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Сибиркой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Владимиркой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проходило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проезжало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дороге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 жадно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смотрели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сверстники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крестьянские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ребятишки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самое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сильное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порой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жуткое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впечатление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производили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будущего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поэта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партии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закованных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цепи каторжников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ссыльных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проходили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 дороге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направляясь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далекую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холодную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Сибирь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отсюда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дороги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Сибирка</a:t>
            </a: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urlaks_walkin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4627" y="950363"/>
            <a:ext cx="3125025" cy="2335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5" descr="e5cefe4a22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357562"/>
            <a:ext cx="3230280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1609</Words>
  <Application>Microsoft Office PowerPoint</Application>
  <PresentationFormat>Экран (4:3)</PresentationFormat>
  <Paragraphs>167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Николай  Алексеевич Некрасов  (1821 – 1877)</vt:lpstr>
      <vt:lpstr>Место  рождения</vt:lpstr>
      <vt:lpstr>Родители </vt:lpstr>
      <vt:lpstr>Отец</vt:lpstr>
      <vt:lpstr>       </vt:lpstr>
      <vt:lpstr>   </vt:lpstr>
      <vt:lpstr>   </vt:lpstr>
      <vt:lpstr>   «Сельцо Грешнево стоит на  низовой Ярославско-Костромской  дороге,  называемой   Сибиркой…  Во всём остальном грешневская  усадьба   ничем  не  отличалась  от    обыкновенного    типа тогдашних помещичьих усадеб… »                              Н.Некрасов         Автобиографические записи </vt:lpstr>
      <vt:lpstr>   </vt:lpstr>
      <vt:lpstr>   </vt:lpstr>
      <vt:lpstr>   </vt:lpstr>
      <vt:lpstr>   </vt:lpstr>
      <vt:lpstr>   </vt:lpstr>
      <vt:lpstr>   </vt:lpstr>
      <vt:lpstr>   </vt:lpstr>
      <vt:lpstr>  </vt:lpstr>
      <vt:lpstr>  </vt:lpstr>
      <vt:lpstr>  </vt:lpstr>
      <vt:lpstr>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30</vt:lpstr>
      <vt:lpstr>Некрасов, выражая мнения лучших людей своей Родины, призывал каждого быть гражданином – борцом за свободу и счастье народа.</vt:lpstr>
      <vt:lpstr>Творчество</vt:lpstr>
      <vt:lpstr>Стихи - песни</vt:lpstr>
      <vt:lpstr>Памятники  Н.А.Некрасову </vt:lpstr>
      <vt:lpstr> Использованы  следующие материалы: 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Ogorchitel</dc:creator>
  <cp:lastModifiedBy>Курдина  Татьяна </cp:lastModifiedBy>
  <cp:revision>59</cp:revision>
  <dcterms:created xsi:type="dcterms:W3CDTF">2009-08-29T05:39:47Z</dcterms:created>
  <dcterms:modified xsi:type="dcterms:W3CDTF">2011-12-09T10:53:01Z</dcterms:modified>
</cp:coreProperties>
</file>