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5pPr>
    <a:lvl6pPr marL="2286000" algn="l" defTabSz="914400" rtl="0" eaLnBrk="1" latinLnBrk="0" hangingPunct="1"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6pPr>
    <a:lvl7pPr marL="2743200" algn="l" defTabSz="914400" rtl="0" eaLnBrk="1" latinLnBrk="0" hangingPunct="1"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7pPr>
    <a:lvl8pPr marL="3200400" algn="l" defTabSz="914400" rtl="0" eaLnBrk="1" latinLnBrk="0" hangingPunct="1"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8pPr>
    <a:lvl9pPr marL="3657600" algn="l" defTabSz="914400" rtl="0" eaLnBrk="1" latinLnBrk="0" hangingPunct="1">
      <a:defRPr sz="7200" i="1" kern="1200">
        <a:solidFill>
          <a:schemeClr val="bg1"/>
        </a:solidFill>
        <a:latin typeface="AnastasiaScript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27600" cy="3694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81F14F-3741-41A5-9D2B-B4140D7E0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3F01C4-E62B-4E09-A73D-6A846EB8B0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43BDAB-891C-48F8-858C-E03F986956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98DD9C-46F0-4341-B5AA-835E4E347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C829D4-405C-4586-B377-C517F4B204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E30BAC-A507-4A52-B2CC-23210974F1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CEACD3-FC82-487B-826C-BA7B5894CA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95F7F-8B91-4C2D-B1C3-FB76FB9F1D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1C0CC0-4E72-477C-A950-E3303D423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63EA62-DE8A-4C97-9C7D-89B9603C0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C809D7-5E49-456A-B954-4956B14FD2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7C602-1195-4616-9840-BB9D15510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AC78C2-5CF6-4DC0-87E9-56FDEB47F7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BC7662-0DF6-40FC-AB6A-67E2C69B5C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9E14C1-6AC1-499F-B685-0D1F81F6F9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6887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0650" y="1963738"/>
            <a:ext cx="4306888" cy="493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4D4942-3EF5-4D95-9064-10F0D6B8C6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6788" y="282575"/>
            <a:ext cx="2190750" cy="6611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3025" cy="6611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2662" cy="1255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BA0FB1-FF03-43E8-8C34-AAED02FF5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855AD9-5071-44EC-81C5-8A1090C7E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4B47E1-9476-4FA5-A97D-D99BD6CB6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64675F-BC69-48C7-A0E3-C497ED50C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7AF345-FA2E-4B80-AFEC-43EE5A949A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4768B9-20CF-4DBB-A7BB-340AC52E7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131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131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1316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0">
                <a:solidFill>
                  <a:srgbClr val="000000"/>
                </a:solidFill>
              </a:defRPr>
            </a:lvl1pPr>
          </a:lstStyle>
          <a:p>
            <a:fld id="{221CC5B8-25BD-49F9-8B20-D059CADC1F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70ADE61-6EBC-41B8-8508-67B21D87A7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2662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6175" cy="493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436688"/>
            <a:ext cx="7740650" cy="1262062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8000">
                <a:solidFill>
                  <a:srgbClr val="FFCC99"/>
                </a:solidFill>
                <a:latin typeface="Ariston" pitchFamily="64" charset="0"/>
              </a:rPr>
              <a:t>Вечернее платье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60700" y="4859338"/>
            <a:ext cx="6696075" cy="2212975"/>
          </a:xfrm>
          <a:prstGeom prst="rect">
            <a:avLst/>
          </a:prstGeom>
          <a:noFill/>
          <a:ln/>
        </p:spPr>
        <p:txBody>
          <a:bodyPr lIns="0" tIns="20160" rIns="0" bIns="0" anchor="ctr"/>
          <a:lstStyle/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5000B"/>
                </a:solidFill>
              </a:rPr>
              <a:t>Исполнитель: </a:t>
            </a:r>
            <a:r>
              <a:rPr lang="ru-RU" b="1" i="1">
                <a:solidFill>
                  <a:srgbClr val="C5000B"/>
                </a:solidFill>
              </a:rPr>
              <a:t>Симонян Мариам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5000B"/>
                </a:solidFill>
              </a:rPr>
              <a:t>Руководитель: </a:t>
            </a:r>
            <a:r>
              <a:rPr lang="ru-RU" b="1" i="1">
                <a:solidFill>
                  <a:srgbClr val="C5000B"/>
                </a:solidFill>
              </a:rPr>
              <a:t>Колосова</a:t>
            </a:r>
          </a:p>
          <a:p>
            <a:pPr indent="-338138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C5000B"/>
                </a:solidFill>
              </a:rPr>
              <a:t>Надежда Борисовна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 tIns="5292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CC99"/>
                </a:solidFill>
              </a:rPr>
              <a:t>Цели и задачи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899025"/>
          </a:xfrm>
          <a:ln/>
        </p:spPr>
        <p:txBody>
          <a:bodyPr tIns="27720"/>
          <a:lstStyle/>
          <a:p>
            <a:pPr marL="431800" indent="-319088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b="1">
                <a:solidFill>
                  <a:srgbClr val="C5000B"/>
                </a:solidFill>
              </a:rPr>
              <a:t>Цель:</a:t>
            </a:r>
          </a:p>
          <a:p>
            <a:pPr marL="431800" indent="-319088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i="1">
                <a:solidFill>
                  <a:srgbClr val="C5000B"/>
                </a:solidFill>
              </a:rPr>
              <a:t>Сшить вечернее платье</a:t>
            </a:r>
          </a:p>
          <a:p>
            <a:pPr marL="431800" indent="-319088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b="1">
                <a:solidFill>
                  <a:srgbClr val="C5000B"/>
                </a:solidFill>
              </a:rPr>
              <a:t>Задачи:</a:t>
            </a:r>
          </a:p>
          <a:p>
            <a:pPr marL="431800" indent="-319088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i="1">
                <a:solidFill>
                  <a:srgbClr val="C5000B"/>
                </a:solidFill>
              </a:rPr>
              <a:t>Выбрать самое подходящее для меня платье</a:t>
            </a:r>
          </a:p>
          <a:p>
            <a:pPr marL="431800" indent="-319088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4400" i="1">
                <a:solidFill>
                  <a:srgbClr val="C5000B"/>
                </a:solidFill>
              </a:rPr>
              <a:t>Обобщить знания по технологии за 5-8 классы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53975"/>
            <a:ext cx="9070975" cy="1754188"/>
          </a:xfrm>
          <a:ln/>
        </p:spPr>
        <p:txBody>
          <a:bodyPr tIns="5292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CC99"/>
                </a:solidFill>
              </a:rPr>
              <a:t>Звездочка обдумывания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9225" y="4500563"/>
            <a:ext cx="1800225" cy="546100"/>
          </a:xfrm>
          <a:prstGeom prst="rect">
            <a:avLst/>
          </a:prstGeom>
          <a:noFill/>
          <a:ln w="9360">
            <a:solidFill>
              <a:srgbClr val="C5000B"/>
            </a:solidFill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0">
                <a:solidFill>
                  <a:srgbClr val="C5000B"/>
                </a:solidFill>
                <a:latin typeface="Arial" charset="0"/>
              </a:rPr>
              <a:t>Платье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00225" y="2154238"/>
            <a:ext cx="2700338" cy="546100"/>
          </a:xfrm>
          <a:prstGeom prst="rect">
            <a:avLst/>
          </a:prstGeom>
          <a:noFill/>
          <a:ln w="9360">
            <a:solidFill>
              <a:srgbClr val="C5000B"/>
            </a:solidFill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Технология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00675" y="2057400"/>
            <a:ext cx="3419475" cy="1001713"/>
          </a:xfrm>
          <a:prstGeom prst="rect">
            <a:avLst/>
          </a:prstGeom>
          <a:noFill/>
          <a:ln w="9360">
            <a:solidFill>
              <a:srgbClr val="C5000B"/>
            </a:solidFill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Оборудование, инструменты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659563" y="3857625"/>
            <a:ext cx="3060700" cy="1001713"/>
          </a:xfrm>
          <a:prstGeom prst="rect">
            <a:avLst/>
          </a:prstGeom>
          <a:noFill/>
          <a:ln w="9360">
            <a:solidFill>
              <a:srgbClr val="C5000B"/>
            </a:solidFill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Техника безопасности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300788" y="5934075"/>
            <a:ext cx="2519362" cy="546100"/>
          </a:xfrm>
          <a:prstGeom prst="rect">
            <a:avLst/>
          </a:prstGeom>
          <a:noFill/>
          <a:ln w="9360">
            <a:solidFill>
              <a:srgbClr val="C5000B"/>
            </a:solidFill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Материалы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9388" y="3419475"/>
            <a:ext cx="3419475" cy="546100"/>
          </a:xfrm>
          <a:prstGeom prst="rect">
            <a:avLst/>
          </a:prstGeom>
          <a:noFill/>
          <a:ln w="9360">
            <a:solidFill>
              <a:srgbClr val="C5000B"/>
            </a:solidFill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Себестоимость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5759450"/>
            <a:ext cx="3168650" cy="546100"/>
          </a:xfrm>
          <a:prstGeom prst="rect">
            <a:avLst/>
          </a:prstGeom>
          <a:noFill/>
          <a:ln w="9360">
            <a:solidFill>
              <a:srgbClr val="C5000B"/>
            </a:solidFill>
            <a:round/>
            <a:headEnd/>
            <a:tailEnd/>
          </a:ln>
          <a:effectLst/>
        </p:spPr>
        <p:txBody>
          <a:bodyPr wrap="none"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Экологичность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4133850" y="2693988"/>
            <a:ext cx="373063" cy="1812925"/>
          </a:xfrm>
          <a:prstGeom prst="line">
            <a:avLst/>
          </a:prstGeom>
          <a:noFill/>
          <a:ln w="9360">
            <a:solidFill>
              <a:srgbClr val="DC2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5219700" y="3054350"/>
            <a:ext cx="720725" cy="1452563"/>
          </a:xfrm>
          <a:prstGeom prst="line">
            <a:avLst/>
          </a:prstGeom>
          <a:noFill/>
          <a:ln w="9360">
            <a:solidFill>
              <a:srgbClr val="DC2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2333625" y="5040313"/>
            <a:ext cx="2173288" cy="720725"/>
          </a:xfrm>
          <a:prstGeom prst="line">
            <a:avLst/>
          </a:prstGeom>
          <a:noFill/>
          <a:ln w="9360">
            <a:solidFill>
              <a:srgbClr val="DC2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219700" y="5040313"/>
            <a:ext cx="1619250" cy="900112"/>
          </a:xfrm>
          <a:prstGeom prst="line">
            <a:avLst/>
          </a:prstGeom>
          <a:noFill/>
          <a:ln w="9360">
            <a:solidFill>
              <a:srgbClr val="DC2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2333625" y="3952875"/>
            <a:ext cx="1631950" cy="733425"/>
          </a:xfrm>
          <a:prstGeom prst="line">
            <a:avLst/>
          </a:prstGeom>
          <a:noFill/>
          <a:ln w="9360">
            <a:solidFill>
              <a:srgbClr val="DC2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5759450" y="4313238"/>
            <a:ext cx="900113" cy="373062"/>
          </a:xfrm>
          <a:prstGeom prst="line">
            <a:avLst/>
          </a:prstGeom>
          <a:noFill/>
          <a:ln w="9360">
            <a:solidFill>
              <a:srgbClr val="DC2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 tIns="5292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CC99"/>
                </a:solidFill>
              </a:rPr>
              <a:t>Материалы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17650"/>
            <a:ext cx="4762500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763" y="4319588"/>
            <a:ext cx="40005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0363" y="4679950"/>
            <a:ext cx="2700337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Креп-сатин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99425" y="3779838"/>
            <a:ext cx="161925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i="0">
                <a:solidFill>
                  <a:srgbClr val="C5000B"/>
                </a:solidFill>
                <a:latin typeface="Arial" charset="0"/>
              </a:rPr>
              <a:t>Атлас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76288" y="295275"/>
            <a:ext cx="8609012" cy="1754188"/>
          </a:xfrm>
          <a:ln/>
        </p:spPr>
        <p:txBody>
          <a:bodyPr tIns="5292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CC99"/>
                </a:solidFill>
              </a:rPr>
              <a:t>Техника безопасности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2668588"/>
            <a:ext cx="9070975" cy="3811587"/>
          </a:xfrm>
          <a:ln/>
        </p:spPr>
        <p:txBody>
          <a:bodyPr/>
          <a:lstStyle/>
          <a:p>
            <a:pPr marL="431800" indent="-319088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Для безопасного использования инструментов и оборудований, в первую очередь подумала о технике безопасности, связанной с:</a:t>
            </a:r>
          </a:p>
          <a:p>
            <a:pPr marL="431800" indent="-319088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Иглами и булавками;</a:t>
            </a:r>
          </a:p>
          <a:p>
            <a:pPr marL="431800" indent="-319088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Ножницами;</a:t>
            </a:r>
          </a:p>
          <a:p>
            <a:pPr marL="431800" indent="-319088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А также:</a:t>
            </a:r>
          </a:p>
          <a:p>
            <a:pPr marL="431800" indent="-319088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Санитарно-гигиенические требования;</a:t>
            </a:r>
          </a:p>
          <a:p>
            <a:pPr marL="431800" indent="-319088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Правила безопасной работы на швейной машине.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x+(cos(-2*pi*(1-$))*-#ppt_#ppt_#ppt_#ppt_x-sin(-2*pi*(1-$))*(1-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y+(sin(-2*pi*(1-$))*-#ppt_#ppt_#ppt_#ppt_x+cos(-2*pi*(1-$))*(1-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 additive="repl"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4" dur="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50888" y="127000"/>
            <a:ext cx="8609012" cy="903288"/>
          </a:xfrm>
          <a:ln/>
        </p:spPr>
        <p:txBody>
          <a:bodyPr tIns="5292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>
                <a:solidFill>
                  <a:srgbClr val="FFCC99"/>
                </a:solidFill>
              </a:rPr>
              <a:t>Изготовление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1079500"/>
            <a:ext cx="4848225" cy="591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427163"/>
            <a:ext cx="4500562" cy="559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480175" y="3959225"/>
            <a:ext cx="1979613" cy="2519363"/>
          </a:xfrm>
          <a:prstGeom prst="ellipse">
            <a:avLst/>
          </a:prstGeom>
          <a:noFill/>
          <a:ln w="9360">
            <a:solidFill>
              <a:srgbClr val="DC2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90513"/>
            <a:ext cx="9070975" cy="812800"/>
          </a:xfrm>
          <a:ln/>
        </p:spPr>
        <p:txBody>
          <a:bodyPr tIns="4752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>
                <a:solidFill>
                  <a:srgbClr val="FFCC99"/>
                </a:solidFill>
              </a:rPr>
              <a:t>Расчет себестоимости</a:t>
            </a:r>
          </a:p>
        </p:txBody>
      </p:sp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290513" y="1144588"/>
          <a:ext cx="9250362" cy="6375680"/>
        </p:xfrm>
        <a:graphic>
          <a:graphicData uri="http://schemas.openxmlformats.org/drawingml/2006/table">
            <a:tbl>
              <a:tblPr/>
              <a:tblGrid>
                <a:gridCol w="4095750"/>
                <a:gridCol w="1173162"/>
                <a:gridCol w="1693863"/>
                <a:gridCol w="2287587"/>
              </a:tblGrid>
              <a:tr h="1049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Материал</a:t>
                      </a:r>
                    </a:p>
                  </a:txBody>
                  <a:tcPr marL="90000" marR="90000" marT="2363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Цена (руб.)</a:t>
                      </a:r>
                    </a:p>
                  </a:txBody>
                  <a:tcPr marL="90000" marR="90000" marT="2363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Расход</a:t>
                      </a:r>
                    </a:p>
                  </a:txBody>
                  <a:tcPr marL="90000" marR="90000" marT="2363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Стоимость (руб.)</a:t>
                      </a:r>
                    </a:p>
                  </a:txBody>
                  <a:tcPr marL="90000" marR="90000" marT="2363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Бумага для выкройки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40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 рулон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40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Ткань креп-сатин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120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140х160 м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192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Ткань подкладочная (атлас)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68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0,8 м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55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Флизелин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88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0,5 м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44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Нитки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15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2 катушки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30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Замок потайной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26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0,5 м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26</a:t>
                      </a:r>
                    </a:p>
                  </a:txBody>
                  <a:tcPr marL="90000" marR="90000" marT="21254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 gridSpan="4"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0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3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Итого: 387 рублей</a:t>
                      </a:r>
                    </a:p>
                  </a:txBody>
                  <a:tcPr marL="36000" marR="36000" marT="201744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388" y="720725"/>
            <a:ext cx="9720262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9600" b="1" i="0">
                <a:solidFill>
                  <a:srgbClr val="FFCC99"/>
                </a:solidFill>
              </a:rPr>
              <a:t>Спасибо за внимание!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2519363"/>
            <a:ext cx="6651625" cy="415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astasiaScrip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astasiaScript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astasiaScrip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astasiaScript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astasiaScript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7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nastasiaScript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147</Words>
  <Application>Microsoft Office PowerPoint</Application>
  <PresentationFormat>Произвольный</PresentationFormat>
  <Paragraphs>60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Arial Unicode MS</vt:lpstr>
      <vt:lpstr>AnastasiaScript</vt:lpstr>
      <vt:lpstr>Ariston</vt:lpstr>
      <vt:lpstr>Wingdings</vt:lpstr>
      <vt:lpstr>Тема Office</vt:lpstr>
      <vt:lpstr>Тема Office</vt:lpstr>
      <vt:lpstr>Тема Office</vt:lpstr>
      <vt:lpstr>Вечернее платье</vt:lpstr>
      <vt:lpstr>Цели и задачи</vt:lpstr>
      <vt:lpstr>Звездочка обдумывания</vt:lpstr>
      <vt:lpstr>Материалы</vt:lpstr>
      <vt:lpstr>Техника безопасности</vt:lpstr>
      <vt:lpstr>Изготовление</vt:lpstr>
      <vt:lpstr>Расчет себестоимости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Вечернее платье</dc:title>
  <dc:creator>1 2</dc:creator>
  <cp:lastModifiedBy>1</cp:lastModifiedBy>
  <cp:revision>2</cp:revision>
  <cp:lastPrinted>1601-01-01T00:00:00Z</cp:lastPrinted>
  <dcterms:created xsi:type="dcterms:W3CDTF">2011-11-28T14:54:01Z</dcterms:created>
  <dcterms:modified xsi:type="dcterms:W3CDTF">2012-10-05T16:48:11Z</dcterms:modified>
</cp:coreProperties>
</file>