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4"/>
  </p:notesMasterIdLst>
  <p:handoutMasterIdLst>
    <p:handoutMasterId r:id="rId15"/>
  </p:handoutMasterIdLst>
  <p:sldIdLst>
    <p:sldId id="339" r:id="rId2"/>
    <p:sldId id="340" r:id="rId3"/>
    <p:sldId id="341" r:id="rId4"/>
    <p:sldId id="327" r:id="rId5"/>
    <p:sldId id="333" r:id="rId6"/>
    <p:sldId id="334" r:id="rId7"/>
    <p:sldId id="336" r:id="rId8"/>
    <p:sldId id="337" r:id="rId9"/>
    <p:sldId id="338" r:id="rId10"/>
    <p:sldId id="342" r:id="rId11"/>
    <p:sldId id="343" r:id="rId12"/>
    <p:sldId id="33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CC"/>
    <a:srgbClr val="EBE600"/>
    <a:srgbClr val="FF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94660"/>
  </p:normalViewPr>
  <p:slideViewPr>
    <p:cSldViewPr>
      <p:cViewPr varScale="1">
        <p:scale>
          <a:sx n="100" d="100"/>
          <a:sy n="100" d="100"/>
        </p:scale>
        <p:origin x="-252" y="-102"/>
      </p:cViewPr>
      <p:guideLst>
        <p:guide orient="horz" pos="4110"/>
        <p:guide pos="56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BD370E-7125-4AAC-AF5A-E9851638CAB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D8A3D-881C-476C-A7D9-34E12B24136B}" type="pres">
      <dgm:prSet presAssocID="{A8BD370E-7125-4AAC-AF5A-E9851638CA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9B4B669-B7F5-4636-AD69-C6F1F29AD81D}" type="presOf" srcId="{A8BD370E-7125-4AAC-AF5A-E9851638CAB9}" destId="{C41D8A3D-881C-476C-A7D9-34E12B24136B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8BD370E-7125-4AAC-AF5A-E9851638CAB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D8A3D-881C-476C-A7D9-34E12B24136B}" type="pres">
      <dgm:prSet presAssocID="{A8BD370E-7125-4AAC-AF5A-E9851638CA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AC0222F-032F-4768-AC74-81219F183561}" type="presOf" srcId="{A8BD370E-7125-4AAC-AF5A-E9851638CAB9}" destId="{C41D8A3D-881C-476C-A7D9-34E12B24136B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8BD370E-7125-4AAC-AF5A-E9851638CAB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D8A3D-881C-476C-A7D9-34E12B24136B}" type="pres">
      <dgm:prSet presAssocID="{A8BD370E-7125-4AAC-AF5A-E9851638CA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9BB0FD4-CFDF-45BB-AB14-82E5AB6A7B47}" type="presOf" srcId="{A8BD370E-7125-4AAC-AF5A-E9851638CAB9}" destId="{C41D8A3D-881C-476C-A7D9-34E12B24136B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8BD370E-7125-4AAC-AF5A-E9851638CAB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D8A3D-881C-476C-A7D9-34E12B24136B}" type="pres">
      <dgm:prSet presAssocID="{A8BD370E-7125-4AAC-AF5A-E9851638CA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DCCA315-5A36-4DC7-BDAF-9CD006525509}" type="presOf" srcId="{A8BD370E-7125-4AAC-AF5A-E9851638CAB9}" destId="{C41D8A3D-881C-476C-A7D9-34E12B24136B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BD370E-7125-4AAC-AF5A-E9851638CAB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D8A3D-881C-476C-A7D9-34E12B24136B}" type="pres">
      <dgm:prSet presAssocID="{A8BD370E-7125-4AAC-AF5A-E9851638CA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98C7948-AEC2-406B-84AA-6D2E7314122C}" type="presOf" srcId="{A8BD370E-7125-4AAC-AF5A-E9851638CAB9}" destId="{C41D8A3D-881C-476C-A7D9-34E12B24136B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BD370E-7125-4AAC-AF5A-E9851638CAB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D8A3D-881C-476C-A7D9-34E12B24136B}" type="pres">
      <dgm:prSet presAssocID="{A8BD370E-7125-4AAC-AF5A-E9851638CA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6FEAE3C-C24B-4C30-93F7-885CA4B162A9}" type="presOf" srcId="{A8BD370E-7125-4AAC-AF5A-E9851638CAB9}" destId="{C41D8A3D-881C-476C-A7D9-34E12B24136B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BD370E-7125-4AAC-AF5A-E9851638CAB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D8A3D-881C-476C-A7D9-34E12B24136B}" type="pres">
      <dgm:prSet presAssocID="{A8BD370E-7125-4AAC-AF5A-E9851638CA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E5A496B-A0AA-407B-9481-D87E2C200EAF}" type="presOf" srcId="{A8BD370E-7125-4AAC-AF5A-E9851638CAB9}" destId="{C41D8A3D-881C-476C-A7D9-34E12B24136B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BD370E-7125-4AAC-AF5A-E9851638CAB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D8A3D-881C-476C-A7D9-34E12B24136B}" type="pres">
      <dgm:prSet presAssocID="{A8BD370E-7125-4AAC-AF5A-E9851638CA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00F0C98-D2C0-4BDF-96F3-01EE7A7267BA}" type="presOf" srcId="{A8BD370E-7125-4AAC-AF5A-E9851638CAB9}" destId="{C41D8A3D-881C-476C-A7D9-34E12B24136B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BD370E-7125-4AAC-AF5A-E9851638CAB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D8A3D-881C-476C-A7D9-34E12B24136B}" type="pres">
      <dgm:prSet presAssocID="{A8BD370E-7125-4AAC-AF5A-E9851638CA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ED586F8-6E57-4A7A-BBC1-07BC2F3E526F}" type="presOf" srcId="{A8BD370E-7125-4AAC-AF5A-E9851638CAB9}" destId="{C41D8A3D-881C-476C-A7D9-34E12B24136B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BD370E-7125-4AAC-AF5A-E9851638CAB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D8A3D-881C-476C-A7D9-34E12B24136B}" type="pres">
      <dgm:prSet presAssocID="{A8BD370E-7125-4AAC-AF5A-E9851638CA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0C08272-DD92-4EBE-83D0-53CD462E5ABA}" type="presOf" srcId="{A8BD370E-7125-4AAC-AF5A-E9851638CAB9}" destId="{C41D8A3D-881C-476C-A7D9-34E12B24136B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BD370E-7125-4AAC-AF5A-E9851638CAB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D8A3D-881C-476C-A7D9-34E12B24136B}" type="pres">
      <dgm:prSet presAssocID="{A8BD370E-7125-4AAC-AF5A-E9851638CA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2CA3C3D-65C9-405A-AB4B-6B5A0B8CD12B}" type="presOf" srcId="{A8BD370E-7125-4AAC-AF5A-E9851638CAB9}" destId="{C41D8A3D-881C-476C-A7D9-34E12B24136B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8BD370E-7125-4AAC-AF5A-E9851638CAB9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D8A3D-881C-476C-A7D9-34E12B24136B}" type="pres">
      <dgm:prSet presAssocID="{A8BD370E-7125-4AAC-AF5A-E9851638CA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7D9128A-3D4D-46E5-BD25-14FBA28986CD}" type="presOf" srcId="{A8BD370E-7125-4AAC-AF5A-E9851638CAB9}" destId="{C41D8A3D-881C-476C-A7D9-34E12B24136B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B746C8-4815-4473-8EF1-146C6B759A6C}" type="datetimeFigureOut">
              <a:rPr lang="ru-RU"/>
              <a:pPr>
                <a:defRPr/>
              </a:pPr>
              <a:t>24.05.2019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C34CFD-6142-4091-9F93-42C75F2B8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87D52B-49C0-4646-B112-B6732CEFA39E}" type="datetimeFigureOut">
              <a:rPr lang="ru-RU"/>
              <a:pPr>
                <a:defRPr/>
              </a:pPr>
              <a:t>24.05.2019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12513D-0CB9-42CB-AD2E-68577BBC4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A6870-71A1-4ADF-84A9-C66F4375D26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274AD3-292C-4A94-9FB4-73256C84072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274AD3-292C-4A94-9FB4-73256C84072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274AD3-292C-4A94-9FB4-73256C84072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A6870-71A1-4ADF-84A9-C66F4375D26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A6870-71A1-4ADF-84A9-C66F4375D26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274AD3-292C-4A94-9FB4-73256C84072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274AD3-292C-4A94-9FB4-73256C84072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274AD3-292C-4A94-9FB4-73256C84072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274AD3-292C-4A94-9FB4-73256C84072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274AD3-292C-4A94-9FB4-73256C84072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274AD3-292C-4A94-9FB4-73256C84072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8C2DF0-5012-4C0C-A96E-B7359DBE60BC}" type="datetime1">
              <a:rPr lang="ru-RU" smtClean="0"/>
              <a:pPr>
                <a:defRPr/>
              </a:pPr>
              <a:t>24.05.2019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B2B9B-E533-40D4-85E4-A009306759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2A7BA8-6201-4F16-8A0E-349D03145960}" type="datetime1">
              <a:rPr lang="ru-RU" smtClean="0"/>
              <a:pPr>
                <a:defRPr/>
              </a:pPr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208FD-0430-45EB-AE9F-CB5B7FC65F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77EF4-B303-460C-9E02-A6633FEF219F}" type="datetime1">
              <a:rPr lang="ru-RU" smtClean="0"/>
              <a:pPr>
                <a:defRPr/>
              </a:pPr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1C1F6-7DDE-4A33-8E84-5F1923CF9A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5C79DA-5D6C-4D4F-A747-C05A9B662D71}" type="datetime1">
              <a:rPr lang="ru-RU" smtClean="0"/>
              <a:pPr>
                <a:defRPr/>
              </a:pPr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73898-27E9-40B5-998E-68706AC2A6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4ACAA-DA91-4909-919C-688ABFF45B82}" type="datetime1">
              <a:rPr lang="ru-RU" smtClean="0"/>
              <a:pPr>
                <a:defRPr/>
              </a:pPr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5176A0B9-F0D1-4AF0-8356-C49EADFA7A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D6C956-E3D4-421B-8459-F3D4D79EC12A}" type="datetime1">
              <a:rPr lang="ru-RU" smtClean="0"/>
              <a:pPr>
                <a:defRPr/>
              </a:pPr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477B9-5C62-4174-BDA8-55BB9AE0B6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E266C6-C716-46B1-8E86-7C249BB004C8}" type="datetime1">
              <a:rPr lang="ru-RU" smtClean="0"/>
              <a:pPr>
                <a:defRPr/>
              </a:pPr>
              <a:t>24.05.2019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0830E-DF8D-4574-8C1B-915F65F9EF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2CCC5F-3437-4546-BF91-042F26690FF6}" type="datetime1">
              <a:rPr lang="ru-RU" smtClean="0"/>
              <a:pPr>
                <a:defRPr/>
              </a:pPr>
              <a:t>24.05.2019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FE8ED-BDD0-4516-BE50-476FC3AB6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3B24C2-A194-4AB3-9F28-64A61D7FE510}" type="datetime1">
              <a:rPr lang="ru-RU" smtClean="0"/>
              <a:pPr>
                <a:defRPr/>
              </a:pPr>
              <a:t>24.05.2019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C9AA9-A66F-4332-AF2C-82335BEC75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D877D9-EF66-4754-A7A0-1210164611CF}" type="datetime1">
              <a:rPr lang="ru-RU" smtClean="0"/>
              <a:pPr>
                <a:defRPr/>
              </a:pPr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4C2147-1074-4F52-B436-C944D24080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080F04-4F27-4A45-BDDF-0A5DB7993002}" type="datetime1">
              <a:rPr lang="ru-RU" smtClean="0"/>
              <a:pPr>
                <a:defRPr/>
              </a:pPr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00050-2B9B-4413-94FC-8178ED4ACA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992C144-0486-4679-A495-4BE592DCD8B3}" type="datetime1">
              <a:rPr lang="ru-RU" smtClean="0"/>
              <a:pPr>
                <a:defRPr/>
              </a:pPr>
              <a:t>24.05.2019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DC26BD87-A009-47C4-8BC3-6F6EB98B6E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hyperlink" Target="http://chto-takoe-lyubov.net/stixi-pro-zakat-solncza/" TargetMode="External"/><Relationship Id="rId18" Type="http://schemas.openxmlformats.org/officeDocument/2006/relationships/hyperlink" Target="https://kipmu.ru/pochemu-duet-veter/" TargetMode="Externa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openxmlformats.org/officeDocument/2006/relationships/hyperlink" Target="https://o-planete.ru/obolotchki-zemli/atmosfera/tchto-takoe-tuman.html" TargetMode="External"/><Relationship Id="rId17" Type="http://schemas.openxmlformats.org/officeDocument/2006/relationships/hyperlink" Target="http://ur-ga.ru/science/?n=1604" TargetMode="External"/><Relationship Id="rId2" Type="http://schemas.openxmlformats.org/officeDocument/2006/relationships/notesSlide" Target="../notesSlides/notesSlide12.xml"/><Relationship Id="rId16" Type="http://schemas.openxmlformats.org/officeDocument/2006/relationships/hyperlink" Target="http://deti-burg.ru/razvivayushhie-igryi-2/tematicheskoe-zanyatie-prirodnyie-yavleniya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11" Type="http://schemas.openxmlformats.org/officeDocument/2006/relationships/hyperlink" Target="http://vet-apteka.spb.ru/kartinki-raduga-krasivaya.html" TargetMode="External"/><Relationship Id="rId5" Type="http://schemas.openxmlformats.org/officeDocument/2006/relationships/diagramQuickStyle" Target="../diagrams/quickStyle12.xml"/><Relationship Id="rId15" Type="http://schemas.openxmlformats.org/officeDocument/2006/relationships/hyperlink" Target="https://territorus.ru/dalniy_vostok/reka-bureya.html" TargetMode="External"/><Relationship Id="rId10" Type="http://schemas.openxmlformats.org/officeDocument/2006/relationships/hyperlink" Target="https://planetaseminarov.ru/addresses/belye-oblaka-na-tulskoy.html" TargetMode="External"/><Relationship Id="rId4" Type="http://schemas.openxmlformats.org/officeDocument/2006/relationships/diagramLayout" Target="../diagrams/layout12.xml"/><Relationship Id="rId9" Type="http://schemas.openxmlformats.org/officeDocument/2006/relationships/hyperlink" Target="https://gotskaya.livejournal.com/207668.html" TargetMode="External"/><Relationship Id="rId14" Type="http://schemas.openxmlformats.org/officeDocument/2006/relationships/hyperlink" Target="https://www.badfon.ru/wallpaper/lebedi-voda-nebo-solnce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/>
        </p:nvGraphicFramePr>
        <p:xfrm>
          <a:off x="1650960" y="4962546"/>
          <a:ext cx="4600638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7993063" y="6165850"/>
            <a:ext cx="808037" cy="358775"/>
            <a:chOff x="7452320" y="5373216"/>
            <a:chExt cx="808668" cy="360040"/>
          </a:xfrm>
        </p:grpSpPr>
        <p:sp>
          <p:nvSpPr>
            <p:cNvPr id="20" name="Нашивка 19"/>
            <p:cNvSpPr/>
            <p:nvPr/>
          </p:nvSpPr>
          <p:spPr>
            <a:xfrm>
              <a:off x="7452320" y="5409220"/>
              <a:ext cx="808668" cy="324036"/>
            </a:xfrm>
            <a:prstGeom prst="chevr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260" name="TextBox 20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60332" y="5373216"/>
              <a:ext cx="6480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Calibri" pitchFamily="34" charset="0"/>
                </a:rPr>
                <a:t>далее</a:t>
              </a: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4247964" y="4005113"/>
            <a:ext cx="4368378" cy="20521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Выполнила 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Кукнерик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Дина Романовна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учитель физики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МОБУ  СОШ № 5,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п.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Талакан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, Амурская область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553200" y="6496092"/>
            <a:ext cx="2133600" cy="225383"/>
          </a:xfrm>
        </p:spPr>
        <p:txBody>
          <a:bodyPr/>
          <a:lstStyle/>
          <a:p>
            <a:pPr>
              <a:defRPr/>
            </a:pPr>
            <a:fld id="{1C66D5BB-CF2F-4EE6-B9CF-7ACC24DDF0C0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475656" y="584684"/>
            <a:ext cx="6620723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ngsanaUPC" pitchFamily="18" charset="-34"/>
              </a:rPr>
              <a:t>Физика в природе</a:t>
            </a:r>
            <a:endParaRPr lang="ru-RU" sz="5400" dirty="0">
              <a:latin typeface="Segoe Print" pitchFamily="2" charset="0"/>
              <a:cs typeface="AngsanaUPC" pitchFamily="18" charset="-34"/>
            </a:endParaRPr>
          </a:p>
        </p:txBody>
      </p:sp>
      <p:sp>
        <p:nvSpPr>
          <p:cNvPr id="10254" name="AutoShape 2" descr="data:image/jpeg;base64,/9j/4AAQSkZJRgABAQAAAQABAAD/2wCEAAkGBhQSEBQUExQWFBUVGBoYFhgYFRQXFxwYFRcXFRgWGBUYHCYeGBkjGRgVIC8gJCcpLC0sFR8xNTAqNSYrLCkBCQoKDgwOGg8PGiwiHyQsLC8qLCwsLCwsLCwsKSwsLCwsLCwsLCwsLCwsKSwsLCwsLCwsLCwsLCwsLCwsLCksLP/AABEIAMIBAwMBIgACEQEDEQH/xAAbAAACAgMBAAAAAAAAAAAAAAAFBgMEAAIHAf/EAEUQAAIAAwUFBQQIBQIEBwAAAAECAAMRBAUSITEGIkFRYRMycYGRQqGxwSNSYnKCktHwBxQVouHC8TNTo7MkJWN0g5PS/8QAGgEAAgMBAQAAAAAAAAAAAAAAAQIDBAUABv/EADURAAICAQIEAgkCBQUAAAAAAAECABEDITEEEkFRE2EicYGRobHB0fAyMxQjQlLhBTRTcvH/2gAMAwEAAhEDEQA/AI5Tbhp0/SHXZS4x2YalWOpIr5Qj3M+JyvPSH677f2Uk0yNOceNzMMdXHx95S2hsqLaVVdaAtTSpOXnT5QRtb4ZMLljnGbaSxzzgzfDk4UUVMZnEHmyrGuzcoWO7QfpHyVaknpC3e98GZMYjIaKOQGkGb6vY9n2AyIO/5aCFKYucW8Scx5m9kVuwlqyWolszDJd9gLuF+vkPvAVHrmIT5L0MOVzz64TUAggjPiMx74mbFqSO0QSzY5hTET7IJI+7w+UNV3WLBLRTqFFfvHNj5kmA14WetoQjuzir+S77j1X++DVnt6kVrGZkIWSgTa0SwAW+qCfQEwpXlPwpLH2P9TQyXlP+hmH7JH5t35wGvW7ay0PNB8/35xJgo1e1zmuCrBa6xfZjQmKN22CjQXtgASkLm5VzUJHUXLRPLPSLdnsTGJ7tsFWqYZEsoCxNk4lcdASQDSLoQrxg3YZ3bfRzDSg9WrTXkPjX6ogZeU0JmDmcl6U1by+JEUbPagpBXKmn+8TcxcAwXUlvG6MDkHMcD0i3s7YiJ4ZcsPwOVIv9sLTKy74i3s3d7qCz0BOg/WOHOTQhAqXL4tVFAMLIIxxa2htpM3CATTlAG2WkiB4ZyHnPWAmMpt9BFS12vrC2L0aCNkklt6ZWnAcT+gjv4cgzi0K2Nq7x0HGN7RbsQoBQD1PjECKW6DgBAi9L7VTgQ4joSNPAHjAGhKrqevYRbuWZk0swA84y13yFYKOEaKxWXXiYVrXNPaGJsaDJv0+c7aP9htgdYmFoCNWleBgPs/JPZg84Ky7NnVopheRzGNzS8pDTAGlg0GtaDXhEFjt7AjgNG/fMRlsvZpZIQAgihBBIPLQ5RtdVimOK4TmanKmvjFquYAnecDPZl2Emvw08o9gh/RZnL3j9YyG5H7RrE5vdsghsY4GG2+ZgEhcPtZ+ogVZ5IVDXjFe97x3Vl8vhU0iDI7ZiK6H4SMaS/s3J3yYYb3tK2dWmGhYAAD7VP8iAmyWZHUiN9vlyxf8AqU/NKB/0xXK8+WjGGgibabeWYk6k1PnEKZxowiSSY1wAq6SOWpNjrBOVZ6CMsCgxYtFNIpPmJNRhpDItjTJTuMxKlYR4zWBmHyULAez3+VNDBKxW1ZapJ/5qF28HOBPPCvvhYv6xNJYg6qaV+fpnHY8SuaYeqEsd40Wi+g0lhzK+5gflF6ZaxhKn2WKj8KSh8axz65LSXdlrwHvMF74vApMah1nz/QMij4QX4XkHKPzaDn6xoszCLT2EuKwrXfeuUN103lSUWBUEDItXMnIAU41imuG8vpRlIMx7IsoIB3qVY8M9BENrvIBTU0AFSeQEVrdb6mBbpjY17qULcixzRPDLEeg6xE2E5H5m0ELaQfbrYWbEcq6D6q6hfHiep6RXNoiedZiSTxiFbE5OQMbGNQVkcvXZbzKYMNOMPdnvb6MEUp14QqWK5sacoLyJAQBWMV8jUbU0Y6+clstrRy28AwJrU0r16/4gHfssNMODPTTnBmZZJS8Bn4e8xGtjroMIIrU96nP7K+8xYUry30HWFjpUD3ddOFgTm4OQ4A8PEwXmSKAsd5tTXQeMTlklpU7q6Vpmx5KP31gRNtrzmCKAqV5VPiTxMVnytl/TovfqfV2EUL3mS7otFrDLKYS0HediasTwAAyWB1j2Lmyp+GYAT7NDUHqIdpNhSyrjE5hUZ1Iofw0ihadppdcZmAkaV6dItnw0xjGqnmPq2+8PL1ME3rYnVsDLhIHT5QLlbIvMetD6Q0Sb7lWpwxNGGVKNTLrDHLIoKUhLVHKoaHS94xAge67o7KXvZADP9iCP8sg7xA8aD4xpfiFZMxq1woTThWmWUBrVs4rTSwalTU8dTCPSNRXWG7m15XvKUMi4DUUqKn4CKdh2inGu+B4IvrnxirtDcnYMMLFlIrWmnpFOTJINQK10GWdNTU5BRxY5CJMqMg0NGJzG6h83vM/5rf2/pGQLFuQZF3/AsvB+HHvHxOusZEHhZv7vjHuCLzmfRxRtFn7TsyNSKH9+RiOZaC9BBXZsATSZndAJWvTP9YRAcaHvINzDdgsnY9ig7zMpboAQYrbev9ASDX6dP+y3+R5RllvMTbQpHFjTwVWPyiL+Ib0s5/8AcLy4SWHDwiviDeKvN3+d/aSHaImKLVnk1ilJapgtZ8hGllYgVIhCFlyEeJWZNWWNWNPXI+6p8oqPbhGWK2YBOncUTCp+3M3VPlUmKyY2JuOTLVvvENaWdTuhqL91aKvuAPnBXbuRjlyZq92YtD95Rx8svwmEQWgx0TZaYLXYWlOMRlnEPFf1FfzRZdTjKkdNJym9Ip7KXcwmglTheYiA0yJB3gD0xL6iK+0k/wCkXr2r/nnzfkohusFkVLXLVNO0ViK1oaDL0ofOEy+LMXminBEH5l7Q+9zFjnD5Ne0UrViZY7SchHTLvsFZchK6q01uVFACj8zf2xzWw2Bgwyjp2z4IlEmpGELXzJp84pcUyqRQuHHvFGZaWEw5VGKlOpNAIZpVkVVC1qBUk/Wc95vCuQ6AQMNqlSgZpocRYSh0rRpvmd1fAmBVo2pxZAGnpEqBs59FY91vD815SGpiP+sIMlEJ9pt7ManLpE9ituYhsvDMo3g5o+SUPZ4hFK3TywCqc2NBQZ16AamLci3jsadOOQA0qTw+J0AMU51mZWRm0JphORp1+qvT1MUMKf1v7POcT2l+w2eigk4qcTQjy4O3Xujhii3aJmBakVOuGp/M51+fhAu0bQLpKIYjLH7IpwTn97Tlzhpudpc6QrAA1FGrmcXtA+cWMWFuJam0HQdP8mEUJz633kztVj+gHIDgIpTL/wAAogqYYtoblUOyrkBmOleELNnuRjOwnNdaxM6hQebpONieJbnmS3aY56AZCBt12Npj8aQbvGSGfAooBrFuyhZKxCmWhpuYtWdYZuS7ggGUMshsxC3d14BtIKqTSunKMt+c5tZJ5TXaC2UluugKPX8pgFb7zyLaHgRkfdG9+ITKmGvClfEgHyzgdOvBQmNQcI7raFqZbgPd07x04CsTL/N1Hc/IRDvN3vScZLdpgGY7wphB+tTieCZk65CILVb1aWoQkBqBmNAWI0rTIKOCjIdTnCvbbxaYd45DuqNBXWg5niTmeJgrdlsR5GEkB5fA8cyQRz190axx8qc0ANwgt1vTI5RkCmvcA0+ZjIQZMkNypdqF2CjiYZL2kqqrLXvYWr50A+fvihsxKEuWZreUQNbC03EeJiFzzZaGwi9JPswh/mpdeTe8U+cXv4kzKyR1tLf2q4jWyKO3UA0qKerrrQg050zoYD7aWukqUnKbNY686cST7XEmFUF8yn80DfecNqgOyLSLsy0ALAY20ARB/OkmNL+H5jZi7QiSzEAamCVqseBAvA73xCk9e96xps5YjMmKOJNPX/FT5RJtFeah2w6VovguQ+FfOJAo5+UdBZ9u0Xzga2bsMX8Nb67O14Ccpgp5j9+6E+fPLHONrBNZJqOuqsD6a+6sNkxB0IhB1nUbHd3YWx1GQVndfulcS+goPKA92SQ8+YKd1ivkm4PcBDCt4CZPE06diSfwy2xfOE6470pNJ5mvrnGT6RDHqAPrJAaMbZsiXLzIEXbLPMwdklQrrVyDTCgqD+JsgOmKF28Zxm0Ue7968POGvZOzLLsxrXGc3rrXOi+AFPUxT15eYnWEamc72hZjOauQGSjgFXIKPAfOK1nWCW0C4p5HARCuFBlmffWN1OIGNVCjpEIszxbvJzOQg1d10gUyzOQAFST0B/2HHgDBYLK2NQ5AY6LXSuhY8OeWfLnB+022VZExMSWbIaYmp7KD2VHoOpyirnyuW11J2H3nCXJNmCDExFVz13V619p+vkABlCftVtEZjGWmSA5/WY/aPAfZHnXh7eG0LTRyA0UaD9T1hamTcT+cdgwktz5NTOvoIfsL0lwU2S2gmS3dVIo3A5ivMdYDSpm5EVnm4WqIY6A8uhjKY5W5J6tjmKzqx72tCfhBGwssujEVJEFNnL7SZY8cyYpKAh60qKVpUcainjGn8rKmsMLA1FRQjTpSEyYG5UAN3qZIN4pXgMLM9KVOULl4W8846nbNjkeWQGOKmRNKV8I5ted1Yaqy4SCd6sWl4Q4WBySNje0zZm9KNQmOizb6lCz1LUoKUpxplTmY5/J2X7NwcfaAqGUKCGz+tXuL148BxiK0X+Feh1XJeQ8OXjqecV8yBnLY9bGsKmhRh4yzaZqiZVUBBEuuZGNVrM656cPiF2lt4xsgAAU0oMqAZAU4Qa2LczZrv9Xsx5tMDf6IUNrq/wA5PH2z8BFfDit+U9P8QNtBUydHsliPOIGXhEsyZQRsV6NSOYzZx5EWKMivFuOl7WOaAkqXLcqozIU0rFNLvcaqR4gxba8j9SWPAH9YjnXgzHLdpyLeusUxjZBRX4ySW7LZ3LJooJG/gLstAa7qnERp09DCntVLK9iDqULcsixoacKgCOgXKccvEzTAVDaO5O6K6AGg1rADam+hKnIp7QnAGqezehJYAAMulRzgYMvNxFAH4dv8w1pOessSWaTnDVZtoVYjtEVhXOtnktlz0EGJttsTIcFnkl8gAZE6VUkgao9BzjWbMAaIPui1KNyt2FlnTzkVXCn35hwL5gYjCbNnljHR7ZJlNKlSJkpURqTaJOmA5qUFSytTKsDLy2NsqAMhnYTrSbImU8goMVky47JLak+e3ScV0idIkYjB2TZElpU6wx2LYWUyB5c96fakN8VYxs+xMs960yz0xFD6MBAOVcmitt23hVZcu2zF7NKVO9Nsk3D4zO0C/EQnbPkEV4x0C7FpaJCSt9ZMtZdVz0qpOWoBPDlAp9k8Fvm5FELGYDSgVW32PlUgdacopXSNYIB1jETJcwWeX2xzdmwyhzYd6Z1VASBzJ6waFuwyiQdaH+0frGsy7ZU11Zu4oCoOSD58fOJbxsaUmYSMPdXPhQU90UtGWSLpOZ228GmzyFBLE0FIbLhuMjM0LjvORVU+yte83u58ohsl0JL3lBAY7z+03ROS9Yu3tfuBBLkUDAUqBkvgOLfDqdNF20C4h7e0ikG1FvlSUCLnMBrTU5+1MbXPlqegzhQe1vNcvMYsx4nkNABoAOQie3XVMRys0EPq1TVt7Op658c49lWekWcKqi1ue8Qz2aDhinJkktBCdNoNIjsc81zESqAFM6oRFgcruisRps3a2BIlNhGpFIIWSVMIqppSDF2bYz5Ssjywy1yOYMVw6jeTBRVyhsrs+WZu1qMsq8eohm2XbsLQ8vDVXOTciK+4xPaNrLNPVVIZTzIpTpURpKnSgCa1ANAdSTwApqekV+IdsD8yel+djD0jdMm0WvTXhCVeloVySgBA1cioJ+wD3j1OQ6xve98OSgmiiVG5XIiuZmEan7IyHGukbX9IVgWUgKAKDhSmnSJOMzNxVNjOg7/GADSCrptf0ioe9MalScjXQknjw69IEbX7JULTpOdM5ijPxZeYja1XgCAMOkXbhv4BhLfJToT7J/8AyeMRAvjXnXfqO4i2DpLv8NrNSzFvrTfciCnvJhL2wNLbP++fgPlHSpFrlyF7OWjHCWYhRkC9W15Z+kKkm4bPPnTbRbJ2BWmsAuKgzzUF9TlQUWmmsHh8ofIT329saukRlivPbOCtumK0xyqqq1yCAhQBkKA56c4GzJfGNS6NSOpqqGPIOXfIUylJGdPnGRRbPRIqDlmWSc7nIGDdnuhjrlAZtpEliirpxi5Y79ebkvHQDXyiXOzldBDQjpdtlVJDJxZaHPi7YQemvuhW2qkyjPJJBIAHlSvzhmfElnOWaqveU1xAg0pTLMcdY5/f00me9dagHxCgfKM/gFZ8pYnv8xHYUtyRbfKQae6LF0zBPnKiilSB6mh92I+ULhzMMNxzOxkT547yphQ/bmbinxAxGNbMvKh11Og9sjGsit+04e1vhAwYsKH7KbqnzAB84Z7Neln7LfKA8a00jmoTDnFaZMJMSJiGlbCNcPvtM6TWMliFrlQkZRYfbCfMADEPQ1AYBs/OFlFJg/szdRmWiUpFauvpUV90RZsGIDmI1gsx/lXWitaCgwFDLVSCagkivHPjAez7ZT1lNjZiVIWoJpVq0JU1UiimHqVYwxtmQzZaGoABwVxVPKtYUf5azPZZ8sNTNAGw1NQcWQ9o94cNfOKONXxICSfSrqdNajESS7b/AJcxQJhXFqS0nCvH25TA+sFJ8iWyhmlkrStJc3UADMpMUNSgB73CAFlu7s5kkFQBvMFNK5DvTDz6cKACKm3k52CywxwsCW+1Q5V+z0/xRVYtkABBvuB8OvxgG0vbQW1ZwCyJ8uWfaE1Xlt0CsoZR6jy40bsuC0KGmlceDTs2WZU8x2ZJ/deEK11WRsYUE5kADhn0h4ve8zZ3SWsuWxRRjOHCcRzoDLK4aCnmTFluRaxovuNfO/nAO8UrXbmMw4q4ic6ihqeY4Qam3cFoK1NM/HjBVdqJcxaTQw5Yws9PLGA48jED3zJmNRlFeDSmIr/8c0fAiHxtjOg09f3FidpKN2XG09yBkF1MaW+6TImYW8QekH7vssyzsXR1If2ZqtJJ5UY1Q/mine1mnTZwaYhQGgHFfJxun1hFLgEjUeWsagR5y1dVoAAETvgaukZ/TOzU5gUGZOQHnFOz2ZpadsQxDHdahFfu1GQ+0R4DiMlg2RiRpGJIFGbS7vVSS2n1dNdMR9mvLvHgOMXMashoSG4EZUHJQO6PWvEmBNrtoYgach46+JPEnMwx3JZFK1MJnysgBgEESJisrraa0AqpFfTLjp0i1KsItSo1nY0ChXUmlDmcxz1iS9gorTlCzc97PY53bIMSEnElciMx5HrFnhcocVsPKG6FS5bbIEYo2TA0MbXXs41oaiGijvMa0HTq3SDd7XJ/NWmXMqKTVDsAa0WgAz6/IwVvK8FsskrJUFlFFUaL1P7qYZyMb0G+kTl7yW+0VJGBFIVsK7oqxA4V8OfOOf3tdRmvhlnEFJCiuS5Z66HLM8aQ9XfeYez9oWqyoxbmGRRWo4Z1hQuK81AWneJOPnyD++h/zCJmcFnO11pGNXA0y7hLGFhvcRAS1OFJyhmvcMk5se9XNWIpUcMuB6Qp3w5xRb4dizRDNP6gRGQOxRkX+QRLly2S1DEKwccGAZa+TCogjcM0gihoajjTjz4QKCwwbJWbFPljPWuWtFBY065R2bRJJvOkGpkqxBAcYuGmvnCXabvlie7TjQY2r+Yw63uwlWfcBA3cIIAOZ0OHKtA0c626mHt/ssFYfiUVPrWMjhF5cxVDpLFhasXIb2MnHSTmOfCJrbMw2WXL+sxmN5DAnuxQGsC1YCPb6vCs0qNF3R+HI++vrGu6klVGtaysTZuRTUrEP8tG0qdE+OLINCCSWSzgaw17Euv85LrzoPGhIHu90KCvDHs1KIcNQjAC1ftaAnpQ+pilxA5gTOEYdqrUzz5kpWZVZxjC+1hUALTia+UW7puoKVrQNWiLXJaita+05AJrrllkIDNKmTZhmLvNVnOg7tCQOZJKgDmwgfI2gaZaEnHJUYFVGgFc8+JI1PHwoBQbGzIADp1jdbhLay9jJmGXSjLkTzBoR8j+6mvtZaSUs4IAGAkczXATXziH+J1nw2hXGkxAa9V3T7sPrFba8kpZANShFPKVT4xJhQAoV0u4T1lrZSzCX2lqmZrKG6PrOclHqR5V5RLJHbvVjWpJY+OZitedoOGRZEFMADzOrsMifBan8ZiS0Tuyl4F1MWsZAUsdz8vzWKe0tbRXzLZFkykACnvf4gBZ5VWAPGDl3XQgll5hz1gFaLRR6rzyiqv8xjy6TmU7mHrLMeTkrsoPAHd/Lp7omu+/2DNjIQUydKSzWo728qU1zNIp2O7pjDHNOEDKnWhNCfrUB3dRxpoQtrdiwBGEmhLHkRUKtKgAV0ArU5n2QcGHUlj7R940PnafHNXGFmqhxZqVVuhpQNTmR6iHM7TSp8oKwKDmRu1074y560jlE2QyjOpIO9WtQa08zp6w2WOZLWyyyHKzmchs27i5Ffq4Q48axdyhOQle3y+84Xclt10guSMge6RQg+BGR8ovWO1mShr6wIt0zshjlsUJ1wnI+K6GKsnaRGAR6FiabowH8rbh8AVMUPCx8Qg3H5+dp18pmXrtACGA4xJY7IXljEN084uXZsaHm45hquoGEg+anj4EjrBGdZGnYxmqoMIAyP8AiKjnHi9FfaYaJkk/aNLJIl9mA9WwzDXOi5UXw05ZQy3NbbHaFxSymI94E0avUGOV35Z5sqziS6Ab2IHiBy5QuojjgfKNLhVRVpgGB7iKx1nTb6UWWdNmAnsJnadoAKgYmZQvmQaHrCPc96kWlCtBVqUYgLRjhoxOQFDmYYdtrxRbDhQ5M0tVzUnCnaTcyuROaac4W9iLkW0TGeYfo5eZHM/VPSI1KjC7uKFn3doQtnSOd4lWSmTI9cD5HAynMYhrSlK8VNeECF2EDHFPnqOSoan1OUWrPak7RpdAspqUAHdK6OB8f94hveyNTDXfXT7S65eWY9IzsbOnoIa7TrAl2TdV2ooVpIYjUlnqfGhpHkKTE170ZE3hZP8AkM7xDAitnHQP4b3EXbtj3d5FyPeK5nFoKA1hJNiOLTXSOubBXb2dlKkUcmhzzq2RzH2QPSNfO4CR1XWS32ysZYNcziA8sC+WTGOf7Z2fEkh/sFT4ox+TCGW+rzxWgEVp2lBw3U3R5HXzgRtItZFOKTWHk4r8VjF4a1zAwM1mLN2nAC59kE+YGXvoIBnM1MGLYcMkjixC+S7x99PWA7NHo8Yu2kUlV4sS84Hq0MFyXfUB3FQe6vFv0Xrx0HMDKaFmdMsd3kgO3drkOLU1p9nmfIcaH7DUYmPKnrwEaSrGZrVY0QEKSB6Ig8B4CG6y3ejJOmBMKSVwy0Om4CzM3Mkk+sZXEcSB6PWFRZihdtsZbYgB1qg6GYDT+8qfKPb6siyScIoGOJfutvL/AGkRtZkpaWm4TgVsjTKq0FfUR7tcwLyyualTTwDEr/02lwW9JlUdhcbpLW089LRd0hvblAVyJyNEYE8Mwpz+cXrtuYO8mbOzSUjM3gqy2+BI8SIr7OWUT7vtMqgx0OH0xr/coi09rw2aYntFwh+7LVSR5tT0iBjR5B0J9x/9h8zAdotgDzJz5M7Fj0roo6AUHlC9NvUtMqTlWIb8trM5UaCIrFdjMAzbqa4jy5ivDrp4nKNZMaqnM0HmYyNaGmgYdAM+AHUnhE9jZJKliMUzhqKeJ1XwG8ea6GnZLYMJSWCETNnzByGYWuhIB3jvfdG6R4tJApFc42b0dhATrCcm9XWfLnVqUIoMgMINcAGijoB1h+u3ZpZ+GcuF1ovZndanMMByFMq1qTmNI5g84UFIIXPfs6zkmU7JXWhyPiNDEq40/S915TgY33jskZeNnwgEgCgIAqcjXFStK8RStYUL1nhWopyGQ+JNBkMydKCJr22knWinazC1NBoB4AZQMsFjM+YFJoOMK2NEtgTyjvDdyrNtbsaVJ5CGS59nllL29p1pUKeHUxbs9zS7NimNouhOnj4wrX5tC09qZ4eA59TFcsc/o49F6mA6Q3eO3rE4ZYXsxlvCuLyOgie6NsVfdY4DybE6eTV7RPCrDpCJaGouUa3bJmFwQpI48okHBIcZrSCzOkXlL7ZSxav1asCvgswbpPQ4T0hTmh1crhYEcCCD6QVu7CpLtPMoDKijEWHEEaEdCDBqx2yVMdFljGa7ocLgqM/rBpdT9XLmsVlxnH00/PzSCrivbZVQFapzbI5EUotCOBygps5cLyyXQFgaVQAkH0gkt/PvvLkSS7THJLqSzMzEnA4or00oDXLQwImfxCny0MsURsdSQiggUoUwsppnnXXKHON3BQHSMtCMU25Js11K2d1FczQDL8URXicAwTTSbLAZM6llOYXL1H+TQBI2/tIoTPfPrT3DL3QT2utQnOorRpksTJbk8xiC15UMRfwyqVx0fhCaIlYbNzp30iyHAbPvIOhyOYzrHsK8mTaiKqs4jPQNTI0PvrGRd8NRpcX2RvfZx0nIGXIEHECpB1KkEGhzHDlwh5uSeNCaBMhX358c4qTrXilS8WGpqSFCg1NM2C8aR7eUsCQAupyGYGZ5k5CMvNxQDhF1EsXUWttJyC0rgNaAk00rX/EUbzmBgx4HCw8YBXtan/mSrqVK5UIof9usGJm8kvqor7xEnh8hUn86yAmzFS+ZlCq/VFT4tn8MMCXaL16tWax5nLw4e6JrtuytGYVHsr9bx+z8Y3lYKguITJrluXFR3FQe4nFup5J8YZXmLKoGILv7gNaclA9aUEaWi3LZZeJqNOcbq8hpnyUe+lB01uy5jiM+1Ma4TMdcqhQBhGWhOgHAU8s3NlLAu23Tz9UMddmpUppamh+iJZqgYcRUMadQKCLmL/wM1uLlv7yAfeTFK5kwWCpyabmehmmpA8FPuixb5oW7lJ9oF/zB5g/0xgrq7Ed6/PjJRBdgCyrEWemYJ9c4W5tn7azI66hiD0FXB9AJP5oht17vMlLKFQmhPQcoN7P2ZRKZaZYiRXXMK9T1+h98aOJXxA5H3J+EF3M2ekmRU/8AMUr50xL8CPOKu2N59luIN6ZNmkUqT3lWgA46AUhkmFZVnM560DoFp0YFyPw1HrzhYtcydNUTJNmaa5aaEYruoCwLY6mhY1yXIZGuIZQcPM2bnIucdNIFk2CXIQTbUe9mksULN1ppTqd37xqsUrdfJnsBQAVoqLz0GZzZtBU+VBlE07ZO0THLz5slGY7xmWiWW8wpJ8qZRZsezKyZit2yTaAncD0GmeJgK60y514Rql1T03Nt08vVEhTaREstls8ladpMXE5HFTqx+82Q+zLEKzPB62TLNNmmZNnzWY0G7IFAAKBRicZDwiMyLD9e1f8A1SR8ZkHCpVNdzqfWYCQYHkEcYmV4N2K77AxoXtX5JA95eDtk2Xu5tZ89R9rs/ioMczC6094+8IFxFL1NBDTd90/y0oWiYVHEA+7LiY2S4ZKz2EuZuVydxTLwGvu8omvO4Zs9QwmSpgTIIJq0yFclFak9ecV8pZ/QXbrCBF+9LdPtz0UEqOGgHUnSKVmuuShY2iZmp7qZ1/FF233bawhfsmVOOChFOoU1hfZDxrXrDohA5RoPKLCNvvqUFKyZCqPrNvNl1hZtV6zGyLGnIZD0EWrW1BSByy6sPGNHh0CrDGZ5uFOzOtBXxiK7mmrNQqKnEKA6a1z6RrbJmKbWnIQcu688GFpY30z0rkd016UannGczlFqruDrDd63wZNklWQCk1S7liAVIabM3cJFGHiIV7RbJVobDOCympQNU0y4K5rQfZeo5ERBtBerTZuM60NKcAXZqe8xHYLumW0qktGY1ALBSVHVmAoIfEtoGfQ9xDvKtps+CpBxAcQPiOEMd9PSxWCYxIYSio67xUA+AUZfpAeTaGkoZbMMzQVFcB40Iz8RmOnGJ7zvAvZpSTNUZsJIYVDMToQCNTCsGZlPY7+VGC9IMa8n5xkbJYmIrujX2XOhpqAYyJSMcXlnW7VQEECmUBry2rdGCoVNQcVQGUrTukHxg1fW6AOJEIu01c240AyEee4RQ7KxkzExhu622W1ysFBiGklzQjmbPNO8rfYJINIoWXCs3KpRWoMVK0rTOmVfCEWx1MxeGfwhskzQJeepzHkY1+Kx8tVELQPMu76UlxkpoB9Yg09I2n3oJZrq3AcPPpB6x3U1oZmLFQO8+EuFJ0LAGuGvGFi/tnptnmss0VNTRhmrUNKqflqOUW8IGTRopHWZc0xp9slB98vNQGvHeGXQU9BDZfU7EsqSpq1qmjxMpDQMfvuWeEy5rCXnoo4kQ1WS3o159vMOGRIGBGoafRjCoHMk4m84r8aPTsf0rdefQe/5Qgx72jmdnZwB7KsR4hcCe8xV26YS7NLlDMhQoA1ywL8A0B7RtctqnqsuWWWqAVyqVbFpyrAzby8ZpmAOaHxpQEV+cYfC4HVlRxR3j3oalK7mQZzXAw91cyanWiiDVy3mrM2EMVyzIpU1w0oNMmbjCrZbtogmz2KSuA9pzrRVy/epGVWPZS1tOE5qCXJVcKIKd4EUJamZ1GVBwAEanEUFZt/zYecRYVv6c6JhxZqo0zw8cK+6pGZhU2jtf0Epga1ebUVy3yGBI8m9IbL0lVVjrrC3fV1/+WTnpvSpqHyNEI/6lYg4PIpZb7/PSOwuK1ktLtMVUVSzMAozzJNAMiOMPG2qCySJKpTtJozNBTCoFWwtWgJOVfr9IEfwtubt7SZrDdlZfiYZ+i1HjMWKO11/fzdtmTAay13JfLAlRUeJxN+KNLIoycSEGy6n1nYfnnBVCVbNPNd7j0EXUmshDKSCMwYDzLTiyGsGLBLaZRaVb96xablXeJNrLeU9W+jmOp5hiIPz78miVSdOd8s6mtekVJ1hEhak5wGtE4uc4q/vajaNZk8rbOcpITswvJpMp/UspPvjF2lepJSUa60Qp/2yv7MAbRLwtHhnVETHElbTrjhde2UtZYRpcwEA7ysjD8pCkZ/aMeXbe8qc5/mGQUGVQgJPLPdMJufCLN7XW0mcUBxigIYKy1BFQaMAR/jjrHeAACAaud5xiGzMi1O3Yl1YZ0oGXXhQ19IFyroRC2KhK1pyqIp3ZbZsknA5SuRAOo6jSJltDk5UHU6xEfEBILadILh2/wC75CSkMvNyq4ta4sIxa5a1hblz8JrqeQz98WLXZyMmbFyNar6RHK3dTCJoupucxueBWYYioA0BIxHnpp6xZtd7TWUAzHKrpVqeSqMl8opm1mlOEbz7VXCSAMgKKKaZVpzOp5kkw4F7iLKmJmccOVNfWLFtszCQpIIGMgV6a/GCOz9oly5kxpyBlKMoFd5W7yuKHWoA84ml22ZPsqoyl17csZhqTielQWPhHZMhUjTYj6w1pCl0XX9AlRwj2Gyw2MCWo6RkeXfjCWMaVbykus5g/wCE8CvAiAN9WfEp6ww3fea2izgE5gbjcjxQ9IozbOD3tBrF3HatW1RjOf2OzlSWIpqAeZ40ghZGJNOhPoKxcvORjnKNEGgHACB0sMZzFRRQSOQA7o90bTN4iE9akR3l60X9Ms7o8pyuJFxAE0NAVIIGunvi/Kta2kFt2WKEsHDGWWGgBXMMekAzZg6aFmWvgADy4mKf9V3GQq1RTA2KgWh3qpShqMuFOsTYltQQNR1guE7IglTXZagquQIzDtkB5VrWIL8xL2alqrhqBy6AaCKd3TzMBXiTWpPIUAz6RZllXmqZ5YqopkMzTQCImBDl/f38osZv4aWNmnVPdFW8aDCPIFh7oo7b2xRbHZt8hjRKmgpQVPp45cNYbNg3DWi0zOz7JZctJarxVTV8+pABjlt/WztbVMfmxijw6HLxTMdKHzkuyTy8LwefMq5xHIKNABwVQMlHSG27bUEEiQvPG/WmQr4tU+UKN3SaviOg+P8AgVMFtnbRjtJbmRTwGQi5xOMFCBso+PSBTrOjzrPWWfD5QqbS2l8FolITgmAkimpAr/pEPCJ9H5Qt2i1djNeo1QgeNVPwjzvB5Ke6upK20Wylou+7gQ2D+YJWgIxZjeNKZUApUcl6QsyJW7yhq/iBb1mz5UtTuSUoB1an+lU9TC4tlaY4ROPoOpj0vDMTj8RhROp+nwkZ7CS3ZZDMcJKFTxPLrHQLPd8m77OZkw7x595j0EVLvWRd8jG2Z/uZv0hHvzaKZap2Nzl7K8AOkVCH4x6XRBue8YaQ3aL27diTlyEQGVAaXaCo6xast4bwx93iI0FpRQGkWeXhZ6kUgxcWy0t0abaJqyZa8TTETwABiu142fASK465Clf8CGbZ+TZpllZ51Gm1yrmQKZADhC8zOeUCMsULTKQE9liZa5Erhy4Ra2kkmTNCOWO6teXQc6AU1i1a5gLEIMukXNsbJNtEqRPbPECum9kqmpOpqcRh8ilMiKTYNj21f0ibxT7IMN3KIkchHJ4ZROt3useW6zky8I45mJXQaWJ0Fy3ZjQReRcsNa01PyiKSFXdHmYskrhy84TIbGmgnGRzJZOGmmkbPJJaugFAP1iWRSnWvw/zT0jW0TCxIGUIggkiS8mqdf3nBe4pzlFkA1QOZnmRSF60vSWoJzJrDd/D6yVqxzzipxpVMJcwiNcuXMoIyCxMZHjvF8o059dczAQqndI3uQA0PjB6XMxrXjxhMWcScEulBqSVWvUkmGO5Z4pQuGP2akfmNPhHpMuMgc0VTPLws2TMBmoJgBZZYdxiNSeA/QQ7zpWRpTMcQCPQ6wBeyzmJUTGEsa4aS0PRVWlfGJ+HzKiFnELiCLqnuhmBVDHiHZUGVa7zEUNaQFvB2q2JkqTmFIPTIjL3wclSUW1FWAK09oVGnvzgdfFn7S0IgUIh3tVrTQnCvcO7oc9DFvDkLsErSrkVSndzhQSFZ3GgAqo6mmsEbqbfXtLM8wkhjnhGEaimX6xaFqEpMCig6fE8zBHtUNkU4qPWnWG4s8hVQLszhG+zXhLW7p02XiwvVVDCjCgw4SfaoS2ccln2eWGNe0qT9mmfLKH+9Zwk3fZ5QIow7Q/iJIrC7dd3CfMCimZGmgPMdKAmn2Yp8LWPxcl6WR7BJXJNCC5ioiFSzLirhyBJ0rXpwjbZ4KJwIavlHu1E0TLQxQAS1ASUBpgTj4k1b8UVrnos1fGNDwieHJPUWZHdGdjs0yqD7o+AhU2ulHNh+/wB0hiu6ZVR90fAQKv8AlFgQBUkj4Gp8Mo8lwvo5hJzqJztrKzzmGpB90EpLrZlxHNo3tdpSTiY948PDKAd6uxwlmzYYiOABOQ8cjHrAPFAB0Ei2le9L3ee+Jz4DgB0iGSvExERSJZL5RaKhVpRpDJy8RzJsas0QsawqpOk0h84PXDbUluHmrjTiuRHodYAS1oIlFpwrHZFvaMDRuM/9VlszYFwKSSByBOQhhmbUKLNKk4cTLmSdNWy/KRHNbNemHhWC9nvTtBjpmMqeAHyhOIx6Kf7SD9ImseTPswTE0JtvlM5LBd2p/wBorf1AzZirXIZ08I3t/aS8JNQriqUzH+8F35iFM4ayv/SJgIZpbANmMuHPwiSdZwAaCgg9Y77YIBNUTMqCtKeY4wPvBiVLUp4aQmU0KuNKFkWgLUqBmfgPf8IqzyTnzOfnwiW1TMKCj61DLyocqnrUxVE2rU5QUFC4JpeMzMDkIfNibR2cgZdfWEOSvaTMP1iKeX+Kx1OyyklSQBrSMz/VXC4lxEbzpkzaLMxkUDYC2fOMjGGPDF1gPZyQrTKMoYdQDwPOGOZLApQAa6CnGMjI9Dm/QYU2hH2PSJbaoCmg4H3Yf1PrGRkeey7rJDEC8GImkjI4fkYpyf8Ait90R5GR6bhP0j2SuZJazlFac24IyMiTP+sQQrfrn+Xl5nKUtPQRa2LNLPPIyIlzyDxylpTPzPrGRkUB/tj/ANvrJusE3guTeUU7u/4i+PyjIyNU/tGQTrFw90eA+EZfA3HjyMjxSfvS50nNdpB9Kn3R8TAm+T9K3l8IyMj2eD9AkHWUhpHsqMjIsGNNpsaLGRkcIZMdI0tHdEZGQOohlWC11f8ADbx+UZGQOJ/RFaZcXfbw+cEbAcUoA5gTMgcwKnhHsZFbifqPlCN5avU0mADIYRl5RAzVRvL4xkZCPt7p0CW/u/i+cejvTPP4RkZFo/oEAk2zf/GHl846JXKMjIw/9W/eE4whJG6IyMjI8+d4J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AutoShape 4" descr="data:image/jpeg;base64,/9j/4AAQSkZJRgABAQAAAQABAAD/2wCEAAkGBhQSEBQUExQWFBUVGBoYFhgYFRQXFxwYFRcXFRgWGBUYHCYeGBkjGRgVIC8gJCcpLC0sFR8xNTAqNSYrLCkBCQoKDgwOGg8PGiwiHyQsLC8qLCwsLCwsLCwsKSwsLCwsLCwsLCwsLCwsKSwsLCwsLCwsLCwsLCwsLCwsLCksLP/AABEIAMIBAwMBIgACEQEDEQH/xAAbAAACAgMBAAAAAAAAAAAAAAAFBgMEAAIHAf/EAEUQAAIAAwUFBQQIBQIEBwAAAAECAAMRBAUSITEGIkFRYRMycYGRQqGxwSNSYnKCktHwBxQVouHC8TNTo7MkJWN0g5PS/8QAGgEAAgMBAQAAAAAAAAAAAAAAAQIDBAUABv/EADURAAICAQIEAgkCBQUAAAAAAAECABEDITEEEkFRE2EicYGRobHB0fAyMxQjQlLhBTRTcvH/2gAMAwEAAhEDEQA/AI5Tbhp0/SHXZS4x2YalWOpIr5Qj3M+JyvPSH677f2Uk0yNOceNzMMdXHx95S2hsqLaVVdaAtTSpOXnT5QRtb4ZMLljnGbaSxzzgzfDk4UUVMZnEHmyrGuzcoWO7QfpHyVaknpC3e98GZMYjIaKOQGkGb6vY9n2AyIO/5aCFKYucW8Scx5m9kVuwlqyWolszDJd9gLuF+vkPvAVHrmIT5L0MOVzz64TUAggjPiMx74mbFqSO0QSzY5hTET7IJI+7w+UNV3WLBLRTqFFfvHNj5kmA14WetoQjuzir+S77j1X++DVnt6kVrGZkIWSgTa0SwAW+qCfQEwpXlPwpLH2P9TQyXlP+hmH7JH5t35wGvW7ay0PNB8/35xJgo1e1zmuCrBa6xfZjQmKN22CjQXtgASkLm5VzUJHUXLRPLPSLdnsTGJ7tsFWqYZEsoCxNk4lcdASQDSLoQrxg3YZ3bfRzDSg9WrTXkPjX6ogZeU0JmDmcl6U1by+JEUbPagpBXKmn+8TcxcAwXUlvG6MDkHMcD0i3s7YiJ4ZcsPwOVIv9sLTKy74i3s3d7qCz0BOg/WOHOTQhAqXL4tVFAMLIIxxa2htpM3CATTlAG2WkiB4ZyHnPWAmMpt9BFS12vrC2L0aCNkklt6ZWnAcT+gjv4cgzi0K2Nq7x0HGN7RbsQoBQD1PjECKW6DgBAi9L7VTgQ4joSNPAHjAGhKrqevYRbuWZk0swA84y13yFYKOEaKxWXXiYVrXNPaGJsaDJv0+c7aP9htgdYmFoCNWleBgPs/JPZg84Ky7NnVopheRzGNzS8pDTAGlg0GtaDXhEFjt7AjgNG/fMRlsvZpZIQAgihBBIPLQ5RtdVimOK4TmanKmvjFquYAnecDPZl2Emvw08o9gh/RZnL3j9YyG5H7RrE5vdsghsY4GG2+ZgEhcPtZ+ogVZ5IVDXjFe97x3Vl8vhU0iDI7ZiK6H4SMaS/s3J3yYYb3tK2dWmGhYAAD7VP8iAmyWZHUiN9vlyxf8AqU/NKB/0xXK8+WjGGgibabeWYk6k1PnEKZxowiSSY1wAq6SOWpNjrBOVZ6CMsCgxYtFNIpPmJNRhpDItjTJTuMxKlYR4zWBmHyULAez3+VNDBKxW1ZapJ/5qF28HOBPPCvvhYv6xNJYg6qaV+fpnHY8SuaYeqEsd40Wi+g0lhzK+5gflF6ZaxhKn2WKj8KSh8axz65LSXdlrwHvMF74vApMah1nz/QMij4QX4XkHKPzaDn6xoszCLT2EuKwrXfeuUN103lSUWBUEDItXMnIAU41imuG8vpRlIMx7IsoIB3qVY8M9BENrvIBTU0AFSeQEVrdb6mBbpjY17qULcixzRPDLEeg6xE2E5H5m0ELaQfbrYWbEcq6D6q6hfHiep6RXNoiedZiSTxiFbE5OQMbGNQVkcvXZbzKYMNOMPdnvb6MEUp14QqWK5sacoLyJAQBWMV8jUbU0Y6+clstrRy28AwJrU0r16/4gHfssNMODPTTnBmZZJS8Bn4e8xGtjroMIIrU96nP7K+8xYUry30HWFjpUD3ddOFgTm4OQ4A8PEwXmSKAsd5tTXQeMTlklpU7q6Vpmx5KP31gRNtrzmCKAqV5VPiTxMVnytl/TovfqfV2EUL3mS7otFrDLKYS0HediasTwAAyWB1j2Lmyp+GYAT7NDUHqIdpNhSyrjE5hUZ1Iofw0ihadppdcZmAkaV6dItnw0xjGqnmPq2+8PL1ME3rYnVsDLhIHT5QLlbIvMetD6Q0Sb7lWpwxNGGVKNTLrDHLIoKUhLVHKoaHS94xAge67o7KXvZADP9iCP8sg7xA8aD4xpfiFZMxq1woTThWmWUBrVs4rTSwalTU8dTCPSNRXWG7m15XvKUMi4DUUqKn4CKdh2inGu+B4IvrnxirtDcnYMMLFlIrWmnpFOTJINQK10GWdNTU5BRxY5CJMqMg0NGJzG6h83vM/5rf2/pGQLFuQZF3/AsvB+HHvHxOusZEHhZv7vjHuCLzmfRxRtFn7TsyNSKH9+RiOZaC9BBXZsATSZndAJWvTP9YRAcaHvINzDdgsnY9ig7zMpboAQYrbev9ASDX6dP+y3+R5RllvMTbQpHFjTwVWPyiL+Ib0s5/8AcLy4SWHDwiviDeKvN3+d/aSHaImKLVnk1ilJapgtZ8hGllYgVIhCFlyEeJWZNWWNWNPXI+6p8oqPbhGWK2YBOncUTCp+3M3VPlUmKyY2JuOTLVvvENaWdTuhqL91aKvuAPnBXbuRjlyZq92YtD95Rx8svwmEQWgx0TZaYLXYWlOMRlnEPFf1FfzRZdTjKkdNJym9Ip7KXcwmglTheYiA0yJB3gD0xL6iK+0k/wCkXr2r/nnzfkohusFkVLXLVNO0ViK1oaDL0ofOEy+LMXminBEH5l7Q+9zFjnD5Ne0UrViZY7SchHTLvsFZchK6q01uVFACj8zf2xzWw2Bgwyjp2z4IlEmpGELXzJp84pcUyqRQuHHvFGZaWEw5VGKlOpNAIZpVkVVC1qBUk/Wc95vCuQ6AQMNqlSgZpocRYSh0rRpvmd1fAmBVo2pxZAGnpEqBs59FY91vD815SGpiP+sIMlEJ9pt7ManLpE9ituYhsvDMo3g5o+SUPZ4hFK3TywCqc2NBQZ16AamLci3jsadOOQA0qTw+J0AMU51mZWRm0JphORp1+qvT1MUMKf1v7POcT2l+w2eigk4qcTQjy4O3Xujhii3aJmBakVOuGp/M51+fhAu0bQLpKIYjLH7IpwTn97Tlzhpudpc6QrAA1FGrmcXtA+cWMWFuJam0HQdP8mEUJz633kztVj+gHIDgIpTL/wAAogqYYtoblUOyrkBmOleELNnuRjOwnNdaxM6hQebpONieJbnmS3aY56AZCBt12Npj8aQbvGSGfAooBrFuyhZKxCmWhpuYtWdYZuS7ggGUMshsxC3d14BtIKqTSunKMt+c5tZJ5TXaC2UluugKPX8pgFb7zyLaHgRkfdG9+ITKmGvClfEgHyzgdOvBQmNQcI7raFqZbgPd07x04CsTL/N1Hc/IRDvN3vScZLdpgGY7wphB+tTieCZk65CILVb1aWoQkBqBmNAWI0rTIKOCjIdTnCvbbxaYd45DuqNBXWg5niTmeJgrdlsR5GEkB5fA8cyQRz190axx8qc0ANwgt1vTI5RkCmvcA0+ZjIQZMkNypdqF2CjiYZL2kqqrLXvYWr50A+fvihsxKEuWZreUQNbC03EeJiFzzZaGwi9JPswh/mpdeTe8U+cXv4kzKyR1tLf2q4jWyKO3UA0qKerrrQg050zoYD7aWukqUnKbNY686cST7XEmFUF8yn80DfecNqgOyLSLsy0ALAY20ARB/OkmNL+H5jZi7QiSzEAamCVqseBAvA73xCk9e96xps5YjMmKOJNPX/FT5RJtFeah2w6VovguQ+FfOJAo5+UdBZ9u0Xzga2bsMX8Nb67O14Ccpgp5j9+6E+fPLHONrBNZJqOuqsD6a+6sNkxB0IhB1nUbHd3YWx1GQVndfulcS+goPKA92SQ8+YKd1ivkm4PcBDCt4CZPE06diSfwy2xfOE6470pNJ5mvrnGT6RDHqAPrJAaMbZsiXLzIEXbLPMwdklQrrVyDTCgqD+JsgOmKF28Zxm0Ue7968POGvZOzLLsxrXGc3rrXOi+AFPUxT15eYnWEamc72hZjOauQGSjgFXIKPAfOK1nWCW0C4p5HARCuFBlmffWN1OIGNVCjpEIszxbvJzOQg1d10gUyzOQAFST0B/2HHgDBYLK2NQ5AY6LXSuhY8OeWfLnB+022VZExMSWbIaYmp7KD2VHoOpyirnyuW11J2H3nCXJNmCDExFVz13V619p+vkABlCftVtEZjGWmSA5/WY/aPAfZHnXh7eG0LTRyA0UaD9T1hamTcT+cdgwktz5NTOvoIfsL0lwU2S2gmS3dVIo3A5ivMdYDSpm5EVnm4WqIY6A8uhjKY5W5J6tjmKzqx72tCfhBGwssujEVJEFNnL7SZY8cyYpKAh60qKVpUcainjGn8rKmsMLA1FRQjTpSEyYG5UAN3qZIN4pXgMLM9KVOULl4W8846nbNjkeWQGOKmRNKV8I5ted1Yaqy4SCd6sWl4Q4WBySNje0zZm9KNQmOizb6lCz1LUoKUpxplTmY5/J2X7NwcfaAqGUKCGz+tXuL148BxiK0X+Feh1XJeQ8OXjqecV8yBnLY9bGsKmhRh4yzaZqiZVUBBEuuZGNVrM656cPiF2lt4xsgAAU0oMqAZAU4Qa2LczZrv9Xsx5tMDf6IUNrq/wA5PH2z8BFfDit+U9P8QNtBUydHsliPOIGXhEsyZQRsV6NSOYzZx5EWKMivFuOl7WOaAkqXLcqozIU0rFNLvcaqR4gxba8j9SWPAH9YjnXgzHLdpyLeusUxjZBRX4ySW7LZ3LJooJG/gLstAa7qnERp09DCntVLK9iDqULcsixoacKgCOgXKccvEzTAVDaO5O6K6AGg1rADam+hKnIp7QnAGqezehJYAAMulRzgYMvNxFAH4dv8w1pOessSWaTnDVZtoVYjtEVhXOtnktlz0EGJttsTIcFnkl8gAZE6VUkgao9BzjWbMAaIPui1KNyt2FlnTzkVXCn35hwL5gYjCbNnljHR7ZJlNKlSJkpURqTaJOmA5qUFSytTKsDLy2NsqAMhnYTrSbImU8goMVky47JLak+e3ScV0idIkYjB2TZElpU6wx2LYWUyB5c96fakN8VYxs+xMs960yz0xFD6MBAOVcmitt23hVZcu2zF7NKVO9Nsk3D4zO0C/EQnbPkEV4x0C7FpaJCSt9ZMtZdVz0qpOWoBPDlAp9k8Fvm5FELGYDSgVW32PlUgdacopXSNYIB1jETJcwWeX2xzdmwyhzYd6Z1VASBzJ6waFuwyiQdaH+0frGsy7ZU11Zu4oCoOSD58fOJbxsaUmYSMPdXPhQU90UtGWSLpOZ228GmzyFBLE0FIbLhuMjM0LjvORVU+yte83u58ohsl0JL3lBAY7z+03ROS9Yu3tfuBBLkUDAUqBkvgOLfDqdNF20C4h7e0ikG1FvlSUCLnMBrTU5+1MbXPlqegzhQe1vNcvMYsx4nkNABoAOQie3XVMRys0EPq1TVt7Op658c49lWekWcKqi1ue8Qz2aDhinJkktBCdNoNIjsc81zESqAFM6oRFgcruisRps3a2BIlNhGpFIIWSVMIqppSDF2bYz5Ssjywy1yOYMVw6jeTBRVyhsrs+WZu1qMsq8eohm2XbsLQ8vDVXOTciK+4xPaNrLNPVVIZTzIpTpURpKnSgCa1ANAdSTwApqekV+IdsD8yel+djD0jdMm0WvTXhCVeloVySgBA1cioJ+wD3j1OQ6xve98OSgmiiVG5XIiuZmEan7IyHGukbX9IVgWUgKAKDhSmnSJOMzNxVNjOg7/GADSCrptf0ioe9MalScjXQknjw69IEbX7JULTpOdM5ijPxZeYja1XgCAMOkXbhv4BhLfJToT7J/8AyeMRAvjXnXfqO4i2DpLv8NrNSzFvrTfciCnvJhL2wNLbP++fgPlHSpFrlyF7OWjHCWYhRkC9W15Z+kKkm4bPPnTbRbJ2BWmsAuKgzzUF9TlQUWmmsHh8ofIT329saukRlivPbOCtumK0xyqqq1yCAhQBkKA56c4GzJfGNS6NSOpqqGPIOXfIUylJGdPnGRRbPRIqDlmWSc7nIGDdnuhjrlAZtpEliirpxi5Y79ebkvHQDXyiXOzldBDQjpdtlVJDJxZaHPi7YQemvuhW2qkyjPJJBIAHlSvzhmfElnOWaqveU1xAg0pTLMcdY5/f00me9dagHxCgfKM/gFZ8pYnv8xHYUtyRbfKQae6LF0zBPnKiilSB6mh92I+ULhzMMNxzOxkT547yphQ/bmbinxAxGNbMvKh11Og9sjGsit+04e1vhAwYsKH7KbqnzAB84Z7Neln7LfKA8a00jmoTDnFaZMJMSJiGlbCNcPvtM6TWMliFrlQkZRYfbCfMADEPQ1AYBs/OFlFJg/szdRmWiUpFauvpUV90RZsGIDmI1gsx/lXWitaCgwFDLVSCagkivHPjAez7ZT1lNjZiVIWoJpVq0JU1UiimHqVYwxtmQzZaGoABwVxVPKtYUf5azPZZ8sNTNAGw1NQcWQ9o94cNfOKONXxICSfSrqdNajESS7b/AJcxQJhXFqS0nCvH25TA+sFJ8iWyhmlkrStJc3UADMpMUNSgB73CAFlu7s5kkFQBvMFNK5DvTDz6cKACKm3k52CywxwsCW+1Q5V+z0/xRVYtkABBvuB8OvxgG0vbQW1ZwCyJ8uWfaE1Xlt0CsoZR6jy40bsuC0KGmlceDTs2WZU8x2ZJ/deEK11WRsYUE5kADhn0h4ve8zZ3SWsuWxRRjOHCcRzoDLK4aCnmTFluRaxovuNfO/nAO8UrXbmMw4q4ic6ihqeY4Qam3cFoK1NM/HjBVdqJcxaTQw5Yws9PLGA48jED3zJmNRlFeDSmIr/8c0fAiHxtjOg09f3FidpKN2XG09yBkF1MaW+6TImYW8QekH7vssyzsXR1If2ZqtJJ5UY1Q/mine1mnTZwaYhQGgHFfJxun1hFLgEjUeWsagR5y1dVoAAETvgaukZ/TOzU5gUGZOQHnFOz2ZpadsQxDHdahFfu1GQ+0R4DiMlg2RiRpGJIFGbS7vVSS2n1dNdMR9mvLvHgOMXMashoSG4EZUHJQO6PWvEmBNrtoYgach46+JPEnMwx3JZFK1MJnysgBgEESJisrraa0AqpFfTLjp0i1KsItSo1nY0ChXUmlDmcxz1iS9gorTlCzc97PY53bIMSEnElciMx5HrFnhcocVsPKG6FS5bbIEYo2TA0MbXXs41oaiGijvMa0HTq3SDd7XJ/NWmXMqKTVDsAa0WgAz6/IwVvK8FsskrJUFlFFUaL1P7qYZyMb0G+kTl7yW+0VJGBFIVsK7oqxA4V8OfOOf3tdRmvhlnEFJCiuS5Z66HLM8aQ9XfeYez9oWqyoxbmGRRWo4Z1hQuK81AWneJOPnyD++h/zCJmcFnO11pGNXA0y7hLGFhvcRAS1OFJyhmvcMk5se9XNWIpUcMuB6Qp3w5xRb4dizRDNP6gRGQOxRkX+QRLly2S1DEKwccGAZa+TCogjcM0gihoajjTjz4QKCwwbJWbFPljPWuWtFBY065R2bRJJvOkGpkqxBAcYuGmvnCXabvlie7TjQY2r+Yw63uwlWfcBA3cIIAOZ0OHKtA0c626mHt/ssFYfiUVPrWMjhF5cxVDpLFhasXIb2MnHSTmOfCJrbMw2WXL+sxmN5DAnuxQGsC1YCPb6vCs0qNF3R+HI++vrGu6klVGtaysTZuRTUrEP8tG0qdE+OLINCCSWSzgaw17Euv85LrzoPGhIHu90KCvDHs1KIcNQjAC1ftaAnpQ+pilxA5gTOEYdqrUzz5kpWZVZxjC+1hUALTia+UW7puoKVrQNWiLXJaita+05AJrrllkIDNKmTZhmLvNVnOg7tCQOZJKgDmwgfI2gaZaEnHJUYFVGgFc8+JI1PHwoBQbGzIADp1jdbhLay9jJmGXSjLkTzBoR8j+6mvtZaSUs4IAGAkczXATXziH+J1nw2hXGkxAa9V3T7sPrFba8kpZANShFPKVT4xJhQAoV0u4T1lrZSzCX2lqmZrKG6PrOclHqR5V5RLJHbvVjWpJY+OZitedoOGRZEFMADzOrsMifBan8ZiS0Tuyl4F1MWsZAUsdz8vzWKe0tbRXzLZFkykACnvf4gBZ5VWAPGDl3XQgll5hz1gFaLRR6rzyiqv8xjy6TmU7mHrLMeTkrsoPAHd/Lp7omu+/2DNjIQUydKSzWo728qU1zNIp2O7pjDHNOEDKnWhNCfrUB3dRxpoQtrdiwBGEmhLHkRUKtKgAV0ArU5n2QcGHUlj7R940PnafHNXGFmqhxZqVVuhpQNTmR6iHM7TSp8oKwKDmRu1074y560jlE2QyjOpIO9WtQa08zp6w2WOZLWyyyHKzmchs27i5Ffq4Q48axdyhOQle3y+84Xclt10guSMge6RQg+BGR8ovWO1mShr6wIt0zshjlsUJ1wnI+K6GKsnaRGAR6FiabowH8rbh8AVMUPCx8Qg3H5+dp18pmXrtACGA4xJY7IXljEN084uXZsaHm45hquoGEg+anj4EjrBGdZGnYxmqoMIAyP8AiKjnHi9FfaYaJkk/aNLJIl9mA9WwzDXOi5UXw05ZQy3NbbHaFxSymI94E0avUGOV35Z5sqziS6Ab2IHiBy5QuojjgfKNLhVRVpgGB7iKx1nTb6UWWdNmAnsJnadoAKgYmZQvmQaHrCPc96kWlCtBVqUYgLRjhoxOQFDmYYdtrxRbDhQ5M0tVzUnCnaTcyuROaac4W9iLkW0TGeYfo5eZHM/VPSI1KjC7uKFn3doQtnSOd4lWSmTI9cD5HAynMYhrSlK8VNeECF2EDHFPnqOSoan1OUWrPak7RpdAspqUAHdK6OB8f94hveyNTDXfXT7S65eWY9IzsbOnoIa7TrAl2TdV2ooVpIYjUlnqfGhpHkKTE170ZE3hZP8AkM7xDAitnHQP4b3EXbtj3d5FyPeK5nFoKA1hJNiOLTXSOubBXb2dlKkUcmhzzq2RzH2QPSNfO4CR1XWS32ysZYNcziA8sC+WTGOf7Z2fEkh/sFT4ox+TCGW+rzxWgEVp2lBw3U3R5HXzgRtItZFOKTWHk4r8VjF4a1zAwM1mLN2nAC59kE+YGXvoIBnM1MGLYcMkjixC+S7x99PWA7NHo8Yu2kUlV4sS84Hq0MFyXfUB3FQe6vFv0Xrx0HMDKaFmdMsd3kgO3drkOLU1p9nmfIcaH7DUYmPKnrwEaSrGZrVY0QEKSB6Ig8B4CG6y3ejJOmBMKSVwy0Om4CzM3Mkk+sZXEcSB6PWFRZihdtsZbYgB1qg6GYDT+8qfKPb6siyScIoGOJfutvL/AGkRtZkpaWm4TgVsjTKq0FfUR7tcwLyyualTTwDEr/02lwW9JlUdhcbpLW089LRd0hvblAVyJyNEYE8Mwpz+cXrtuYO8mbOzSUjM3gqy2+BI8SIr7OWUT7vtMqgx0OH0xr/coi09rw2aYntFwh+7LVSR5tT0iBjR5B0J9x/9h8zAdotgDzJz5M7Fj0roo6AUHlC9NvUtMqTlWIb8trM5UaCIrFdjMAzbqa4jy5ivDrp4nKNZMaqnM0HmYyNaGmgYdAM+AHUnhE9jZJKliMUzhqKeJ1XwG8ea6GnZLYMJSWCETNnzByGYWuhIB3jvfdG6R4tJApFc42b0dhATrCcm9XWfLnVqUIoMgMINcAGijoB1h+u3ZpZ+GcuF1ovZndanMMByFMq1qTmNI5g84UFIIXPfs6zkmU7JXWhyPiNDEq40/S915TgY33jskZeNnwgEgCgIAqcjXFStK8RStYUL1nhWopyGQ+JNBkMydKCJr22knWinazC1NBoB4AZQMsFjM+YFJoOMK2NEtgTyjvDdyrNtbsaVJ5CGS59nllL29p1pUKeHUxbs9zS7NimNouhOnj4wrX5tC09qZ4eA59TFcsc/o49F6mA6Q3eO3rE4ZYXsxlvCuLyOgie6NsVfdY4DybE6eTV7RPCrDpCJaGouUa3bJmFwQpI48okHBIcZrSCzOkXlL7ZSxav1asCvgswbpPQ4T0hTmh1crhYEcCCD6QVu7CpLtPMoDKijEWHEEaEdCDBqx2yVMdFljGa7ocLgqM/rBpdT9XLmsVlxnH00/PzSCrivbZVQFapzbI5EUotCOBygps5cLyyXQFgaVQAkH0gkt/PvvLkSS7THJLqSzMzEnA4or00oDXLQwImfxCny0MsURsdSQiggUoUwsppnnXXKHON3BQHSMtCMU25Js11K2d1FczQDL8URXicAwTTSbLAZM6llOYXL1H+TQBI2/tIoTPfPrT3DL3QT2utQnOorRpksTJbk8xiC15UMRfwyqVx0fhCaIlYbNzp30iyHAbPvIOhyOYzrHsK8mTaiKqs4jPQNTI0PvrGRd8NRpcX2RvfZx0nIGXIEHECpB1KkEGhzHDlwh5uSeNCaBMhX358c4qTrXilS8WGpqSFCg1NM2C8aR7eUsCQAupyGYGZ5k5CMvNxQDhF1EsXUWttJyC0rgNaAk00rX/EUbzmBgx4HCw8YBXtan/mSrqVK5UIof9usGJm8kvqor7xEnh8hUn86yAmzFS+ZlCq/VFT4tn8MMCXaL16tWax5nLw4e6JrtuytGYVHsr9bx+z8Y3lYKguITJrluXFR3FQe4nFup5J8YZXmLKoGILv7gNaclA9aUEaWi3LZZeJqNOcbq8hpnyUe+lB01uy5jiM+1Ma4TMdcqhQBhGWhOgHAU8s3NlLAu23Tz9UMddmpUppamh+iJZqgYcRUMadQKCLmL/wM1uLlv7yAfeTFK5kwWCpyabmehmmpA8FPuixb5oW7lJ9oF/zB5g/0xgrq7Ed6/PjJRBdgCyrEWemYJ9c4W5tn7azI66hiD0FXB9AJP5oht17vMlLKFQmhPQcoN7P2ZRKZaZYiRXXMK9T1+h98aOJXxA5H3J+EF3M2ekmRU/8AMUr50xL8CPOKu2N59luIN6ZNmkUqT3lWgA46AUhkmFZVnM560DoFp0YFyPw1HrzhYtcydNUTJNmaa5aaEYruoCwLY6mhY1yXIZGuIZQcPM2bnIucdNIFk2CXIQTbUe9mksULN1ppTqd37xqsUrdfJnsBQAVoqLz0GZzZtBU+VBlE07ZO0THLz5slGY7xmWiWW8wpJ8qZRZsezKyZit2yTaAncD0GmeJgK60y514Rql1T03Nt08vVEhTaREstls8ladpMXE5HFTqx+82Q+zLEKzPB62TLNNmmZNnzWY0G7IFAAKBRicZDwiMyLD9e1f8A1SR8ZkHCpVNdzqfWYCQYHkEcYmV4N2K77AxoXtX5JA95eDtk2Xu5tZ89R9rs/ioMczC6094+8IFxFL1NBDTd90/y0oWiYVHEA+7LiY2S4ZKz2EuZuVydxTLwGvu8omvO4Zs9QwmSpgTIIJq0yFclFak9ecV8pZ/QXbrCBF+9LdPtz0UEqOGgHUnSKVmuuShY2iZmp7qZ1/FF233bawhfsmVOOChFOoU1hfZDxrXrDohA5RoPKLCNvvqUFKyZCqPrNvNl1hZtV6zGyLGnIZD0EWrW1BSByy6sPGNHh0CrDGZ5uFOzOtBXxiK7mmrNQqKnEKA6a1z6RrbJmKbWnIQcu688GFpY30z0rkd016UannGczlFqruDrDd63wZNklWQCk1S7liAVIabM3cJFGHiIV7RbJVobDOCympQNU0y4K5rQfZeo5ERBtBerTZuM60NKcAXZqe8xHYLumW0qktGY1ALBSVHVmAoIfEtoGfQ9xDvKtps+CpBxAcQPiOEMd9PSxWCYxIYSio67xUA+AUZfpAeTaGkoZbMMzQVFcB40Iz8RmOnGJ7zvAvZpSTNUZsJIYVDMToQCNTCsGZlPY7+VGC9IMa8n5xkbJYmIrujX2XOhpqAYyJSMcXlnW7VQEECmUBry2rdGCoVNQcVQGUrTukHxg1fW6AOJEIu01c240AyEee4RQ7KxkzExhu622W1ysFBiGklzQjmbPNO8rfYJINIoWXCs3KpRWoMVK0rTOmVfCEWx1MxeGfwhskzQJeepzHkY1+Kx8tVELQPMu76UlxkpoB9Yg09I2n3oJZrq3AcPPpB6x3U1oZmLFQO8+EuFJ0LAGuGvGFi/tnptnmss0VNTRhmrUNKqflqOUW8IGTRopHWZc0xp9slB98vNQGvHeGXQU9BDZfU7EsqSpq1qmjxMpDQMfvuWeEy5rCXnoo4kQ1WS3o159vMOGRIGBGoafRjCoHMk4m84r8aPTsf0rdefQe/5Qgx72jmdnZwB7KsR4hcCe8xV26YS7NLlDMhQoA1ywL8A0B7RtctqnqsuWWWqAVyqVbFpyrAzby8ZpmAOaHxpQEV+cYfC4HVlRxR3j3oalK7mQZzXAw91cyanWiiDVy3mrM2EMVyzIpU1w0oNMmbjCrZbtogmz2KSuA9pzrRVy/epGVWPZS1tOE5qCXJVcKIKd4EUJamZ1GVBwAEanEUFZt/zYecRYVv6c6JhxZqo0zw8cK+6pGZhU2jtf0Epga1ebUVy3yGBI8m9IbL0lVVjrrC3fV1/+WTnpvSpqHyNEI/6lYg4PIpZb7/PSOwuK1ktLtMVUVSzMAozzJNAMiOMPG2qCySJKpTtJozNBTCoFWwtWgJOVfr9IEfwtubt7SZrDdlZfiYZ+i1HjMWKO11/fzdtmTAay13JfLAlRUeJxN+KNLIoycSEGy6n1nYfnnBVCVbNPNd7j0EXUmshDKSCMwYDzLTiyGsGLBLaZRaVb96xablXeJNrLeU9W+jmOp5hiIPz78miVSdOd8s6mtekVJ1hEhak5wGtE4uc4q/vajaNZk8rbOcpITswvJpMp/UspPvjF2lepJSUa60Qp/2yv7MAbRLwtHhnVETHElbTrjhde2UtZYRpcwEA7ysjD8pCkZ/aMeXbe8qc5/mGQUGVQgJPLPdMJufCLN7XW0mcUBxigIYKy1BFQaMAR/jjrHeAACAaud5xiGzMi1O3Yl1YZ0oGXXhQ19IFyroRC2KhK1pyqIp3ZbZsknA5SuRAOo6jSJltDk5UHU6xEfEBILadILh2/wC75CSkMvNyq4ta4sIxa5a1hblz8JrqeQz98WLXZyMmbFyNar6RHK3dTCJoupucxueBWYYioA0BIxHnpp6xZtd7TWUAzHKrpVqeSqMl8opm1mlOEbz7VXCSAMgKKKaZVpzOp5kkw4F7iLKmJmccOVNfWLFtszCQpIIGMgV6a/GCOz9oly5kxpyBlKMoFd5W7yuKHWoA84ml22ZPsqoyl17csZhqTielQWPhHZMhUjTYj6w1pCl0XX9AlRwj2Gyw2MCWo6RkeXfjCWMaVbykus5g/wCE8CvAiAN9WfEp6ww3fea2izgE5gbjcjxQ9IozbOD3tBrF3HatW1RjOf2OzlSWIpqAeZ40ghZGJNOhPoKxcvORjnKNEGgHACB0sMZzFRRQSOQA7o90bTN4iE9akR3l60X9Ms7o8pyuJFxAE0NAVIIGunvi/Kta2kFt2WKEsHDGWWGgBXMMekAzZg6aFmWvgADy4mKf9V3GQq1RTA2KgWh3qpShqMuFOsTYltQQNR1guE7IglTXZagquQIzDtkB5VrWIL8xL2alqrhqBy6AaCKd3TzMBXiTWpPIUAz6RZllXmqZ5YqopkMzTQCImBDl/f38osZv4aWNmnVPdFW8aDCPIFh7oo7b2xRbHZt8hjRKmgpQVPp45cNYbNg3DWi0zOz7JZctJarxVTV8+pABjlt/WztbVMfmxijw6HLxTMdKHzkuyTy8LwefMq5xHIKNABwVQMlHSG27bUEEiQvPG/WmQr4tU+UKN3SaviOg+P8AgVMFtnbRjtJbmRTwGQi5xOMFCBso+PSBTrOjzrPWWfD5QqbS2l8FolITgmAkimpAr/pEPCJ9H5Qt2i1djNeo1QgeNVPwjzvB5Ke6upK20Wylou+7gQ2D+YJWgIxZjeNKZUApUcl6QsyJW7yhq/iBb1mz5UtTuSUoB1an+lU9TC4tlaY4ROPoOpj0vDMTj8RhROp+nwkZ7CS3ZZDMcJKFTxPLrHQLPd8m77OZkw7x595j0EVLvWRd8jG2Z/uZv0hHvzaKZap2Nzl7K8AOkVCH4x6XRBue8YaQ3aL27diTlyEQGVAaXaCo6xast4bwx93iI0FpRQGkWeXhZ6kUgxcWy0t0abaJqyZa8TTETwABiu142fASK465Clf8CGbZ+TZpllZ51Gm1yrmQKZADhC8zOeUCMsULTKQE9liZa5Erhy4Ra2kkmTNCOWO6teXQc6AU1i1a5gLEIMukXNsbJNtEqRPbPECum9kqmpOpqcRh8ilMiKTYNj21f0ibxT7IMN3KIkchHJ4ZROt3useW6zky8I45mJXQaWJ0Fy3ZjQReRcsNa01PyiKSFXdHmYskrhy84TIbGmgnGRzJZOGmmkbPJJaugFAP1iWRSnWvw/zT0jW0TCxIGUIggkiS8mqdf3nBe4pzlFkA1QOZnmRSF60vSWoJzJrDd/D6yVqxzzipxpVMJcwiNcuXMoIyCxMZHjvF8o059dczAQqndI3uQA0PjB6XMxrXjxhMWcScEulBqSVWvUkmGO5Z4pQuGP2akfmNPhHpMuMgc0VTPLws2TMBmoJgBZZYdxiNSeA/QQ7zpWRpTMcQCPQ6wBeyzmJUTGEsa4aS0PRVWlfGJ+HzKiFnELiCLqnuhmBVDHiHZUGVa7zEUNaQFvB2q2JkqTmFIPTIjL3wclSUW1FWAK09oVGnvzgdfFn7S0IgUIh3tVrTQnCvcO7oc9DFvDkLsErSrkVSndzhQSFZ3GgAqo6mmsEbqbfXtLM8wkhjnhGEaimX6xaFqEpMCig6fE8zBHtUNkU4qPWnWG4s8hVQLszhG+zXhLW7p02XiwvVVDCjCgw4SfaoS2ccln2eWGNe0qT9mmfLKH+9Zwk3fZ5QIow7Q/iJIrC7dd3CfMCimZGmgPMdKAmn2Yp8LWPxcl6WR7BJXJNCC5ioiFSzLirhyBJ0rXpwjbZ4KJwIavlHu1E0TLQxQAS1ASUBpgTj4k1b8UVrnos1fGNDwieHJPUWZHdGdjs0yqD7o+AhU2ulHNh+/wB0hiu6ZVR90fAQKv8AlFgQBUkj4Gp8Mo8lwvo5hJzqJztrKzzmGpB90EpLrZlxHNo3tdpSTiY948PDKAd6uxwlmzYYiOABOQ8cjHrAPFAB0Ei2le9L3ee+Jz4DgB0iGSvExERSJZL5RaKhVpRpDJy8RzJsas0QsawqpOk0h84PXDbUluHmrjTiuRHodYAS1oIlFpwrHZFvaMDRuM/9VlszYFwKSSByBOQhhmbUKLNKk4cTLmSdNWy/KRHNbNemHhWC9nvTtBjpmMqeAHyhOIx6Kf7SD9ImseTPswTE0JtvlM5LBd2p/wBorf1AzZirXIZ08I3t/aS8JNQriqUzH+8F35iFM4ayv/SJgIZpbANmMuHPwiSdZwAaCgg9Y77YIBNUTMqCtKeY4wPvBiVLUp4aQmU0KuNKFkWgLUqBmfgPf8IqzyTnzOfnwiW1TMKCj61DLyocqnrUxVE2rU5QUFC4JpeMzMDkIfNibR2cgZdfWEOSvaTMP1iKeX+Kx1OyyklSQBrSMz/VXC4lxEbzpkzaLMxkUDYC2fOMjGGPDF1gPZyQrTKMoYdQDwPOGOZLApQAa6CnGMjI9Dm/QYU2hH2PSJbaoCmg4H3Yf1PrGRkeey7rJDEC8GImkjI4fkYpyf8Ait90R5GR6bhP0j2SuZJazlFac24IyMiTP+sQQrfrn+Xl5nKUtPQRa2LNLPPIyIlzyDxylpTPzPrGRkUB/tj/ANvrJusE3guTeUU7u/4i+PyjIyNU/tGQTrFw90eA+EZfA3HjyMjxSfvS50nNdpB9Kn3R8TAm+T9K3l8IyMj2eD9AkHWUhpHsqMjIsGNNpsaLGRkcIZMdI0tHdEZGQOohlWC11f8ADbx+UZGQOJ/RFaZcXfbw+cEbAcUoA5gTMgcwKnhHsZFbifqPlCN5avU0mADIYRl5RAzVRvL4xkZCPt7p0CW/u/i+cejvTPP4RkZFo/oEAk2zf/GHl846JXKMjIw/9W/eE4whJG6IyMjI8+d4J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1507" name="Picture 3" descr="C:\Users\Оля\Desktop\1604-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9572" y="3032956"/>
            <a:ext cx="2773947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362" name="Picture 2" descr="C:\Users\Оля\Desktop\2015-05-06_09112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60000">
            <a:off x="3865966" y="2041735"/>
            <a:ext cx="1949715" cy="16267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48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446031" y="1493811"/>
            <a:ext cx="1871662" cy="511175"/>
          </a:xfrm>
          <a:prstGeom prst="roundRect">
            <a:avLst/>
          </a:prstGeom>
          <a:solidFill>
            <a:srgbClr val="0070C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Ответ</a:t>
            </a:r>
            <a:endParaRPr lang="ru-RU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1650960" y="4962546"/>
          <a:ext cx="4600638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7639092" y="6094449"/>
            <a:ext cx="1096752" cy="523220"/>
            <a:chOff x="7452320" y="5373216"/>
            <a:chExt cx="808668" cy="525065"/>
          </a:xfrm>
        </p:grpSpPr>
        <p:sp>
          <p:nvSpPr>
            <p:cNvPr id="20" name="Нашивка 19"/>
            <p:cNvSpPr/>
            <p:nvPr/>
          </p:nvSpPr>
          <p:spPr>
            <a:xfrm>
              <a:off x="7452320" y="5409220"/>
              <a:ext cx="808668" cy="324036"/>
            </a:xfrm>
            <a:prstGeom prst="homePlat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139" name="TextBox 20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60332" y="5373216"/>
              <a:ext cx="648072" cy="525065"/>
            </a:xfrm>
            <a:prstGeom prst="homePlate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Calibri" pitchFamily="34" charset="0"/>
                </a:rPr>
                <a:t>далее</a:t>
              </a: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375756" y="296652"/>
            <a:ext cx="6415819" cy="100806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7" name="TextBox 18"/>
          <p:cNvSpPr txBox="1">
            <a:spLocks noChangeArrowheads="1"/>
          </p:cNvSpPr>
          <p:nvPr/>
        </p:nvSpPr>
        <p:spPr bwMode="auto">
          <a:xfrm>
            <a:off x="2616200" y="520964"/>
            <a:ext cx="6069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Почему дует ветер?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971600" y="584684"/>
            <a:ext cx="720080" cy="412624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553200" y="6407973"/>
            <a:ext cx="2133600" cy="225383"/>
          </a:xfrm>
        </p:spPr>
        <p:txBody>
          <a:bodyPr/>
          <a:lstStyle/>
          <a:p>
            <a:pPr>
              <a:defRPr/>
            </a:pPr>
            <a:fld id="{32C97BA6-31D4-4820-A9EB-1B72F84629E5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5350" y="1420785"/>
            <a:ext cx="51742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Давление в разных участках атмосферы различно, потому что эти участки имеют неодинаковую температуру. В теплом воздухе молекулы движутся быстрее и стремятся разлететься в разные стороны, поэтому теплый воздух более разрежен, вес его снижается, и уменьшается создаваемое им давление. В холодном воздухе молекулы собираются в более тесные скопления, вес такого воздуха больше, а значит, и давление выше, чем у теплого воздуха. Как и вода, воздух имеет обыкновение перетекать из области повышенного давления в область пониженного, чтобы заполнить пустоту более разреженного воздуха. Этот процесс вызывает возникновение ветра. </a:t>
            </a:r>
            <a:endParaRPr lang="ru-RU" b="1" dirty="0"/>
          </a:p>
        </p:txBody>
      </p:sp>
      <p:pic>
        <p:nvPicPr>
          <p:cNvPr id="1026" name="Picture 2" descr="C:\Users\Anton\Desktop\inx960x6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8773" y="2224071"/>
            <a:ext cx="3719480" cy="24796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4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  <p:bldP spid="18" grpId="0" animBg="1"/>
      <p:bldP spid="5127" grpId="0"/>
      <p:bldP spid="17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446031" y="1493811"/>
            <a:ext cx="1871662" cy="511175"/>
          </a:xfrm>
          <a:prstGeom prst="roundRect">
            <a:avLst/>
          </a:prstGeom>
          <a:solidFill>
            <a:srgbClr val="0070C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Ответ</a:t>
            </a:r>
            <a:endParaRPr lang="ru-RU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1650960" y="4962546"/>
          <a:ext cx="4600638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7639092" y="6094449"/>
            <a:ext cx="1096752" cy="523220"/>
            <a:chOff x="7452320" y="5373216"/>
            <a:chExt cx="808668" cy="525065"/>
          </a:xfrm>
        </p:grpSpPr>
        <p:sp>
          <p:nvSpPr>
            <p:cNvPr id="20" name="Нашивка 19"/>
            <p:cNvSpPr/>
            <p:nvPr/>
          </p:nvSpPr>
          <p:spPr>
            <a:xfrm>
              <a:off x="7452320" y="5409220"/>
              <a:ext cx="808668" cy="324036"/>
            </a:xfrm>
            <a:prstGeom prst="homePlat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139" name="TextBox 20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60332" y="5373216"/>
              <a:ext cx="648072" cy="525065"/>
            </a:xfrm>
            <a:prstGeom prst="homePlate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Calibri" pitchFamily="34" charset="0"/>
                </a:rPr>
                <a:t>далее</a:t>
              </a: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375756" y="296652"/>
            <a:ext cx="6415819" cy="100806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7" name="TextBox 18"/>
          <p:cNvSpPr txBox="1">
            <a:spLocks noChangeArrowheads="1"/>
          </p:cNvSpPr>
          <p:nvPr/>
        </p:nvSpPr>
        <p:spPr bwMode="auto">
          <a:xfrm>
            <a:off x="2616200" y="520964"/>
            <a:ext cx="6069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Почему возникает полярное сияние?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971600" y="584684"/>
            <a:ext cx="720080" cy="412624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553200" y="6407973"/>
            <a:ext cx="2133600" cy="225383"/>
          </a:xfrm>
        </p:spPr>
        <p:txBody>
          <a:bodyPr/>
          <a:lstStyle/>
          <a:p>
            <a:pPr>
              <a:defRPr/>
            </a:pPr>
            <a:fld id="{32C97BA6-31D4-4820-A9EB-1B72F84629E5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097331" y="1420785"/>
            <a:ext cx="49657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Полярное сияние образуется, когда заряженные частицы (электроны и протоны), из солнечного ветра дующего в направлении от Солнца, попадают в атмосферу вблизи полюсов. Высокоскоростные частицы сталкиваются с атомами в атмосфере Земли на высоте где-то от 50 до нескольких сотен километров над поверхностью Земли. Когда эти частицы сталкиваются с атомами и молекулами верхних слоев атмосферы, в первую очередь кислорода и азота, часть энергии в этих столкновений преобразуется в видимый свет, который характеризует сияние. </a:t>
            </a:r>
            <a:endParaRPr lang="ru-RU" b="1" dirty="0"/>
          </a:p>
        </p:txBody>
      </p:sp>
      <p:pic>
        <p:nvPicPr>
          <p:cNvPr id="3" name="Picture 2" descr="C:\Users\Anton\Desktop\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6492" y="2260584"/>
            <a:ext cx="3671227" cy="2446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4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  <p:bldP spid="18" grpId="0" animBg="1"/>
      <p:bldP spid="5127" grpId="0"/>
      <p:bldP spid="17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/>
        </p:nvGraphicFramePr>
        <p:xfrm>
          <a:off x="1650960" y="4962546"/>
          <a:ext cx="4600638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7704349" y="6165848"/>
            <a:ext cx="1096752" cy="523220"/>
            <a:chOff x="7452320" y="5373216"/>
            <a:chExt cx="808668" cy="525065"/>
          </a:xfrm>
        </p:grpSpPr>
        <p:sp>
          <p:nvSpPr>
            <p:cNvPr id="20" name="Нашивка 19"/>
            <p:cNvSpPr/>
            <p:nvPr/>
          </p:nvSpPr>
          <p:spPr>
            <a:xfrm>
              <a:off x="7452320" y="5409220"/>
              <a:ext cx="808668" cy="324036"/>
            </a:xfrm>
            <a:prstGeom prst="homePlat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139" name="TextBox 20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60332" y="5373216"/>
              <a:ext cx="648072" cy="525065"/>
            </a:xfrm>
            <a:prstGeom prst="homePlate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Calibri" pitchFamily="34" charset="0"/>
                </a:rPr>
                <a:t>далее</a:t>
              </a: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375756" y="296652"/>
            <a:ext cx="6415819" cy="100806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7" name="TextBox 18"/>
          <p:cNvSpPr txBox="1">
            <a:spLocks noChangeArrowheads="1"/>
          </p:cNvSpPr>
          <p:nvPr/>
        </p:nvSpPr>
        <p:spPr bwMode="auto">
          <a:xfrm>
            <a:off x="2616200" y="548680"/>
            <a:ext cx="6069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Ссылки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971600" y="584684"/>
            <a:ext cx="720080" cy="412624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553200" y="6496092"/>
            <a:ext cx="2133600" cy="225383"/>
          </a:xfrm>
        </p:spPr>
        <p:txBody>
          <a:bodyPr/>
          <a:lstStyle/>
          <a:p>
            <a:pPr>
              <a:defRPr/>
            </a:pPr>
            <a:fld id="{32C97BA6-31D4-4820-A9EB-1B72F84629E5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179512" y="1484784"/>
            <a:ext cx="961256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mtClean="0">
                <a:latin typeface="Arial" pitchFamily="34" charset="0"/>
                <a:cs typeface="Arial" pitchFamily="34" charset="0"/>
              </a:rPr>
              <a:t>Фотографии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1600" dirty="0" smtClean="0">
                <a:hlinkClick r:id="rId9"/>
              </a:rPr>
              <a:t>https</a:t>
            </a:r>
            <a:r>
              <a:rPr lang="en-US" sz="1600" dirty="0" smtClean="0">
                <a:hlinkClick r:id="rId9"/>
              </a:rPr>
              <a:t>://gotskaya.livejournal.com/207668.html</a:t>
            </a:r>
            <a:endParaRPr lang="ru-RU" sz="16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en-US" sz="1600" dirty="0" smtClean="0">
                <a:hlinkClick r:id="rId10"/>
              </a:rPr>
              <a:t> https://planetaseminarov.ru/addresses/belye-oblaka-na-tulskoy.html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en-US" sz="1600" dirty="0" smtClean="0">
                <a:hlinkClick r:id="rId11"/>
              </a:rPr>
              <a:t>http://vet-apteka.spb.ru/kartinki-raduga-krasivaya.html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4.</a:t>
            </a:r>
            <a:r>
              <a:rPr lang="en-US" sz="1600" dirty="0" smtClean="0">
                <a:hlinkClick r:id="rId12"/>
              </a:rPr>
              <a:t> https://o-planete.ru/obolotchki-zemli/atmosfera/tchto-takoe-tuman.html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5.</a:t>
            </a:r>
            <a:r>
              <a:rPr lang="en-US" sz="1600" dirty="0" smtClean="0">
                <a:hlinkClick r:id="rId13"/>
              </a:rPr>
              <a:t> http://chto-takoe-lyubov.net/stixi-pro-zakat-solncza/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6.</a:t>
            </a:r>
            <a:r>
              <a:rPr lang="en-US" sz="1600" dirty="0" smtClean="0">
                <a:hlinkClick r:id="rId13"/>
              </a:rPr>
              <a:t> </a:t>
            </a:r>
            <a:r>
              <a:rPr lang="en-US" sz="1600" dirty="0" smtClean="0">
                <a:hlinkClick r:id="rId14"/>
              </a:rPr>
              <a:t>https://www.badfon.ru/wallpaper/lebedi-voda-nebo-solnce.html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7.</a:t>
            </a:r>
            <a:r>
              <a:rPr lang="en-US" sz="1600" dirty="0" smtClean="0">
                <a:hlinkClick r:id="rId13"/>
              </a:rPr>
              <a:t> </a:t>
            </a:r>
            <a:r>
              <a:rPr lang="en-US" sz="1600" dirty="0" smtClean="0">
                <a:hlinkClick r:id="rId15"/>
              </a:rPr>
              <a:t>https://territorus.ru/dalniy_vostok/reka-bureya.html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8.</a:t>
            </a:r>
            <a:r>
              <a:rPr lang="en-US" sz="1600" dirty="0" smtClean="0">
                <a:hlinkClick r:id="rId13"/>
              </a:rPr>
              <a:t> </a:t>
            </a:r>
            <a:r>
              <a:rPr lang="en-US" sz="1600" dirty="0" smtClean="0">
                <a:hlinkClick r:id="rId16"/>
              </a:rPr>
              <a:t>http://deti-burg.ru/razvivayushhie-igryi-2/tematicheskoe-zanyatie-prirodnyie-yavleniya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9.</a:t>
            </a:r>
            <a:r>
              <a:rPr lang="en-US" sz="1600" dirty="0" smtClean="0">
                <a:hlinkClick r:id="rId17"/>
              </a:rPr>
              <a:t> http://ur-ga.ru/science/?n=1604</a:t>
            </a:r>
            <a:r>
              <a:rPr lang="en-US" sz="1600" dirty="0" smtClean="0">
                <a:hlinkClick r:id="rId13"/>
              </a:rPr>
              <a:t> </a:t>
            </a:r>
            <a:endParaRPr lang="ru-RU" sz="16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10.</a:t>
            </a:r>
            <a:r>
              <a:rPr lang="en-US" sz="1600" dirty="0" smtClean="0">
                <a:hlinkClick r:id="rId17"/>
              </a:rPr>
              <a:t> </a:t>
            </a:r>
            <a:r>
              <a:rPr lang="ru-RU" sz="1600" dirty="0" smtClean="0">
                <a:hlinkClick r:id="rId18"/>
              </a:rPr>
              <a:t>https://kipmu.ru/pochemu-duet-veter/</a:t>
            </a:r>
            <a:endParaRPr lang="ru-RU" sz="16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Презентация выполнена по книге  Л.В. Тарасова «Физика в природе» М: Просвещение, 1988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48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/>
        </p:nvGraphicFramePr>
        <p:xfrm>
          <a:off x="1650960" y="4962546"/>
          <a:ext cx="4600638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7993063" y="6165850"/>
            <a:ext cx="808037" cy="358775"/>
            <a:chOff x="7452320" y="5373216"/>
            <a:chExt cx="808668" cy="360040"/>
          </a:xfrm>
        </p:grpSpPr>
        <p:sp>
          <p:nvSpPr>
            <p:cNvPr id="20" name="Нашивка 19"/>
            <p:cNvSpPr/>
            <p:nvPr/>
          </p:nvSpPr>
          <p:spPr>
            <a:xfrm>
              <a:off x="7452320" y="5409220"/>
              <a:ext cx="808668" cy="324036"/>
            </a:xfrm>
            <a:prstGeom prst="chevr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260" name="TextBox 20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60332" y="5373216"/>
              <a:ext cx="6480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Calibri" pitchFamily="34" charset="0"/>
                </a:rPr>
                <a:t>далее</a:t>
              </a:r>
            </a:p>
          </p:txBody>
        </p:sp>
      </p:grp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553200" y="6496092"/>
            <a:ext cx="2133600" cy="225383"/>
          </a:xfrm>
        </p:spPr>
        <p:txBody>
          <a:bodyPr/>
          <a:lstStyle/>
          <a:p>
            <a:pPr>
              <a:defRPr/>
            </a:pPr>
            <a:fld id="{1C66D5BB-CF2F-4EE6-B9CF-7ACC24DDF0C0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0254" name="AutoShape 2" descr="data:image/jpeg;base64,/9j/4AAQSkZJRgABAQAAAQABAAD/2wCEAAkGBhQSEBQUExQWFBUVGBoYFhgYFRQXFxwYFRcXFRgWGBUYHCYeGBkjGRgVIC8gJCcpLC0sFR8xNTAqNSYrLCkBCQoKDgwOGg8PGiwiHyQsLC8qLCwsLCwsLCwsKSwsLCwsLCwsLCwsLCwsKSwsLCwsLCwsLCwsLCwsLCwsLCksLP/AABEIAMIBAwMBIgACEQEDEQH/xAAbAAACAgMBAAAAAAAAAAAAAAAFBgMEAAIHAf/EAEUQAAIAAwUFBQQIBQIEBwAAAAECAAMRBAUSITEGIkFRYRMycYGRQqGxwSNSYnKCktHwBxQVouHC8TNTo7MkJWN0g5PS/8QAGgEAAgMBAQAAAAAAAAAAAAAAAQIDBAUABv/EADURAAICAQIEAgkCBQUAAAAAAAECABEDITEEEkFRE2EicYGRobHB0fAyMxQjQlLhBTRTcvH/2gAMAwEAAhEDEQA/AI5Tbhp0/SHXZS4x2YalWOpIr5Qj3M+JyvPSH677f2Uk0yNOceNzMMdXHx95S2hsqLaVVdaAtTSpOXnT5QRtb4ZMLljnGbaSxzzgzfDk4UUVMZnEHmyrGuzcoWO7QfpHyVaknpC3e98GZMYjIaKOQGkGb6vY9n2AyIO/5aCFKYucW8Scx5m9kVuwlqyWolszDJd9gLuF+vkPvAVHrmIT5L0MOVzz64TUAggjPiMx74mbFqSO0QSzY5hTET7IJI+7w+UNV3WLBLRTqFFfvHNj5kmA14WetoQjuzir+S77j1X++DVnt6kVrGZkIWSgTa0SwAW+qCfQEwpXlPwpLH2P9TQyXlP+hmH7JH5t35wGvW7ay0PNB8/35xJgo1e1zmuCrBa6xfZjQmKN22CjQXtgASkLm5VzUJHUXLRPLPSLdnsTGJ7tsFWqYZEsoCxNk4lcdASQDSLoQrxg3YZ3bfRzDSg9WrTXkPjX6ogZeU0JmDmcl6U1by+JEUbPagpBXKmn+8TcxcAwXUlvG6MDkHMcD0i3s7YiJ4ZcsPwOVIv9sLTKy74i3s3d7qCz0BOg/WOHOTQhAqXL4tVFAMLIIxxa2htpM3CATTlAG2WkiB4ZyHnPWAmMpt9BFS12vrC2L0aCNkklt6ZWnAcT+gjv4cgzi0K2Nq7x0HGN7RbsQoBQD1PjECKW6DgBAi9L7VTgQ4joSNPAHjAGhKrqevYRbuWZk0swA84y13yFYKOEaKxWXXiYVrXNPaGJsaDJv0+c7aP9htgdYmFoCNWleBgPs/JPZg84Ky7NnVopheRzGNzS8pDTAGlg0GtaDXhEFjt7AjgNG/fMRlsvZpZIQAgihBBIPLQ5RtdVimOK4TmanKmvjFquYAnecDPZl2Emvw08o9gh/RZnL3j9YyG5H7RrE5vdsghsY4GG2+ZgEhcPtZ+ogVZ5IVDXjFe97x3Vl8vhU0iDI7ZiK6H4SMaS/s3J3yYYb3tK2dWmGhYAAD7VP8iAmyWZHUiN9vlyxf8AqU/NKB/0xXK8+WjGGgibabeWYk6k1PnEKZxowiSSY1wAq6SOWpNjrBOVZ6CMsCgxYtFNIpPmJNRhpDItjTJTuMxKlYR4zWBmHyULAez3+VNDBKxW1ZapJ/5qF28HOBPPCvvhYv6xNJYg6qaV+fpnHY8SuaYeqEsd40Wi+g0lhzK+5gflF6ZaxhKn2WKj8KSh8axz65LSXdlrwHvMF74vApMah1nz/QMij4QX4XkHKPzaDn6xoszCLT2EuKwrXfeuUN103lSUWBUEDItXMnIAU41imuG8vpRlIMx7IsoIB3qVY8M9BENrvIBTU0AFSeQEVrdb6mBbpjY17qULcixzRPDLEeg6xE2E5H5m0ELaQfbrYWbEcq6D6q6hfHiep6RXNoiedZiSTxiFbE5OQMbGNQVkcvXZbzKYMNOMPdnvb6MEUp14QqWK5sacoLyJAQBWMV8jUbU0Y6+clstrRy28AwJrU0r16/4gHfssNMODPTTnBmZZJS8Bn4e8xGtjroMIIrU96nP7K+8xYUry30HWFjpUD3ddOFgTm4OQ4A8PEwXmSKAsd5tTXQeMTlklpU7q6Vpmx5KP31gRNtrzmCKAqV5VPiTxMVnytl/TovfqfV2EUL3mS7otFrDLKYS0HediasTwAAyWB1j2Lmyp+GYAT7NDUHqIdpNhSyrjE5hUZ1Iofw0ihadppdcZmAkaV6dItnw0xjGqnmPq2+8PL1ME3rYnVsDLhIHT5QLlbIvMetD6Q0Sb7lWpwxNGGVKNTLrDHLIoKUhLVHKoaHS94xAge67o7KXvZADP9iCP8sg7xA8aD4xpfiFZMxq1woTThWmWUBrVs4rTSwalTU8dTCPSNRXWG7m15XvKUMi4DUUqKn4CKdh2inGu+B4IvrnxirtDcnYMMLFlIrWmnpFOTJINQK10GWdNTU5BRxY5CJMqMg0NGJzG6h83vM/5rf2/pGQLFuQZF3/AsvB+HHvHxOusZEHhZv7vjHuCLzmfRxRtFn7TsyNSKH9+RiOZaC9BBXZsATSZndAJWvTP9YRAcaHvINzDdgsnY9ig7zMpboAQYrbev9ASDX6dP+y3+R5RllvMTbQpHFjTwVWPyiL+Ib0s5/8AcLy4SWHDwiviDeKvN3+d/aSHaImKLVnk1ilJapgtZ8hGllYgVIhCFlyEeJWZNWWNWNPXI+6p8oqPbhGWK2YBOncUTCp+3M3VPlUmKyY2JuOTLVvvENaWdTuhqL91aKvuAPnBXbuRjlyZq92YtD95Rx8svwmEQWgx0TZaYLXYWlOMRlnEPFf1FfzRZdTjKkdNJym9Ip7KXcwmglTheYiA0yJB3gD0xL6iK+0k/wCkXr2r/nnzfkohusFkVLXLVNO0ViK1oaDL0ofOEy+LMXminBEH5l7Q+9zFjnD5Ne0UrViZY7SchHTLvsFZchK6q01uVFACj8zf2xzWw2Bgwyjp2z4IlEmpGELXzJp84pcUyqRQuHHvFGZaWEw5VGKlOpNAIZpVkVVC1qBUk/Wc95vCuQ6AQMNqlSgZpocRYSh0rRpvmd1fAmBVo2pxZAGnpEqBs59FY91vD815SGpiP+sIMlEJ9pt7ManLpE9ituYhsvDMo3g5o+SUPZ4hFK3TywCqc2NBQZ16AamLci3jsadOOQA0qTw+J0AMU51mZWRm0JphORp1+qvT1MUMKf1v7POcT2l+w2eigk4qcTQjy4O3Xujhii3aJmBakVOuGp/M51+fhAu0bQLpKIYjLH7IpwTn97Tlzhpudpc6QrAA1FGrmcXtA+cWMWFuJam0HQdP8mEUJz633kztVj+gHIDgIpTL/wAAogqYYtoblUOyrkBmOleELNnuRjOwnNdaxM6hQebpONieJbnmS3aY56AZCBt12Npj8aQbvGSGfAooBrFuyhZKxCmWhpuYtWdYZuS7ggGUMshsxC3d14BtIKqTSunKMt+c5tZJ5TXaC2UluugKPX8pgFb7zyLaHgRkfdG9+ITKmGvClfEgHyzgdOvBQmNQcI7raFqZbgPd07x04CsTL/N1Hc/IRDvN3vScZLdpgGY7wphB+tTieCZk65CILVb1aWoQkBqBmNAWI0rTIKOCjIdTnCvbbxaYd45DuqNBXWg5niTmeJgrdlsR5GEkB5fA8cyQRz190axx8qc0ANwgt1vTI5RkCmvcA0+ZjIQZMkNypdqF2CjiYZL2kqqrLXvYWr50A+fvihsxKEuWZreUQNbC03EeJiFzzZaGwi9JPswh/mpdeTe8U+cXv4kzKyR1tLf2q4jWyKO3UA0qKerrrQg050zoYD7aWukqUnKbNY686cST7XEmFUF8yn80DfecNqgOyLSLsy0ALAY20ARB/OkmNL+H5jZi7QiSzEAamCVqseBAvA73xCk9e96xps5YjMmKOJNPX/FT5RJtFeah2w6VovguQ+FfOJAo5+UdBZ9u0Xzga2bsMX8Nb67O14Ccpgp5j9+6E+fPLHONrBNZJqOuqsD6a+6sNkxB0IhB1nUbHd3YWx1GQVndfulcS+goPKA92SQ8+YKd1ivkm4PcBDCt4CZPE06diSfwy2xfOE6470pNJ5mvrnGT6RDHqAPrJAaMbZsiXLzIEXbLPMwdklQrrVyDTCgqD+JsgOmKF28Zxm0Ue7968POGvZOzLLsxrXGc3rrXOi+AFPUxT15eYnWEamc72hZjOauQGSjgFXIKPAfOK1nWCW0C4p5HARCuFBlmffWN1OIGNVCjpEIszxbvJzOQg1d10gUyzOQAFST0B/2HHgDBYLK2NQ5AY6LXSuhY8OeWfLnB+022VZExMSWbIaYmp7KD2VHoOpyirnyuW11J2H3nCXJNmCDExFVz13V619p+vkABlCftVtEZjGWmSA5/WY/aPAfZHnXh7eG0LTRyA0UaD9T1hamTcT+cdgwktz5NTOvoIfsL0lwU2S2gmS3dVIo3A5ivMdYDSpm5EVnm4WqIY6A8uhjKY5W5J6tjmKzqx72tCfhBGwssujEVJEFNnL7SZY8cyYpKAh60qKVpUcainjGn8rKmsMLA1FRQjTpSEyYG5UAN3qZIN4pXgMLM9KVOULl4W8846nbNjkeWQGOKmRNKV8I5ted1Yaqy4SCd6sWl4Q4WBySNje0zZm9KNQmOizb6lCz1LUoKUpxplTmY5/J2X7NwcfaAqGUKCGz+tXuL148BxiK0X+Feh1XJeQ8OXjqecV8yBnLY9bGsKmhRh4yzaZqiZVUBBEuuZGNVrM656cPiF2lt4xsgAAU0oMqAZAU4Qa2LczZrv9Xsx5tMDf6IUNrq/wA5PH2z8BFfDit+U9P8QNtBUydHsliPOIGXhEsyZQRsV6NSOYzZx5EWKMivFuOl7WOaAkqXLcqozIU0rFNLvcaqR4gxba8j9SWPAH9YjnXgzHLdpyLeusUxjZBRX4ySW7LZ3LJooJG/gLstAa7qnERp09DCntVLK9iDqULcsixoacKgCOgXKccvEzTAVDaO5O6K6AGg1rADam+hKnIp7QnAGqezehJYAAMulRzgYMvNxFAH4dv8w1pOessSWaTnDVZtoVYjtEVhXOtnktlz0EGJttsTIcFnkl8gAZE6VUkgao9BzjWbMAaIPui1KNyt2FlnTzkVXCn35hwL5gYjCbNnljHR7ZJlNKlSJkpURqTaJOmA5qUFSytTKsDLy2NsqAMhnYTrSbImU8goMVky47JLak+e3ScV0idIkYjB2TZElpU6wx2LYWUyB5c96fakN8VYxs+xMs960yz0xFD6MBAOVcmitt23hVZcu2zF7NKVO9Nsk3D4zO0C/EQnbPkEV4x0C7FpaJCSt9ZMtZdVz0qpOWoBPDlAp9k8Fvm5FELGYDSgVW32PlUgdacopXSNYIB1jETJcwWeX2xzdmwyhzYd6Z1VASBzJ6waFuwyiQdaH+0frGsy7ZU11Zu4oCoOSD58fOJbxsaUmYSMPdXPhQU90UtGWSLpOZ228GmzyFBLE0FIbLhuMjM0LjvORVU+yte83u58ohsl0JL3lBAY7z+03ROS9Yu3tfuBBLkUDAUqBkvgOLfDqdNF20C4h7e0ikG1FvlSUCLnMBrTU5+1MbXPlqegzhQe1vNcvMYsx4nkNABoAOQie3XVMRys0EPq1TVt7Op658c49lWekWcKqi1ue8Qz2aDhinJkktBCdNoNIjsc81zESqAFM6oRFgcruisRps3a2BIlNhGpFIIWSVMIqppSDF2bYz5Ssjywy1yOYMVw6jeTBRVyhsrs+WZu1qMsq8eohm2XbsLQ8vDVXOTciK+4xPaNrLNPVVIZTzIpTpURpKnSgCa1ANAdSTwApqekV+IdsD8yel+djD0jdMm0WvTXhCVeloVySgBA1cioJ+wD3j1OQ6xve98OSgmiiVG5XIiuZmEan7IyHGukbX9IVgWUgKAKDhSmnSJOMzNxVNjOg7/GADSCrptf0ioe9MalScjXQknjw69IEbX7JULTpOdM5ijPxZeYja1XgCAMOkXbhv4BhLfJToT7J/8AyeMRAvjXnXfqO4i2DpLv8NrNSzFvrTfciCnvJhL2wNLbP++fgPlHSpFrlyF7OWjHCWYhRkC9W15Z+kKkm4bPPnTbRbJ2BWmsAuKgzzUF9TlQUWmmsHh8ofIT329saukRlivPbOCtumK0xyqqq1yCAhQBkKA56c4GzJfGNS6NSOpqqGPIOXfIUylJGdPnGRRbPRIqDlmWSc7nIGDdnuhjrlAZtpEliirpxi5Y79ebkvHQDXyiXOzldBDQjpdtlVJDJxZaHPi7YQemvuhW2qkyjPJJBIAHlSvzhmfElnOWaqveU1xAg0pTLMcdY5/f00me9dagHxCgfKM/gFZ8pYnv8xHYUtyRbfKQae6LF0zBPnKiilSB6mh92I+ULhzMMNxzOxkT547yphQ/bmbinxAxGNbMvKh11Og9sjGsit+04e1vhAwYsKH7KbqnzAB84Z7Neln7LfKA8a00jmoTDnFaZMJMSJiGlbCNcPvtM6TWMliFrlQkZRYfbCfMADEPQ1AYBs/OFlFJg/szdRmWiUpFauvpUV90RZsGIDmI1gsx/lXWitaCgwFDLVSCagkivHPjAez7ZT1lNjZiVIWoJpVq0JU1UiimHqVYwxtmQzZaGoABwVxVPKtYUf5azPZZ8sNTNAGw1NQcWQ9o94cNfOKONXxICSfSrqdNajESS7b/AJcxQJhXFqS0nCvH25TA+sFJ8iWyhmlkrStJc3UADMpMUNSgB73CAFlu7s5kkFQBvMFNK5DvTDz6cKACKm3k52CywxwsCW+1Q5V+z0/xRVYtkABBvuB8OvxgG0vbQW1ZwCyJ8uWfaE1Xlt0CsoZR6jy40bsuC0KGmlceDTs2WZU8x2ZJ/deEK11WRsYUE5kADhn0h4ve8zZ3SWsuWxRRjOHCcRzoDLK4aCnmTFluRaxovuNfO/nAO8UrXbmMw4q4ic6ihqeY4Qam3cFoK1NM/HjBVdqJcxaTQw5Yws9PLGA48jED3zJmNRlFeDSmIr/8c0fAiHxtjOg09f3FidpKN2XG09yBkF1MaW+6TImYW8QekH7vssyzsXR1If2ZqtJJ5UY1Q/mine1mnTZwaYhQGgHFfJxun1hFLgEjUeWsagR5y1dVoAAETvgaukZ/TOzU5gUGZOQHnFOz2ZpadsQxDHdahFfu1GQ+0R4DiMlg2RiRpGJIFGbS7vVSS2n1dNdMR9mvLvHgOMXMashoSG4EZUHJQO6PWvEmBNrtoYgach46+JPEnMwx3JZFK1MJnysgBgEESJisrraa0AqpFfTLjp0i1KsItSo1nY0ChXUmlDmcxz1iS9gorTlCzc97PY53bIMSEnElciMx5HrFnhcocVsPKG6FS5bbIEYo2TA0MbXXs41oaiGijvMa0HTq3SDd7XJ/NWmXMqKTVDsAa0WgAz6/IwVvK8FsskrJUFlFFUaL1P7qYZyMb0G+kTl7yW+0VJGBFIVsK7oqxA4V8OfOOf3tdRmvhlnEFJCiuS5Z66HLM8aQ9XfeYez9oWqyoxbmGRRWo4Z1hQuK81AWneJOPnyD++h/zCJmcFnO11pGNXA0y7hLGFhvcRAS1OFJyhmvcMk5se9XNWIpUcMuB6Qp3w5xRb4dizRDNP6gRGQOxRkX+QRLly2S1DEKwccGAZa+TCogjcM0gihoajjTjz4QKCwwbJWbFPljPWuWtFBY065R2bRJJvOkGpkqxBAcYuGmvnCXabvlie7TjQY2r+Yw63uwlWfcBA3cIIAOZ0OHKtA0c626mHt/ssFYfiUVPrWMjhF5cxVDpLFhasXIb2MnHSTmOfCJrbMw2WXL+sxmN5DAnuxQGsC1YCPb6vCs0qNF3R+HI++vrGu6klVGtaysTZuRTUrEP8tG0qdE+OLINCCSWSzgaw17Euv85LrzoPGhIHu90KCvDHs1KIcNQjAC1ftaAnpQ+pilxA5gTOEYdqrUzz5kpWZVZxjC+1hUALTia+UW7puoKVrQNWiLXJaita+05AJrrllkIDNKmTZhmLvNVnOg7tCQOZJKgDmwgfI2gaZaEnHJUYFVGgFc8+JI1PHwoBQbGzIADp1jdbhLay9jJmGXSjLkTzBoR8j+6mvtZaSUs4IAGAkczXATXziH+J1nw2hXGkxAa9V3T7sPrFba8kpZANShFPKVT4xJhQAoV0u4T1lrZSzCX2lqmZrKG6PrOclHqR5V5RLJHbvVjWpJY+OZitedoOGRZEFMADzOrsMifBan8ZiS0Tuyl4F1MWsZAUsdz8vzWKe0tbRXzLZFkykACnvf4gBZ5VWAPGDl3XQgll5hz1gFaLRR6rzyiqv8xjy6TmU7mHrLMeTkrsoPAHd/Lp7omu+/2DNjIQUydKSzWo728qU1zNIp2O7pjDHNOEDKnWhNCfrUB3dRxpoQtrdiwBGEmhLHkRUKtKgAV0ArU5n2QcGHUlj7R940PnafHNXGFmqhxZqVVuhpQNTmR6iHM7TSp8oKwKDmRu1074y560jlE2QyjOpIO9WtQa08zp6w2WOZLWyyyHKzmchs27i5Ffq4Q48axdyhOQle3y+84Xclt10guSMge6RQg+BGR8ovWO1mShr6wIt0zshjlsUJ1wnI+K6GKsnaRGAR6FiabowH8rbh8AVMUPCx8Qg3H5+dp18pmXrtACGA4xJY7IXljEN084uXZsaHm45hquoGEg+anj4EjrBGdZGnYxmqoMIAyP8AiKjnHi9FfaYaJkk/aNLJIl9mA9WwzDXOi5UXw05ZQy3NbbHaFxSymI94E0avUGOV35Z5sqziS6Ab2IHiBy5QuojjgfKNLhVRVpgGB7iKx1nTb6UWWdNmAnsJnadoAKgYmZQvmQaHrCPc96kWlCtBVqUYgLRjhoxOQFDmYYdtrxRbDhQ5M0tVzUnCnaTcyuROaac4W9iLkW0TGeYfo5eZHM/VPSI1KjC7uKFn3doQtnSOd4lWSmTI9cD5HAynMYhrSlK8VNeECF2EDHFPnqOSoan1OUWrPak7RpdAspqUAHdK6OB8f94hveyNTDXfXT7S65eWY9IzsbOnoIa7TrAl2TdV2ooVpIYjUlnqfGhpHkKTE170ZE3hZP8AkM7xDAitnHQP4b3EXbtj3d5FyPeK5nFoKA1hJNiOLTXSOubBXb2dlKkUcmhzzq2RzH2QPSNfO4CR1XWS32ysZYNcziA8sC+WTGOf7Z2fEkh/sFT4ox+TCGW+rzxWgEVp2lBw3U3R5HXzgRtItZFOKTWHk4r8VjF4a1zAwM1mLN2nAC59kE+YGXvoIBnM1MGLYcMkjixC+S7x99PWA7NHo8Yu2kUlV4sS84Hq0MFyXfUB3FQe6vFv0Xrx0HMDKaFmdMsd3kgO3drkOLU1p9nmfIcaH7DUYmPKnrwEaSrGZrVY0QEKSB6Ig8B4CG6y3ejJOmBMKSVwy0Om4CzM3Mkk+sZXEcSB6PWFRZihdtsZbYgB1qg6GYDT+8qfKPb6siyScIoGOJfutvL/AGkRtZkpaWm4TgVsjTKq0FfUR7tcwLyyualTTwDEr/02lwW9JlUdhcbpLW089LRd0hvblAVyJyNEYE8Mwpz+cXrtuYO8mbOzSUjM3gqy2+BI8SIr7OWUT7vtMqgx0OH0xr/coi09rw2aYntFwh+7LVSR5tT0iBjR5B0J9x/9h8zAdotgDzJz5M7Fj0roo6AUHlC9NvUtMqTlWIb8trM5UaCIrFdjMAzbqa4jy5ivDrp4nKNZMaqnM0HmYyNaGmgYdAM+AHUnhE9jZJKliMUzhqKeJ1XwG8ea6GnZLYMJSWCETNnzByGYWuhIB3jvfdG6R4tJApFc42b0dhATrCcm9XWfLnVqUIoMgMINcAGijoB1h+u3ZpZ+GcuF1ovZndanMMByFMq1qTmNI5g84UFIIXPfs6zkmU7JXWhyPiNDEq40/S915TgY33jskZeNnwgEgCgIAqcjXFStK8RStYUL1nhWopyGQ+JNBkMydKCJr22knWinazC1NBoB4AZQMsFjM+YFJoOMK2NEtgTyjvDdyrNtbsaVJ5CGS59nllL29p1pUKeHUxbs9zS7NimNouhOnj4wrX5tC09qZ4eA59TFcsc/o49F6mA6Q3eO3rE4ZYXsxlvCuLyOgie6NsVfdY4DybE6eTV7RPCrDpCJaGouUa3bJmFwQpI48okHBIcZrSCzOkXlL7ZSxav1asCvgswbpPQ4T0hTmh1crhYEcCCD6QVu7CpLtPMoDKijEWHEEaEdCDBqx2yVMdFljGa7ocLgqM/rBpdT9XLmsVlxnH00/PzSCrivbZVQFapzbI5EUotCOBygps5cLyyXQFgaVQAkH0gkt/PvvLkSS7THJLqSzMzEnA4or00oDXLQwImfxCny0MsURsdSQiggUoUwsppnnXXKHON3BQHSMtCMU25Js11K2d1FczQDL8URXicAwTTSbLAZM6llOYXL1H+TQBI2/tIoTPfPrT3DL3QT2utQnOorRpksTJbk8xiC15UMRfwyqVx0fhCaIlYbNzp30iyHAbPvIOhyOYzrHsK8mTaiKqs4jPQNTI0PvrGRd8NRpcX2RvfZx0nIGXIEHECpB1KkEGhzHDlwh5uSeNCaBMhX358c4qTrXilS8WGpqSFCg1NM2C8aR7eUsCQAupyGYGZ5k5CMvNxQDhF1EsXUWttJyC0rgNaAk00rX/EUbzmBgx4HCw8YBXtan/mSrqVK5UIof9usGJm8kvqor7xEnh8hUn86yAmzFS+ZlCq/VFT4tn8MMCXaL16tWax5nLw4e6JrtuytGYVHsr9bx+z8Y3lYKguITJrluXFR3FQe4nFup5J8YZXmLKoGILv7gNaclA9aUEaWi3LZZeJqNOcbq8hpnyUe+lB01uy5jiM+1Ma4TMdcqhQBhGWhOgHAU8s3NlLAu23Tz9UMddmpUppamh+iJZqgYcRUMadQKCLmL/wM1uLlv7yAfeTFK5kwWCpyabmehmmpA8FPuixb5oW7lJ9oF/zB5g/0xgrq7Ed6/PjJRBdgCyrEWemYJ9c4W5tn7azI66hiD0FXB9AJP5oht17vMlLKFQmhPQcoN7P2ZRKZaZYiRXXMK9T1+h98aOJXxA5H3J+EF3M2ekmRU/8AMUr50xL8CPOKu2N59luIN6ZNmkUqT3lWgA46AUhkmFZVnM560DoFp0YFyPw1HrzhYtcydNUTJNmaa5aaEYruoCwLY6mhY1yXIZGuIZQcPM2bnIucdNIFk2CXIQTbUe9mksULN1ppTqd37xqsUrdfJnsBQAVoqLz0GZzZtBU+VBlE07ZO0THLz5slGY7xmWiWW8wpJ8qZRZsezKyZit2yTaAncD0GmeJgK60y514Rql1T03Nt08vVEhTaREstls8ladpMXE5HFTqx+82Q+zLEKzPB62TLNNmmZNnzWY0G7IFAAKBRicZDwiMyLD9e1f8A1SR8ZkHCpVNdzqfWYCQYHkEcYmV4N2K77AxoXtX5JA95eDtk2Xu5tZ89R9rs/ioMczC6094+8IFxFL1NBDTd90/y0oWiYVHEA+7LiY2S4ZKz2EuZuVydxTLwGvu8omvO4Zs9QwmSpgTIIJq0yFclFak9ecV8pZ/QXbrCBF+9LdPtz0UEqOGgHUnSKVmuuShY2iZmp7qZ1/FF233bawhfsmVOOChFOoU1hfZDxrXrDohA5RoPKLCNvvqUFKyZCqPrNvNl1hZtV6zGyLGnIZD0EWrW1BSByy6sPGNHh0CrDGZ5uFOzOtBXxiK7mmrNQqKnEKA6a1z6RrbJmKbWnIQcu688GFpY30z0rkd016UannGczlFqruDrDd63wZNklWQCk1S7liAVIabM3cJFGHiIV7RbJVobDOCympQNU0y4K5rQfZeo5ERBtBerTZuM60NKcAXZqe8xHYLumW0qktGY1ALBSVHVmAoIfEtoGfQ9xDvKtps+CpBxAcQPiOEMd9PSxWCYxIYSio67xUA+AUZfpAeTaGkoZbMMzQVFcB40Iz8RmOnGJ7zvAvZpSTNUZsJIYVDMToQCNTCsGZlPY7+VGC9IMa8n5xkbJYmIrujX2XOhpqAYyJSMcXlnW7VQEECmUBry2rdGCoVNQcVQGUrTukHxg1fW6AOJEIu01c240AyEee4RQ7KxkzExhu622W1ysFBiGklzQjmbPNO8rfYJINIoWXCs3KpRWoMVK0rTOmVfCEWx1MxeGfwhskzQJeepzHkY1+Kx8tVELQPMu76UlxkpoB9Yg09I2n3oJZrq3AcPPpB6x3U1oZmLFQO8+EuFJ0LAGuGvGFi/tnptnmss0VNTRhmrUNKqflqOUW8IGTRopHWZc0xp9slB98vNQGvHeGXQU9BDZfU7EsqSpq1qmjxMpDQMfvuWeEy5rCXnoo4kQ1WS3o159vMOGRIGBGoafRjCoHMk4m84r8aPTsf0rdefQe/5Qgx72jmdnZwB7KsR4hcCe8xV26YS7NLlDMhQoA1ywL8A0B7RtctqnqsuWWWqAVyqVbFpyrAzby8ZpmAOaHxpQEV+cYfC4HVlRxR3j3oalK7mQZzXAw91cyanWiiDVy3mrM2EMVyzIpU1w0oNMmbjCrZbtogmz2KSuA9pzrRVy/epGVWPZS1tOE5qCXJVcKIKd4EUJamZ1GVBwAEanEUFZt/zYecRYVv6c6JhxZqo0zw8cK+6pGZhU2jtf0Epga1ebUVy3yGBI8m9IbL0lVVjrrC3fV1/+WTnpvSpqHyNEI/6lYg4PIpZb7/PSOwuK1ktLtMVUVSzMAozzJNAMiOMPG2qCySJKpTtJozNBTCoFWwtWgJOVfr9IEfwtubt7SZrDdlZfiYZ+i1HjMWKO11/fzdtmTAay13JfLAlRUeJxN+KNLIoycSEGy6n1nYfnnBVCVbNPNd7j0EXUmshDKSCMwYDzLTiyGsGLBLaZRaVb96xablXeJNrLeU9W+jmOp5hiIPz78miVSdOd8s6mtekVJ1hEhak5wGtE4uc4q/vajaNZk8rbOcpITswvJpMp/UspPvjF2lepJSUa60Qp/2yv7MAbRLwtHhnVETHElbTrjhde2UtZYRpcwEA7ysjD8pCkZ/aMeXbe8qc5/mGQUGVQgJPLPdMJufCLN7XW0mcUBxigIYKy1BFQaMAR/jjrHeAACAaud5xiGzMi1O3Yl1YZ0oGXXhQ19IFyroRC2KhK1pyqIp3ZbZsknA5SuRAOo6jSJltDk5UHU6xEfEBILadILh2/wC75CSkMvNyq4ta4sIxa5a1hblz8JrqeQz98WLXZyMmbFyNar6RHK3dTCJoupucxueBWYYioA0BIxHnpp6xZtd7TWUAzHKrpVqeSqMl8opm1mlOEbz7VXCSAMgKKKaZVpzOp5kkw4F7iLKmJmccOVNfWLFtszCQpIIGMgV6a/GCOz9oly5kxpyBlKMoFd5W7yuKHWoA84ml22ZPsqoyl17csZhqTielQWPhHZMhUjTYj6w1pCl0XX9AlRwj2Gyw2MCWo6RkeXfjCWMaVbykus5g/wCE8CvAiAN9WfEp6ww3fea2izgE5gbjcjxQ9IozbOD3tBrF3HatW1RjOf2OzlSWIpqAeZ40ghZGJNOhPoKxcvORjnKNEGgHACB0sMZzFRRQSOQA7o90bTN4iE9akR3l60X9Ms7o8pyuJFxAE0NAVIIGunvi/Kta2kFt2WKEsHDGWWGgBXMMekAzZg6aFmWvgADy4mKf9V3GQq1RTA2KgWh3qpShqMuFOsTYltQQNR1guE7IglTXZagquQIzDtkB5VrWIL8xL2alqrhqBy6AaCKd3TzMBXiTWpPIUAz6RZllXmqZ5YqopkMzTQCImBDl/f38osZv4aWNmnVPdFW8aDCPIFh7oo7b2xRbHZt8hjRKmgpQVPp45cNYbNg3DWi0zOz7JZctJarxVTV8+pABjlt/WztbVMfmxijw6HLxTMdKHzkuyTy8LwefMq5xHIKNABwVQMlHSG27bUEEiQvPG/WmQr4tU+UKN3SaviOg+P8AgVMFtnbRjtJbmRTwGQi5xOMFCBso+PSBTrOjzrPWWfD5QqbS2l8FolITgmAkimpAr/pEPCJ9H5Qt2i1djNeo1QgeNVPwjzvB5Ke6upK20Wylou+7gQ2D+YJWgIxZjeNKZUApUcl6QsyJW7yhq/iBb1mz5UtTuSUoB1an+lU9TC4tlaY4ROPoOpj0vDMTj8RhROp+nwkZ7CS3ZZDMcJKFTxPLrHQLPd8m77OZkw7x595j0EVLvWRd8jG2Z/uZv0hHvzaKZap2Nzl7K8AOkVCH4x6XRBue8YaQ3aL27diTlyEQGVAaXaCo6xast4bwx93iI0FpRQGkWeXhZ6kUgxcWy0t0abaJqyZa8TTETwABiu142fASK465Clf8CGbZ+TZpllZ51Gm1yrmQKZADhC8zOeUCMsULTKQE9liZa5Erhy4Ra2kkmTNCOWO6teXQc6AU1i1a5gLEIMukXNsbJNtEqRPbPECum9kqmpOpqcRh8ilMiKTYNj21f0ibxT7IMN3KIkchHJ4ZROt3useW6zky8I45mJXQaWJ0Fy3ZjQReRcsNa01PyiKSFXdHmYskrhy84TIbGmgnGRzJZOGmmkbPJJaugFAP1iWRSnWvw/zT0jW0TCxIGUIggkiS8mqdf3nBe4pzlFkA1QOZnmRSF60vSWoJzJrDd/D6yVqxzzipxpVMJcwiNcuXMoIyCxMZHjvF8o059dczAQqndI3uQA0PjB6XMxrXjxhMWcScEulBqSVWvUkmGO5Z4pQuGP2akfmNPhHpMuMgc0VTPLws2TMBmoJgBZZYdxiNSeA/QQ7zpWRpTMcQCPQ6wBeyzmJUTGEsa4aS0PRVWlfGJ+HzKiFnELiCLqnuhmBVDHiHZUGVa7zEUNaQFvB2q2JkqTmFIPTIjL3wclSUW1FWAK09oVGnvzgdfFn7S0IgUIh3tVrTQnCvcO7oc9DFvDkLsErSrkVSndzhQSFZ3GgAqo6mmsEbqbfXtLM8wkhjnhGEaimX6xaFqEpMCig6fE8zBHtUNkU4qPWnWG4s8hVQLszhG+zXhLW7p02XiwvVVDCjCgw4SfaoS2ccln2eWGNe0qT9mmfLKH+9Zwk3fZ5QIow7Q/iJIrC7dd3CfMCimZGmgPMdKAmn2Yp8LWPxcl6WR7BJXJNCC5ioiFSzLirhyBJ0rXpwjbZ4KJwIavlHu1E0TLQxQAS1ASUBpgTj4k1b8UVrnos1fGNDwieHJPUWZHdGdjs0yqD7o+AhU2ulHNh+/wB0hiu6ZVR90fAQKv8AlFgQBUkj4Gp8Mo8lwvo5hJzqJztrKzzmGpB90EpLrZlxHNo3tdpSTiY948PDKAd6uxwlmzYYiOABOQ8cjHrAPFAB0Ei2le9L3ee+Jz4DgB0iGSvExERSJZL5RaKhVpRpDJy8RzJsas0QsawqpOk0h84PXDbUluHmrjTiuRHodYAS1oIlFpwrHZFvaMDRuM/9VlszYFwKSSByBOQhhmbUKLNKk4cTLmSdNWy/KRHNbNemHhWC9nvTtBjpmMqeAHyhOIx6Kf7SD9ImseTPswTE0JtvlM5LBd2p/wBorf1AzZirXIZ08I3t/aS8JNQriqUzH+8F35iFM4ayv/SJgIZpbANmMuHPwiSdZwAaCgg9Y77YIBNUTMqCtKeY4wPvBiVLUp4aQmU0KuNKFkWgLUqBmfgPf8IqzyTnzOfnwiW1TMKCj61DLyocqnrUxVE2rU5QUFC4JpeMzMDkIfNibR2cgZdfWEOSvaTMP1iKeX+Kx1OyyklSQBrSMz/VXC4lxEbzpkzaLMxkUDYC2fOMjGGPDF1gPZyQrTKMoYdQDwPOGOZLApQAa6CnGMjI9Dm/QYU2hH2PSJbaoCmg4H3Yf1PrGRkeey7rJDEC8GImkjI4fkYpyf8Ait90R5GR6bhP0j2SuZJazlFac24IyMiTP+sQQrfrn+Xl5nKUtPQRa2LNLPPIyIlzyDxylpTPzPrGRkUB/tj/ANvrJusE3guTeUU7u/4i+PyjIyNU/tGQTrFw90eA+EZfA3HjyMjxSfvS50nNdpB9Kn3R8TAm+T9K3l8IyMj2eD9AkHWUhpHsqMjIsGNNpsaLGRkcIZMdI0tHdEZGQOohlWC11f8ADbx+UZGQOJ/RFaZcXfbw+cEbAcUoA5gTMgcwKnhHsZFbifqPlCN5avU0mADIYRl5RAzVRvL4xkZCPt7p0CW/u/i+cejvTPP4RkZFo/oEAk2zf/GHl846JXKMjIw/9W/eE4whJG6IyMjI8+d4J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AutoShape 4" descr="data:image/jpeg;base64,/9j/4AAQSkZJRgABAQAAAQABAAD/2wCEAAkGBhQSEBQUExQWFBUVGBoYFhgYFRQXFxwYFRcXFRgWGBUYHCYeGBkjGRgVIC8gJCcpLC0sFR8xNTAqNSYrLCkBCQoKDgwOGg8PGiwiHyQsLC8qLCwsLCwsLCwsKSwsLCwsLCwsLCwsLCwsKSwsLCwsLCwsLCwsLCwsLCwsLCksLP/AABEIAMIBAwMBIgACEQEDEQH/xAAbAAACAgMBAAAAAAAAAAAAAAAFBgMEAAIHAf/EAEUQAAIAAwUFBQQIBQIEBwAAAAECAAMRBAUSITEGIkFRYRMycYGRQqGxwSNSYnKCktHwBxQVouHC8TNTo7MkJWN0g5PS/8QAGgEAAgMBAQAAAAAAAAAAAAAAAQIDBAUABv/EADURAAICAQIEAgkCBQUAAAAAAAECABEDITEEEkFRE2EicYGRobHB0fAyMxQjQlLhBTRTcvH/2gAMAwEAAhEDEQA/AI5Tbhp0/SHXZS4x2YalWOpIr5Qj3M+JyvPSH677f2Uk0yNOceNzMMdXHx95S2hsqLaVVdaAtTSpOXnT5QRtb4ZMLljnGbaSxzzgzfDk4UUVMZnEHmyrGuzcoWO7QfpHyVaknpC3e98GZMYjIaKOQGkGb6vY9n2AyIO/5aCFKYucW8Scx5m9kVuwlqyWolszDJd9gLuF+vkPvAVHrmIT5L0MOVzz64TUAggjPiMx74mbFqSO0QSzY5hTET7IJI+7w+UNV3WLBLRTqFFfvHNj5kmA14WetoQjuzir+S77j1X++DVnt6kVrGZkIWSgTa0SwAW+qCfQEwpXlPwpLH2P9TQyXlP+hmH7JH5t35wGvW7ay0PNB8/35xJgo1e1zmuCrBa6xfZjQmKN22CjQXtgASkLm5VzUJHUXLRPLPSLdnsTGJ7tsFWqYZEsoCxNk4lcdASQDSLoQrxg3YZ3bfRzDSg9WrTXkPjX6ogZeU0JmDmcl6U1by+JEUbPagpBXKmn+8TcxcAwXUlvG6MDkHMcD0i3s7YiJ4ZcsPwOVIv9sLTKy74i3s3d7qCz0BOg/WOHOTQhAqXL4tVFAMLIIxxa2htpM3CATTlAG2WkiB4ZyHnPWAmMpt9BFS12vrC2L0aCNkklt6ZWnAcT+gjv4cgzi0K2Nq7x0HGN7RbsQoBQD1PjECKW6DgBAi9L7VTgQ4joSNPAHjAGhKrqevYRbuWZk0swA84y13yFYKOEaKxWXXiYVrXNPaGJsaDJv0+c7aP9htgdYmFoCNWleBgPs/JPZg84Ky7NnVopheRzGNzS8pDTAGlg0GtaDXhEFjt7AjgNG/fMRlsvZpZIQAgihBBIPLQ5RtdVimOK4TmanKmvjFquYAnecDPZl2Emvw08o9gh/RZnL3j9YyG5H7RrE5vdsghsY4GG2+ZgEhcPtZ+ogVZ5IVDXjFe97x3Vl8vhU0iDI7ZiK6H4SMaS/s3J3yYYb3tK2dWmGhYAAD7VP8iAmyWZHUiN9vlyxf8AqU/NKB/0xXK8+WjGGgibabeWYk6k1PnEKZxowiSSY1wAq6SOWpNjrBOVZ6CMsCgxYtFNIpPmJNRhpDItjTJTuMxKlYR4zWBmHyULAez3+VNDBKxW1ZapJ/5qF28HOBPPCvvhYv6xNJYg6qaV+fpnHY8SuaYeqEsd40Wi+g0lhzK+5gflF6ZaxhKn2WKj8KSh8axz65LSXdlrwHvMF74vApMah1nz/QMij4QX4XkHKPzaDn6xoszCLT2EuKwrXfeuUN103lSUWBUEDItXMnIAU41imuG8vpRlIMx7IsoIB3qVY8M9BENrvIBTU0AFSeQEVrdb6mBbpjY17qULcixzRPDLEeg6xE2E5H5m0ELaQfbrYWbEcq6D6q6hfHiep6RXNoiedZiSTxiFbE5OQMbGNQVkcvXZbzKYMNOMPdnvb6MEUp14QqWK5sacoLyJAQBWMV8jUbU0Y6+clstrRy28AwJrU0r16/4gHfssNMODPTTnBmZZJS8Bn4e8xGtjroMIIrU96nP7K+8xYUry30HWFjpUD3ddOFgTm4OQ4A8PEwXmSKAsd5tTXQeMTlklpU7q6Vpmx5KP31gRNtrzmCKAqV5VPiTxMVnytl/TovfqfV2EUL3mS7otFrDLKYS0HediasTwAAyWB1j2Lmyp+GYAT7NDUHqIdpNhSyrjE5hUZ1Iofw0ihadppdcZmAkaV6dItnw0xjGqnmPq2+8PL1ME3rYnVsDLhIHT5QLlbIvMetD6Q0Sb7lWpwxNGGVKNTLrDHLIoKUhLVHKoaHS94xAge67o7KXvZADP9iCP8sg7xA8aD4xpfiFZMxq1woTThWmWUBrVs4rTSwalTU8dTCPSNRXWG7m15XvKUMi4DUUqKn4CKdh2inGu+B4IvrnxirtDcnYMMLFlIrWmnpFOTJINQK10GWdNTU5BRxY5CJMqMg0NGJzG6h83vM/5rf2/pGQLFuQZF3/AsvB+HHvHxOusZEHhZv7vjHuCLzmfRxRtFn7TsyNSKH9+RiOZaC9BBXZsATSZndAJWvTP9YRAcaHvINzDdgsnY9ig7zMpboAQYrbev9ASDX6dP+y3+R5RllvMTbQpHFjTwVWPyiL+Ib0s5/8AcLy4SWHDwiviDeKvN3+d/aSHaImKLVnk1ilJapgtZ8hGllYgVIhCFlyEeJWZNWWNWNPXI+6p8oqPbhGWK2YBOncUTCp+3M3VPlUmKyY2JuOTLVvvENaWdTuhqL91aKvuAPnBXbuRjlyZq92YtD95Rx8svwmEQWgx0TZaYLXYWlOMRlnEPFf1FfzRZdTjKkdNJym9Ip7KXcwmglTheYiA0yJB3gD0xL6iK+0k/wCkXr2r/nnzfkohusFkVLXLVNO0ViK1oaDL0ofOEy+LMXminBEH5l7Q+9zFjnD5Ne0UrViZY7SchHTLvsFZchK6q01uVFACj8zf2xzWw2Bgwyjp2z4IlEmpGELXzJp84pcUyqRQuHHvFGZaWEw5VGKlOpNAIZpVkVVC1qBUk/Wc95vCuQ6AQMNqlSgZpocRYSh0rRpvmd1fAmBVo2pxZAGnpEqBs59FY91vD815SGpiP+sIMlEJ9pt7ManLpE9ituYhsvDMo3g5o+SUPZ4hFK3TywCqc2NBQZ16AamLci3jsadOOQA0qTw+J0AMU51mZWRm0JphORp1+qvT1MUMKf1v7POcT2l+w2eigk4qcTQjy4O3Xujhii3aJmBakVOuGp/M51+fhAu0bQLpKIYjLH7IpwTn97Tlzhpudpc6QrAA1FGrmcXtA+cWMWFuJam0HQdP8mEUJz633kztVj+gHIDgIpTL/wAAogqYYtoblUOyrkBmOleELNnuRjOwnNdaxM6hQebpONieJbnmS3aY56AZCBt12Npj8aQbvGSGfAooBrFuyhZKxCmWhpuYtWdYZuS7ggGUMshsxC3d14BtIKqTSunKMt+c5tZJ5TXaC2UluugKPX8pgFb7zyLaHgRkfdG9+ITKmGvClfEgHyzgdOvBQmNQcI7raFqZbgPd07x04CsTL/N1Hc/IRDvN3vScZLdpgGY7wphB+tTieCZk65CILVb1aWoQkBqBmNAWI0rTIKOCjIdTnCvbbxaYd45DuqNBXWg5niTmeJgrdlsR5GEkB5fA8cyQRz190axx8qc0ANwgt1vTI5RkCmvcA0+ZjIQZMkNypdqF2CjiYZL2kqqrLXvYWr50A+fvihsxKEuWZreUQNbC03EeJiFzzZaGwi9JPswh/mpdeTe8U+cXv4kzKyR1tLf2q4jWyKO3UA0qKerrrQg050zoYD7aWukqUnKbNY686cST7XEmFUF8yn80DfecNqgOyLSLsy0ALAY20ARB/OkmNL+H5jZi7QiSzEAamCVqseBAvA73xCk9e96xps5YjMmKOJNPX/FT5RJtFeah2w6VovguQ+FfOJAo5+UdBZ9u0Xzga2bsMX8Nb67O14Ccpgp5j9+6E+fPLHONrBNZJqOuqsD6a+6sNkxB0IhB1nUbHd3YWx1GQVndfulcS+goPKA92SQ8+YKd1ivkm4PcBDCt4CZPE06diSfwy2xfOE6470pNJ5mvrnGT6RDHqAPrJAaMbZsiXLzIEXbLPMwdklQrrVyDTCgqD+JsgOmKF28Zxm0Ue7968POGvZOzLLsxrXGc3rrXOi+AFPUxT15eYnWEamc72hZjOauQGSjgFXIKPAfOK1nWCW0C4p5HARCuFBlmffWN1OIGNVCjpEIszxbvJzOQg1d10gUyzOQAFST0B/2HHgDBYLK2NQ5AY6LXSuhY8OeWfLnB+022VZExMSWbIaYmp7KD2VHoOpyirnyuW11J2H3nCXJNmCDExFVz13V619p+vkABlCftVtEZjGWmSA5/WY/aPAfZHnXh7eG0LTRyA0UaD9T1hamTcT+cdgwktz5NTOvoIfsL0lwU2S2gmS3dVIo3A5ivMdYDSpm5EVnm4WqIY6A8uhjKY5W5J6tjmKzqx72tCfhBGwssujEVJEFNnL7SZY8cyYpKAh60qKVpUcainjGn8rKmsMLA1FRQjTpSEyYG5UAN3qZIN4pXgMLM9KVOULl4W8846nbNjkeWQGOKmRNKV8I5ted1Yaqy4SCd6sWl4Q4WBySNje0zZm9KNQmOizb6lCz1LUoKUpxplTmY5/J2X7NwcfaAqGUKCGz+tXuL148BxiK0X+Feh1XJeQ8OXjqecV8yBnLY9bGsKmhRh4yzaZqiZVUBBEuuZGNVrM656cPiF2lt4xsgAAU0oMqAZAU4Qa2LczZrv9Xsx5tMDf6IUNrq/wA5PH2z8BFfDit+U9P8QNtBUydHsliPOIGXhEsyZQRsV6NSOYzZx5EWKMivFuOl7WOaAkqXLcqozIU0rFNLvcaqR4gxba8j9SWPAH9YjnXgzHLdpyLeusUxjZBRX4ySW7LZ3LJooJG/gLstAa7qnERp09DCntVLK9iDqULcsixoacKgCOgXKccvEzTAVDaO5O6K6AGg1rADam+hKnIp7QnAGqezehJYAAMulRzgYMvNxFAH4dv8w1pOessSWaTnDVZtoVYjtEVhXOtnktlz0EGJttsTIcFnkl8gAZE6VUkgao9BzjWbMAaIPui1KNyt2FlnTzkVXCn35hwL5gYjCbNnljHR7ZJlNKlSJkpURqTaJOmA5qUFSytTKsDLy2NsqAMhnYTrSbImU8goMVky47JLak+e3ScV0idIkYjB2TZElpU6wx2LYWUyB5c96fakN8VYxs+xMs960yz0xFD6MBAOVcmitt23hVZcu2zF7NKVO9Nsk3D4zO0C/EQnbPkEV4x0C7FpaJCSt9ZMtZdVz0qpOWoBPDlAp9k8Fvm5FELGYDSgVW32PlUgdacopXSNYIB1jETJcwWeX2xzdmwyhzYd6Z1VASBzJ6waFuwyiQdaH+0frGsy7ZU11Zu4oCoOSD58fOJbxsaUmYSMPdXPhQU90UtGWSLpOZ228GmzyFBLE0FIbLhuMjM0LjvORVU+yte83u58ohsl0JL3lBAY7z+03ROS9Yu3tfuBBLkUDAUqBkvgOLfDqdNF20C4h7e0ikG1FvlSUCLnMBrTU5+1MbXPlqegzhQe1vNcvMYsx4nkNABoAOQie3XVMRys0EPq1TVt7Op658c49lWekWcKqi1ue8Qz2aDhinJkktBCdNoNIjsc81zESqAFM6oRFgcruisRps3a2BIlNhGpFIIWSVMIqppSDF2bYz5Ssjywy1yOYMVw6jeTBRVyhsrs+WZu1qMsq8eohm2XbsLQ8vDVXOTciK+4xPaNrLNPVVIZTzIpTpURpKnSgCa1ANAdSTwApqekV+IdsD8yel+djD0jdMm0WvTXhCVeloVySgBA1cioJ+wD3j1OQ6xve98OSgmiiVG5XIiuZmEan7IyHGukbX9IVgWUgKAKDhSmnSJOMzNxVNjOg7/GADSCrptf0ioe9MalScjXQknjw69IEbX7JULTpOdM5ijPxZeYja1XgCAMOkXbhv4BhLfJToT7J/8AyeMRAvjXnXfqO4i2DpLv8NrNSzFvrTfciCnvJhL2wNLbP++fgPlHSpFrlyF7OWjHCWYhRkC9W15Z+kKkm4bPPnTbRbJ2BWmsAuKgzzUF9TlQUWmmsHh8ofIT329saukRlivPbOCtumK0xyqqq1yCAhQBkKA56c4GzJfGNS6NSOpqqGPIOXfIUylJGdPnGRRbPRIqDlmWSc7nIGDdnuhjrlAZtpEliirpxi5Y79ebkvHQDXyiXOzldBDQjpdtlVJDJxZaHPi7YQemvuhW2qkyjPJJBIAHlSvzhmfElnOWaqveU1xAg0pTLMcdY5/f00me9dagHxCgfKM/gFZ8pYnv8xHYUtyRbfKQae6LF0zBPnKiilSB6mh92I+ULhzMMNxzOxkT547yphQ/bmbinxAxGNbMvKh11Og9sjGsit+04e1vhAwYsKH7KbqnzAB84Z7Neln7LfKA8a00jmoTDnFaZMJMSJiGlbCNcPvtM6TWMliFrlQkZRYfbCfMADEPQ1AYBs/OFlFJg/szdRmWiUpFauvpUV90RZsGIDmI1gsx/lXWitaCgwFDLVSCagkivHPjAez7ZT1lNjZiVIWoJpVq0JU1UiimHqVYwxtmQzZaGoABwVxVPKtYUf5azPZZ8sNTNAGw1NQcWQ9o94cNfOKONXxICSfSrqdNajESS7b/AJcxQJhXFqS0nCvH25TA+sFJ8iWyhmlkrStJc3UADMpMUNSgB73CAFlu7s5kkFQBvMFNK5DvTDz6cKACKm3k52CywxwsCW+1Q5V+z0/xRVYtkABBvuB8OvxgG0vbQW1ZwCyJ8uWfaE1Xlt0CsoZR6jy40bsuC0KGmlceDTs2WZU8x2ZJ/deEK11WRsYUE5kADhn0h4ve8zZ3SWsuWxRRjOHCcRzoDLK4aCnmTFluRaxovuNfO/nAO8UrXbmMw4q4ic6ihqeY4Qam3cFoK1NM/HjBVdqJcxaTQw5Yws9PLGA48jED3zJmNRlFeDSmIr/8c0fAiHxtjOg09f3FidpKN2XG09yBkF1MaW+6TImYW8QekH7vssyzsXR1If2ZqtJJ5UY1Q/mine1mnTZwaYhQGgHFfJxun1hFLgEjUeWsagR5y1dVoAAETvgaukZ/TOzU5gUGZOQHnFOz2ZpadsQxDHdahFfu1GQ+0R4DiMlg2RiRpGJIFGbS7vVSS2n1dNdMR9mvLvHgOMXMashoSG4EZUHJQO6PWvEmBNrtoYgach46+JPEnMwx3JZFK1MJnysgBgEESJisrraa0AqpFfTLjp0i1KsItSo1nY0ChXUmlDmcxz1iS9gorTlCzc97PY53bIMSEnElciMx5HrFnhcocVsPKG6FS5bbIEYo2TA0MbXXs41oaiGijvMa0HTq3SDd7XJ/NWmXMqKTVDsAa0WgAz6/IwVvK8FsskrJUFlFFUaL1P7qYZyMb0G+kTl7yW+0VJGBFIVsK7oqxA4V8OfOOf3tdRmvhlnEFJCiuS5Z66HLM8aQ9XfeYez9oWqyoxbmGRRWo4Z1hQuK81AWneJOPnyD++h/zCJmcFnO11pGNXA0y7hLGFhvcRAS1OFJyhmvcMk5se9XNWIpUcMuB6Qp3w5xRb4dizRDNP6gRGQOxRkX+QRLly2S1DEKwccGAZa+TCogjcM0gihoajjTjz4QKCwwbJWbFPljPWuWtFBY065R2bRJJvOkGpkqxBAcYuGmvnCXabvlie7TjQY2r+Yw63uwlWfcBA3cIIAOZ0OHKtA0c626mHt/ssFYfiUVPrWMjhF5cxVDpLFhasXIb2MnHSTmOfCJrbMw2WXL+sxmN5DAnuxQGsC1YCPb6vCs0qNF3R+HI++vrGu6klVGtaysTZuRTUrEP8tG0qdE+OLINCCSWSzgaw17Euv85LrzoPGhIHu90KCvDHs1KIcNQjAC1ftaAnpQ+pilxA5gTOEYdqrUzz5kpWZVZxjC+1hUALTia+UW7puoKVrQNWiLXJaita+05AJrrllkIDNKmTZhmLvNVnOg7tCQOZJKgDmwgfI2gaZaEnHJUYFVGgFc8+JI1PHwoBQbGzIADp1jdbhLay9jJmGXSjLkTzBoR8j+6mvtZaSUs4IAGAkczXATXziH+J1nw2hXGkxAa9V3T7sPrFba8kpZANShFPKVT4xJhQAoV0u4T1lrZSzCX2lqmZrKG6PrOclHqR5V5RLJHbvVjWpJY+OZitedoOGRZEFMADzOrsMifBan8ZiS0Tuyl4F1MWsZAUsdz8vzWKe0tbRXzLZFkykACnvf4gBZ5VWAPGDl3XQgll5hz1gFaLRR6rzyiqv8xjy6TmU7mHrLMeTkrsoPAHd/Lp7omu+/2DNjIQUydKSzWo728qU1zNIp2O7pjDHNOEDKnWhNCfrUB3dRxpoQtrdiwBGEmhLHkRUKtKgAV0ArU5n2QcGHUlj7R940PnafHNXGFmqhxZqVVuhpQNTmR6iHM7TSp8oKwKDmRu1074y560jlE2QyjOpIO9WtQa08zp6w2WOZLWyyyHKzmchs27i5Ffq4Q48axdyhOQle3y+84Xclt10guSMge6RQg+BGR8ovWO1mShr6wIt0zshjlsUJ1wnI+K6GKsnaRGAR6FiabowH8rbh8AVMUPCx8Qg3H5+dp18pmXrtACGA4xJY7IXljEN084uXZsaHm45hquoGEg+anj4EjrBGdZGnYxmqoMIAyP8AiKjnHi9FfaYaJkk/aNLJIl9mA9WwzDXOi5UXw05ZQy3NbbHaFxSymI94E0avUGOV35Z5sqziS6Ab2IHiBy5QuojjgfKNLhVRVpgGB7iKx1nTb6UWWdNmAnsJnadoAKgYmZQvmQaHrCPc96kWlCtBVqUYgLRjhoxOQFDmYYdtrxRbDhQ5M0tVzUnCnaTcyuROaac4W9iLkW0TGeYfo5eZHM/VPSI1KjC7uKFn3doQtnSOd4lWSmTI9cD5HAynMYhrSlK8VNeECF2EDHFPnqOSoan1OUWrPak7RpdAspqUAHdK6OB8f94hveyNTDXfXT7S65eWY9IzsbOnoIa7TrAl2TdV2ooVpIYjUlnqfGhpHkKTE170ZE3hZP8AkM7xDAitnHQP4b3EXbtj3d5FyPeK5nFoKA1hJNiOLTXSOubBXb2dlKkUcmhzzq2RzH2QPSNfO4CR1XWS32ysZYNcziA8sC+WTGOf7Z2fEkh/sFT4ox+TCGW+rzxWgEVp2lBw3U3R5HXzgRtItZFOKTWHk4r8VjF4a1zAwM1mLN2nAC59kE+YGXvoIBnM1MGLYcMkjixC+S7x99PWA7NHo8Yu2kUlV4sS84Hq0MFyXfUB3FQe6vFv0Xrx0HMDKaFmdMsd3kgO3drkOLU1p9nmfIcaH7DUYmPKnrwEaSrGZrVY0QEKSB6Ig8B4CG6y3ejJOmBMKSVwy0Om4CzM3Mkk+sZXEcSB6PWFRZihdtsZbYgB1qg6GYDT+8qfKPb6siyScIoGOJfutvL/AGkRtZkpaWm4TgVsjTKq0FfUR7tcwLyyualTTwDEr/02lwW9JlUdhcbpLW089LRd0hvblAVyJyNEYE8Mwpz+cXrtuYO8mbOzSUjM3gqy2+BI8SIr7OWUT7vtMqgx0OH0xr/coi09rw2aYntFwh+7LVSR5tT0iBjR5B0J9x/9h8zAdotgDzJz5M7Fj0roo6AUHlC9NvUtMqTlWIb8trM5UaCIrFdjMAzbqa4jy5ivDrp4nKNZMaqnM0HmYyNaGmgYdAM+AHUnhE9jZJKliMUzhqKeJ1XwG8ea6GnZLYMJSWCETNnzByGYWuhIB3jvfdG6R4tJApFc42b0dhATrCcm9XWfLnVqUIoMgMINcAGijoB1h+u3ZpZ+GcuF1ovZndanMMByFMq1qTmNI5g84UFIIXPfs6zkmU7JXWhyPiNDEq40/S915TgY33jskZeNnwgEgCgIAqcjXFStK8RStYUL1nhWopyGQ+JNBkMydKCJr22knWinazC1NBoB4AZQMsFjM+YFJoOMK2NEtgTyjvDdyrNtbsaVJ5CGS59nllL29p1pUKeHUxbs9zS7NimNouhOnj4wrX5tC09qZ4eA59TFcsc/o49F6mA6Q3eO3rE4ZYXsxlvCuLyOgie6NsVfdY4DybE6eTV7RPCrDpCJaGouUa3bJmFwQpI48okHBIcZrSCzOkXlL7ZSxav1asCvgswbpPQ4T0hTmh1crhYEcCCD6QVu7CpLtPMoDKijEWHEEaEdCDBqx2yVMdFljGa7ocLgqM/rBpdT9XLmsVlxnH00/PzSCrivbZVQFapzbI5EUotCOBygps5cLyyXQFgaVQAkH0gkt/PvvLkSS7THJLqSzMzEnA4or00oDXLQwImfxCny0MsURsdSQiggUoUwsppnnXXKHON3BQHSMtCMU25Js11K2d1FczQDL8URXicAwTTSbLAZM6llOYXL1H+TQBI2/tIoTPfPrT3DL3QT2utQnOorRpksTJbk8xiC15UMRfwyqVx0fhCaIlYbNzp30iyHAbPvIOhyOYzrHsK8mTaiKqs4jPQNTI0PvrGRd8NRpcX2RvfZx0nIGXIEHECpB1KkEGhzHDlwh5uSeNCaBMhX358c4qTrXilS8WGpqSFCg1NM2C8aR7eUsCQAupyGYGZ5k5CMvNxQDhF1EsXUWttJyC0rgNaAk00rX/EUbzmBgx4HCw8YBXtan/mSrqVK5UIof9usGJm8kvqor7xEnh8hUn86yAmzFS+ZlCq/VFT4tn8MMCXaL16tWax5nLw4e6JrtuytGYVHsr9bx+z8Y3lYKguITJrluXFR3FQe4nFup5J8YZXmLKoGILv7gNaclA9aUEaWi3LZZeJqNOcbq8hpnyUe+lB01uy5jiM+1Ma4TMdcqhQBhGWhOgHAU8s3NlLAu23Tz9UMddmpUppamh+iJZqgYcRUMadQKCLmL/wM1uLlv7yAfeTFK5kwWCpyabmehmmpA8FPuixb5oW7lJ9oF/zB5g/0xgrq7Ed6/PjJRBdgCyrEWemYJ9c4W5tn7azI66hiD0FXB9AJP5oht17vMlLKFQmhPQcoN7P2ZRKZaZYiRXXMK9T1+h98aOJXxA5H3J+EF3M2ekmRU/8AMUr50xL8CPOKu2N59luIN6ZNmkUqT3lWgA46AUhkmFZVnM560DoFp0YFyPw1HrzhYtcydNUTJNmaa5aaEYruoCwLY6mhY1yXIZGuIZQcPM2bnIucdNIFk2CXIQTbUe9mksULN1ppTqd37xqsUrdfJnsBQAVoqLz0GZzZtBU+VBlE07ZO0THLz5slGY7xmWiWW8wpJ8qZRZsezKyZit2yTaAncD0GmeJgK60y514Rql1T03Nt08vVEhTaREstls8ladpMXE5HFTqx+82Q+zLEKzPB62TLNNmmZNnzWY0G7IFAAKBRicZDwiMyLD9e1f8A1SR8ZkHCpVNdzqfWYCQYHkEcYmV4N2K77AxoXtX5JA95eDtk2Xu5tZ89R9rs/ioMczC6094+8IFxFL1NBDTd90/y0oWiYVHEA+7LiY2S4ZKz2EuZuVydxTLwGvu8omvO4Zs9QwmSpgTIIJq0yFclFak9ecV8pZ/QXbrCBF+9LdPtz0UEqOGgHUnSKVmuuShY2iZmp7qZ1/FF233bawhfsmVOOChFOoU1hfZDxrXrDohA5RoPKLCNvvqUFKyZCqPrNvNl1hZtV6zGyLGnIZD0EWrW1BSByy6sPGNHh0CrDGZ5uFOzOtBXxiK7mmrNQqKnEKA6a1z6RrbJmKbWnIQcu688GFpY30z0rkd016UannGczlFqruDrDd63wZNklWQCk1S7liAVIabM3cJFGHiIV7RbJVobDOCympQNU0y4K5rQfZeo5ERBtBerTZuM60NKcAXZqe8xHYLumW0qktGY1ALBSVHVmAoIfEtoGfQ9xDvKtps+CpBxAcQPiOEMd9PSxWCYxIYSio67xUA+AUZfpAeTaGkoZbMMzQVFcB40Iz8RmOnGJ7zvAvZpSTNUZsJIYVDMToQCNTCsGZlPY7+VGC9IMa8n5xkbJYmIrujX2XOhpqAYyJSMcXlnW7VQEECmUBry2rdGCoVNQcVQGUrTukHxg1fW6AOJEIu01c240AyEee4RQ7KxkzExhu622W1ysFBiGklzQjmbPNO8rfYJINIoWXCs3KpRWoMVK0rTOmVfCEWx1MxeGfwhskzQJeepzHkY1+Kx8tVELQPMu76UlxkpoB9Yg09I2n3oJZrq3AcPPpB6x3U1oZmLFQO8+EuFJ0LAGuGvGFi/tnptnmss0VNTRhmrUNKqflqOUW8IGTRopHWZc0xp9slB98vNQGvHeGXQU9BDZfU7EsqSpq1qmjxMpDQMfvuWeEy5rCXnoo4kQ1WS3o159vMOGRIGBGoafRjCoHMk4m84r8aPTsf0rdefQe/5Qgx72jmdnZwB7KsR4hcCe8xV26YS7NLlDMhQoA1ywL8A0B7RtctqnqsuWWWqAVyqVbFpyrAzby8ZpmAOaHxpQEV+cYfC4HVlRxR3j3oalK7mQZzXAw91cyanWiiDVy3mrM2EMVyzIpU1w0oNMmbjCrZbtogmz2KSuA9pzrRVy/epGVWPZS1tOE5qCXJVcKIKd4EUJamZ1GVBwAEanEUFZt/zYecRYVv6c6JhxZqo0zw8cK+6pGZhU2jtf0Epga1ebUVy3yGBI8m9IbL0lVVjrrC3fV1/+WTnpvSpqHyNEI/6lYg4PIpZb7/PSOwuK1ktLtMVUVSzMAozzJNAMiOMPG2qCySJKpTtJozNBTCoFWwtWgJOVfr9IEfwtubt7SZrDdlZfiYZ+i1HjMWKO11/fzdtmTAay13JfLAlRUeJxN+KNLIoycSEGy6n1nYfnnBVCVbNPNd7j0EXUmshDKSCMwYDzLTiyGsGLBLaZRaVb96xablXeJNrLeU9W+jmOp5hiIPz78miVSdOd8s6mtekVJ1hEhak5wGtE4uc4q/vajaNZk8rbOcpITswvJpMp/UspPvjF2lepJSUa60Qp/2yv7MAbRLwtHhnVETHElbTrjhde2UtZYRpcwEA7ysjD8pCkZ/aMeXbe8qc5/mGQUGVQgJPLPdMJufCLN7XW0mcUBxigIYKy1BFQaMAR/jjrHeAACAaud5xiGzMi1O3Yl1YZ0oGXXhQ19IFyroRC2KhK1pyqIp3ZbZsknA5SuRAOo6jSJltDk5UHU6xEfEBILadILh2/wC75CSkMvNyq4ta4sIxa5a1hblz8JrqeQz98WLXZyMmbFyNar6RHK3dTCJoupucxueBWYYioA0BIxHnpp6xZtd7TWUAzHKrpVqeSqMl8opm1mlOEbz7VXCSAMgKKKaZVpzOp5kkw4F7iLKmJmccOVNfWLFtszCQpIIGMgV6a/GCOz9oly5kxpyBlKMoFd5W7yuKHWoA84ml22ZPsqoyl17csZhqTielQWPhHZMhUjTYj6w1pCl0XX9AlRwj2Gyw2MCWo6RkeXfjCWMaVbykus5g/wCE8CvAiAN9WfEp6ww3fea2izgE5gbjcjxQ9IozbOD3tBrF3HatW1RjOf2OzlSWIpqAeZ40ghZGJNOhPoKxcvORjnKNEGgHACB0sMZzFRRQSOQA7o90bTN4iE9akR3l60X9Ms7o8pyuJFxAE0NAVIIGunvi/Kta2kFt2WKEsHDGWWGgBXMMekAzZg6aFmWvgADy4mKf9V3GQq1RTA2KgWh3qpShqMuFOsTYltQQNR1guE7IglTXZagquQIzDtkB5VrWIL8xL2alqrhqBy6AaCKd3TzMBXiTWpPIUAz6RZllXmqZ5YqopkMzTQCImBDl/f38osZv4aWNmnVPdFW8aDCPIFh7oo7b2xRbHZt8hjRKmgpQVPp45cNYbNg3DWi0zOz7JZctJarxVTV8+pABjlt/WztbVMfmxijw6HLxTMdKHzkuyTy8LwefMq5xHIKNABwVQMlHSG27bUEEiQvPG/WmQr4tU+UKN3SaviOg+P8AgVMFtnbRjtJbmRTwGQi5xOMFCBso+PSBTrOjzrPWWfD5QqbS2l8FolITgmAkimpAr/pEPCJ9H5Qt2i1djNeo1QgeNVPwjzvB5Ke6upK20Wylou+7gQ2D+YJWgIxZjeNKZUApUcl6QsyJW7yhq/iBb1mz5UtTuSUoB1an+lU9TC4tlaY4ROPoOpj0vDMTj8RhROp+nwkZ7CS3ZZDMcJKFTxPLrHQLPd8m77OZkw7x595j0EVLvWRd8jG2Z/uZv0hHvzaKZap2Nzl7K8AOkVCH4x6XRBue8YaQ3aL27diTlyEQGVAaXaCo6xast4bwx93iI0FpRQGkWeXhZ6kUgxcWy0t0abaJqyZa8TTETwABiu142fASK465Clf8CGbZ+TZpllZ51Gm1yrmQKZADhC8zOeUCMsULTKQE9liZa5Erhy4Ra2kkmTNCOWO6teXQc6AU1i1a5gLEIMukXNsbJNtEqRPbPECum9kqmpOpqcRh8ilMiKTYNj21f0ibxT7IMN3KIkchHJ4ZROt3useW6zky8I45mJXQaWJ0Fy3ZjQReRcsNa01PyiKSFXdHmYskrhy84TIbGmgnGRzJZOGmmkbPJJaugFAP1iWRSnWvw/zT0jW0TCxIGUIggkiS8mqdf3nBe4pzlFkA1QOZnmRSF60vSWoJzJrDd/D6yVqxzzipxpVMJcwiNcuXMoIyCxMZHjvF8o059dczAQqndI3uQA0PjB6XMxrXjxhMWcScEulBqSVWvUkmGO5Z4pQuGP2akfmNPhHpMuMgc0VTPLws2TMBmoJgBZZYdxiNSeA/QQ7zpWRpTMcQCPQ6wBeyzmJUTGEsa4aS0PRVWlfGJ+HzKiFnELiCLqnuhmBVDHiHZUGVa7zEUNaQFvB2q2JkqTmFIPTIjL3wclSUW1FWAK09oVGnvzgdfFn7S0IgUIh3tVrTQnCvcO7oc9DFvDkLsErSrkVSndzhQSFZ3GgAqo6mmsEbqbfXtLM8wkhjnhGEaimX6xaFqEpMCig6fE8zBHtUNkU4qPWnWG4s8hVQLszhG+zXhLW7p02XiwvVVDCjCgw4SfaoS2ccln2eWGNe0qT9mmfLKH+9Zwk3fZ5QIow7Q/iJIrC7dd3CfMCimZGmgPMdKAmn2Yp8LWPxcl6WR7BJXJNCC5ioiFSzLirhyBJ0rXpwjbZ4KJwIavlHu1E0TLQxQAS1ASUBpgTj4k1b8UVrnos1fGNDwieHJPUWZHdGdjs0yqD7o+AhU2ulHNh+/wB0hiu6ZVR90fAQKv8AlFgQBUkj4Gp8Mo8lwvo5hJzqJztrKzzmGpB90EpLrZlxHNo3tdpSTiY948PDKAd6uxwlmzYYiOABOQ8cjHrAPFAB0Ei2le9L3ee+Jz4DgB0iGSvExERSJZL5RaKhVpRpDJy8RzJsas0QsawqpOk0h84PXDbUluHmrjTiuRHodYAS1oIlFpwrHZFvaMDRuM/9VlszYFwKSSByBOQhhmbUKLNKk4cTLmSdNWy/KRHNbNemHhWC9nvTtBjpmMqeAHyhOIx6Kf7SD9ImseTPswTE0JtvlM5LBd2p/wBorf1AzZirXIZ08I3t/aS8JNQriqUzH+8F35iFM4ayv/SJgIZpbANmMuHPwiSdZwAaCgg9Y77YIBNUTMqCtKeY4wPvBiVLUp4aQmU0KuNKFkWgLUqBmfgPf8IqzyTnzOfnwiW1TMKCj61DLyocqnrUxVE2rU5QUFC4JpeMzMDkIfNibR2cgZdfWEOSvaTMP1iKeX+Kx1OyyklSQBrSMz/VXC4lxEbzpkzaLMxkUDYC2fOMjGGPDF1gPZyQrTKMoYdQDwPOGOZLApQAa6CnGMjI9Dm/QYU2hH2PSJbaoCmg4H3Yf1PrGRkeey7rJDEC8GImkjI4fkYpyf8Ait90R5GR6bhP0j2SuZJazlFac24IyMiTP+sQQrfrn+Xl5nKUtPQRa2LNLPPIyIlzyDxylpTPzPrGRkUB/tj/ANvrJusE3guTeUU7u/4i+PyjIyNU/tGQTrFw90eA+EZfA3HjyMjxSfvS50nNdpB9Kn3R8TAm+T9K3l8IyMj2eD9AkHWUhpHsqMjIsGNNpsaLGRkcIZMdI0tHdEZGQOohlWC11f8ADbx+UZGQOJ/RFaZcXfbw+cEbAcUoA5gTMgcwKnhHsZFbifqPlCN5avU0mADIYRl5RAzVRvL4xkZCPt7p0CW/u/i+cejvTPP4RkZFo/oEAk2zf/GHl846JXKMjIw/9W/eE4whJG6IyMjI8+d4J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08288" y="404813"/>
            <a:ext cx="5597525" cy="94297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8100" dist="38100" dir="2700000" algn="tl" rotWithShape="0">
              <a:srgbClr val="FF99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libri" pitchFamily="34" charset="0"/>
              </a:rPr>
              <a:t>Презентация для </a:t>
            </a:r>
            <a:r>
              <a:rPr lang="ru-RU" b="1" smtClean="0">
                <a:solidFill>
                  <a:schemeClr val="tx1"/>
                </a:solidFill>
                <a:latin typeface="Calibri" pitchFamily="34" charset="0"/>
              </a:rPr>
              <a:t>учащихся  7-8 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</a:rPr>
              <a:t>классов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Calibri" pitchFamily="34" charset="0"/>
              </a:rPr>
              <a:t>«Физика в природе» </a:t>
            </a:r>
            <a:endParaRPr lang="ru-RU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22388" y="1676400"/>
            <a:ext cx="7272337" cy="29575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01963" y="4999038"/>
            <a:ext cx="3797300" cy="11303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8100" dist="38100" dir="2700000" algn="tl" rotWithShape="0">
              <a:srgbClr val="FF99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3074988" y="5145088"/>
            <a:ext cx="3432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Попробуйте объяснить явления природы с точки зрения науки!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9" name="Прямоугольник 8"/>
          <p:cNvSpPr>
            <a:spLocks noChangeArrowheads="1"/>
          </p:cNvSpPr>
          <p:nvPr/>
        </p:nvSpPr>
        <p:spPr bwMode="auto">
          <a:xfrm>
            <a:off x="1547813" y="1665288"/>
            <a:ext cx="69850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</a:p>
          <a:p>
            <a:r>
              <a:rPr lang="ru-RU">
                <a:latin typeface="Calibri" pitchFamily="34" charset="0"/>
              </a:rPr>
              <a:t>       </a:t>
            </a:r>
            <a:r>
              <a:rPr lang="ru-RU" b="1"/>
              <a:t>Народные приметы о погоде</a:t>
            </a:r>
            <a:r>
              <a:rPr lang="ru-RU"/>
              <a:t> — сохраняющиеся в народе и передаваемые из поколения в поколение сведения о различных признаках, указывающих на предстоящие явления погоды. Народные приметы уходят своими корнями в далёкое, языческое прошлое. Людям приходилось уметь ориентироваться в погодных явлениях затем, чтобы вовремя собрать или посеять урожай или начать другие земледельческие работы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22388" y="1639888"/>
            <a:ext cx="7272337" cy="31765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17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</a:p>
          <a:p>
            <a:r>
              <a:rPr lang="ru-RU">
                <a:latin typeface="Calibri" pitchFamily="34" charset="0"/>
              </a:rPr>
              <a:t>  </a:t>
            </a:r>
            <a:endParaRPr lang="ru-RU"/>
          </a:p>
        </p:txBody>
      </p:sp>
      <p:sp>
        <p:nvSpPr>
          <p:cNvPr id="24" name="Прямоугольник 18"/>
          <p:cNvSpPr>
            <a:spLocks noChangeArrowheads="1"/>
          </p:cNvSpPr>
          <p:nvPr/>
        </p:nvSpPr>
        <p:spPr bwMode="auto">
          <a:xfrm>
            <a:off x="4463987" y="1712913"/>
            <a:ext cx="39418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Изучение физики природных явлений имеет огромную познавательную ценность. Природа – это гигантская физическая лаборатория, наглядно демонстрирующая единство физической картины мира, взаимосвязь физических явлений.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Picture 2" descr="C:\Users\Оля\Desktop\Reka-Bureya-bassey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83668" y="2096852"/>
            <a:ext cx="2673366" cy="20012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Click="0" advTm="4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/>
        </p:nvGraphicFramePr>
        <p:xfrm>
          <a:off x="1650960" y="4962546"/>
          <a:ext cx="4600638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7993063" y="6165850"/>
            <a:ext cx="808037" cy="358775"/>
            <a:chOff x="7452320" y="5373216"/>
            <a:chExt cx="808668" cy="360040"/>
          </a:xfrm>
        </p:grpSpPr>
        <p:sp>
          <p:nvSpPr>
            <p:cNvPr id="20" name="Нашивка 19"/>
            <p:cNvSpPr/>
            <p:nvPr/>
          </p:nvSpPr>
          <p:spPr>
            <a:xfrm>
              <a:off x="7452320" y="5409220"/>
              <a:ext cx="808668" cy="324036"/>
            </a:xfrm>
            <a:prstGeom prst="chevr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260" name="TextBox 20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60332" y="5373216"/>
              <a:ext cx="6480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Calibri" pitchFamily="34" charset="0"/>
                </a:rPr>
                <a:t>далее</a:t>
              </a:r>
            </a:p>
          </p:txBody>
        </p:sp>
      </p:grp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553200" y="6496092"/>
            <a:ext cx="2133600" cy="225383"/>
          </a:xfrm>
        </p:spPr>
        <p:txBody>
          <a:bodyPr/>
          <a:lstStyle/>
          <a:p>
            <a:pPr>
              <a:defRPr/>
            </a:pPr>
            <a:fld id="{1C66D5BB-CF2F-4EE6-B9CF-7ACC24DDF0C0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254" name="AutoShape 2" descr="data:image/jpeg;base64,/9j/4AAQSkZJRgABAQAAAQABAAD/2wCEAAkGBhQSEBQUExQWFBUVGBoYFhgYFRQXFxwYFRcXFRgWGBUYHCYeGBkjGRgVIC8gJCcpLC0sFR8xNTAqNSYrLCkBCQoKDgwOGg8PGiwiHyQsLC8qLCwsLCwsLCwsKSwsLCwsLCwsLCwsLCwsKSwsLCwsLCwsLCwsLCwsLCwsLCksLP/AABEIAMIBAwMBIgACEQEDEQH/xAAbAAACAgMBAAAAAAAAAAAAAAAFBgMEAAIHAf/EAEUQAAIAAwUFBQQIBQIEBwAAAAECAAMRBAUSITEGIkFRYRMycYGRQqGxwSNSYnKCktHwBxQVouHC8TNTo7MkJWN0g5PS/8QAGgEAAgMBAQAAAAAAAAAAAAAAAQIDBAUABv/EADURAAICAQIEAgkCBQUAAAAAAAECABEDITEEEkFRE2EicYGRobHB0fAyMxQjQlLhBTRTcvH/2gAMAwEAAhEDEQA/AI5Tbhp0/SHXZS4x2YalWOpIr5Qj3M+JyvPSH677f2Uk0yNOceNzMMdXHx95S2hsqLaVVdaAtTSpOXnT5QRtb4ZMLljnGbaSxzzgzfDk4UUVMZnEHmyrGuzcoWO7QfpHyVaknpC3e98GZMYjIaKOQGkGb6vY9n2AyIO/5aCFKYucW8Scx5m9kVuwlqyWolszDJd9gLuF+vkPvAVHrmIT5L0MOVzz64TUAggjPiMx74mbFqSO0QSzY5hTET7IJI+7w+UNV3WLBLRTqFFfvHNj5kmA14WetoQjuzir+S77j1X++DVnt6kVrGZkIWSgTa0SwAW+qCfQEwpXlPwpLH2P9TQyXlP+hmH7JH5t35wGvW7ay0PNB8/35xJgo1e1zmuCrBa6xfZjQmKN22CjQXtgASkLm5VzUJHUXLRPLPSLdnsTGJ7tsFWqYZEsoCxNk4lcdASQDSLoQrxg3YZ3bfRzDSg9WrTXkPjX6ogZeU0JmDmcl6U1by+JEUbPagpBXKmn+8TcxcAwXUlvG6MDkHMcD0i3s7YiJ4ZcsPwOVIv9sLTKy74i3s3d7qCz0BOg/WOHOTQhAqXL4tVFAMLIIxxa2htpM3CATTlAG2WkiB4ZyHnPWAmMpt9BFS12vrC2L0aCNkklt6ZWnAcT+gjv4cgzi0K2Nq7x0HGN7RbsQoBQD1PjECKW6DgBAi9L7VTgQ4joSNPAHjAGhKrqevYRbuWZk0swA84y13yFYKOEaKxWXXiYVrXNPaGJsaDJv0+c7aP9htgdYmFoCNWleBgPs/JPZg84Ky7NnVopheRzGNzS8pDTAGlg0GtaDXhEFjt7AjgNG/fMRlsvZpZIQAgihBBIPLQ5RtdVimOK4TmanKmvjFquYAnecDPZl2Emvw08o9gh/RZnL3j9YyG5H7RrE5vdsghsY4GG2+ZgEhcPtZ+ogVZ5IVDXjFe97x3Vl8vhU0iDI7ZiK6H4SMaS/s3J3yYYb3tK2dWmGhYAAD7VP8iAmyWZHUiN9vlyxf8AqU/NKB/0xXK8+WjGGgibabeWYk6k1PnEKZxowiSSY1wAq6SOWpNjrBOVZ6CMsCgxYtFNIpPmJNRhpDItjTJTuMxKlYR4zWBmHyULAez3+VNDBKxW1ZapJ/5qF28HOBPPCvvhYv6xNJYg6qaV+fpnHY8SuaYeqEsd40Wi+g0lhzK+5gflF6ZaxhKn2WKj8KSh8axz65LSXdlrwHvMF74vApMah1nz/QMij4QX4XkHKPzaDn6xoszCLT2EuKwrXfeuUN103lSUWBUEDItXMnIAU41imuG8vpRlIMx7IsoIB3qVY8M9BENrvIBTU0AFSeQEVrdb6mBbpjY17qULcixzRPDLEeg6xE2E5H5m0ELaQfbrYWbEcq6D6q6hfHiep6RXNoiedZiSTxiFbE5OQMbGNQVkcvXZbzKYMNOMPdnvb6MEUp14QqWK5sacoLyJAQBWMV8jUbU0Y6+clstrRy28AwJrU0r16/4gHfssNMODPTTnBmZZJS8Bn4e8xGtjroMIIrU96nP7K+8xYUry30HWFjpUD3ddOFgTm4OQ4A8PEwXmSKAsd5tTXQeMTlklpU7q6Vpmx5KP31gRNtrzmCKAqV5VPiTxMVnytl/TovfqfV2EUL3mS7otFrDLKYS0HediasTwAAyWB1j2Lmyp+GYAT7NDUHqIdpNhSyrjE5hUZ1Iofw0ihadppdcZmAkaV6dItnw0xjGqnmPq2+8PL1ME3rYnVsDLhIHT5QLlbIvMetD6Q0Sb7lWpwxNGGVKNTLrDHLIoKUhLVHKoaHS94xAge67o7KXvZADP9iCP8sg7xA8aD4xpfiFZMxq1woTThWmWUBrVs4rTSwalTU8dTCPSNRXWG7m15XvKUMi4DUUqKn4CKdh2inGu+B4IvrnxirtDcnYMMLFlIrWmnpFOTJINQK10GWdNTU5BRxY5CJMqMg0NGJzG6h83vM/5rf2/pGQLFuQZF3/AsvB+HHvHxOusZEHhZv7vjHuCLzmfRxRtFn7TsyNSKH9+RiOZaC9BBXZsATSZndAJWvTP9YRAcaHvINzDdgsnY9ig7zMpboAQYrbev9ASDX6dP+y3+R5RllvMTbQpHFjTwVWPyiL+Ib0s5/8AcLy4SWHDwiviDeKvN3+d/aSHaImKLVnk1ilJapgtZ8hGllYgVIhCFlyEeJWZNWWNWNPXI+6p8oqPbhGWK2YBOncUTCp+3M3VPlUmKyY2JuOTLVvvENaWdTuhqL91aKvuAPnBXbuRjlyZq92YtD95Rx8svwmEQWgx0TZaYLXYWlOMRlnEPFf1FfzRZdTjKkdNJym9Ip7KXcwmglTheYiA0yJB3gD0xL6iK+0k/wCkXr2r/nnzfkohusFkVLXLVNO0ViK1oaDL0ofOEy+LMXminBEH5l7Q+9zFjnD5Ne0UrViZY7SchHTLvsFZchK6q01uVFACj8zf2xzWw2Bgwyjp2z4IlEmpGELXzJp84pcUyqRQuHHvFGZaWEw5VGKlOpNAIZpVkVVC1qBUk/Wc95vCuQ6AQMNqlSgZpocRYSh0rRpvmd1fAmBVo2pxZAGnpEqBs59FY91vD815SGpiP+sIMlEJ9pt7ManLpE9ituYhsvDMo3g5o+SUPZ4hFK3TywCqc2NBQZ16AamLci3jsadOOQA0qTw+J0AMU51mZWRm0JphORp1+qvT1MUMKf1v7POcT2l+w2eigk4qcTQjy4O3Xujhii3aJmBakVOuGp/M51+fhAu0bQLpKIYjLH7IpwTn97Tlzhpudpc6QrAA1FGrmcXtA+cWMWFuJam0HQdP8mEUJz633kztVj+gHIDgIpTL/wAAogqYYtoblUOyrkBmOleELNnuRjOwnNdaxM6hQebpONieJbnmS3aY56AZCBt12Npj8aQbvGSGfAooBrFuyhZKxCmWhpuYtWdYZuS7ggGUMshsxC3d14BtIKqTSunKMt+c5tZJ5TXaC2UluugKPX8pgFb7zyLaHgRkfdG9+ITKmGvClfEgHyzgdOvBQmNQcI7raFqZbgPd07x04CsTL/N1Hc/IRDvN3vScZLdpgGY7wphB+tTieCZk65CILVb1aWoQkBqBmNAWI0rTIKOCjIdTnCvbbxaYd45DuqNBXWg5niTmeJgrdlsR5GEkB5fA8cyQRz190axx8qc0ANwgt1vTI5RkCmvcA0+ZjIQZMkNypdqF2CjiYZL2kqqrLXvYWr50A+fvihsxKEuWZreUQNbC03EeJiFzzZaGwi9JPswh/mpdeTe8U+cXv4kzKyR1tLf2q4jWyKO3UA0qKerrrQg050zoYD7aWukqUnKbNY686cST7XEmFUF8yn80DfecNqgOyLSLsy0ALAY20ARB/OkmNL+H5jZi7QiSzEAamCVqseBAvA73xCk9e96xps5YjMmKOJNPX/FT5RJtFeah2w6VovguQ+FfOJAo5+UdBZ9u0Xzga2bsMX8Nb67O14Ccpgp5j9+6E+fPLHONrBNZJqOuqsD6a+6sNkxB0IhB1nUbHd3YWx1GQVndfulcS+goPKA92SQ8+YKd1ivkm4PcBDCt4CZPE06diSfwy2xfOE6470pNJ5mvrnGT6RDHqAPrJAaMbZsiXLzIEXbLPMwdklQrrVyDTCgqD+JsgOmKF28Zxm0Ue7968POGvZOzLLsxrXGc3rrXOi+AFPUxT15eYnWEamc72hZjOauQGSjgFXIKPAfOK1nWCW0C4p5HARCuFBlmffWN1OIGNVCjpEIszxbvJzOQg1d10gUyzOQAFST0B/2HHgDBYLK2NQ5AY6LXSuhY8OeWfLnB+022VZExMSWbIaYmp7KD2VHoOpyirnyuW11J2H3nCXJNmCDExFVz13V619p+vkABlCftVtEZjGWmSA5/WY/aPAfZHnXh7eG0LTRyA0UaD9T1hamTcT+cdgwktz5NTOvoIfsL0lwU2S2gmS3dVIo3A5ivMdYDSpm5EVnm4WqIY6A8uhjKY5W5J6tjmKzqx72tCfhBGwssujEVJEFNnL7SZY8cyYpKAh60qKVpUcainjGn8rKmsMLA1FRQjTpSEyYG5UAN3qZIN4pXgMLM9KVOULl4W8846nbNjkeWQGOKmRNKV8I5ted1Yaqy4SCd6sWl4Q4WBySNje0zZm9KNQmOizb6lCz1LUoKUpxplTmY5/J2X7NwcfaAqGUKCGz+tXuL148BxiK0X+Feh1XJeQ8OXjqecV8yBnLY9bGsKmhRh4yzaZqiZVUBBEuuZGNVrM656cPiF2lt4xsgAAU0oMqAZAU4Qa2LczZrv9Xsx5tMDf6IUNrq/wA5PH2z8BFfDit+U9P8QNtBUydHsliPOIGXhEsyZQRsV6NSOYzZx5EWKMivFuOl7WOaAkqXLcqozIU0rFNLvcaqR4gxba8j9SWPAH9YjnXgzHLdpyLeusUxjZBRX4ySW7LZ3LJooJG/gLstAa7qnERp09DCntVLK9iDqULcsixoacKgCOgXKccvEzTAVDaO5O6K6AGg1rADam+hKnIp7QnAGqezehJYAAMulRzgYMvNxFAH4dv8w1pOessSWaTnDVZtoVYjtEVhXOtnktlz0EGJttsTIcFnkl8gAZE6VUkgao9BzjWbMAaIPui1KNyt2FlnTzkVXCn35hwL5gYjCbNnljHR7ZJlNKlSJkpURqTaJOmA5qUFSytTKsDLy2NsqAMhnYTrSbImU8goMVky47JLak+e3ScV0idIkYjB2TZElpU6wx2LYWUyB5c96fakN8VYxs+xMs960yz0xFD6MBAOVcmitt23hVZcu2zF7NKVO9Nsk3D4zO0C/EQnbPkEV4x0C7FpaJCSt9ZMtZdVz0qpOWoBPDlAp9k8Fvm5FELGYDSgVW32PlUgdacopXSNYIB1jETJcwWeX2xzdmwyhzYd6Z1VASBzJ6waFuwyiQdaH+0frGsy7ZU11Zu4oCoOSD58fOJbxsaUmYSMPdXPhQU90UtGWSLpOZ228GmzyFBLE0FIbLhuMjM0LjvORVU+yte83u58ohsl0JL3lBAY7z+03ROS9Yu3tfuBBLkUDAUqBkvgOLfDqdNF20C4h7e0ikG1FvlSUCLnMBrTU5+1MbXPlqegzhQe1vNcvMYsx4nkNABoAOQie3XVMRys0EPq1TVt7Op658c49lWekWcKqi1ue8Qz2aDhinJkktBCdNoNIjsc81zESqAFM6oRFgcruisRps3a2BIlNhGpFIIWSVMIqppSDF2bYz5Ssjywy1yOYMVw6jeTBRVyhsrs+WZu1qMsq8eohm2XbsLQ8vDVXOTciK+4xPaNrLNPVVIZTzIpTpURpKnSgCa1ANAdSTwApqekV+IdsD8yel+djD0jdMm0WvTXhCVeloVySgBA1cioJ+wD3j1OQ6xve98OSgmiiVG5XIiuZmEan7IyHGukbX9IVgWUgKAKDhSmnSJOMzNxVNjOg7/GADSCrptf0ioe9MalScjXQknjw69IEbX7JULTpOdM5ijPxZeYja1XgCAMOkXbhv4BhLfJToT7J/8AyeMRAvjXnXfqO4i2DpLv8NrNSzFvrTfciCnvJhL2wNLbP++fgPlHSpFrlyF7OWjHCWYhRkC9W15Z+kKkm4bPPnTbRbJ2BWmsAuKgzzUF9TlQUWmmsHh8ofIT329saukRlivPbOCtumK0xyqqq1yCAhQBkKA56c4GzJfGNS6NSOpqqGPIOXfIUylJGdPnGRRbPRIqDlmWSc7nIGDdnuhjrlAZtpEliirpxi5Y79ebkvHQDXyiXOzldBDQjpdtlVJDJxZaHPi7YQemvuhW2qkyjPJJBIAHlSvzhmfElnOWaqveU1xAg0pTLMcdY5/f00me9dagHxCgfKM/gFZ8pYnv8xHYUtyRbfKQae6LF0zBPnKiilSB6mh92I+ULhzMMNxzOxkT547yphQ/bmbinxAxGNbMvKh11Og9sjGsit+04e1vhAwYsKH7KbqnzAB84Z7Neln7LfKA8a00jmoTDnFaZMJMSJiGlbCNcPvtM6TWMliFrlQkZRYfbCfMADEPQ1AYBs/OFlFJg/szdRmWiUpFauvpUV90RZsGIDmI1gsx/lXWitaCgwFDLVSCagkivHPjAez7ZT1lNjZiVIWoJpVq0JU1UiimHqVYwxtmQzZaGoABwVxVPKtYUf5azPZZ8sNTNAGw1NQcWQ9o94cNfOKONXxICSfSrqdNajESS7b/AJcxQJhXFqS0nCvH25TA+sFJ8iWyhmlkrStJc3UADMpMUNSgB73CAFlu7s5kkFQBvMFNK5DvTDz6cKACKm3k52CywxwsCW+1Q5V+z0/xRVYtkABBvuB8OvxgG0vbQW1ZwCyJ8uWfaE1Xlt0CsoZR6jy40bsuC0KGmlceDTs2WZU8x2ZJ/deEK11WRsYUE5kADhn0h4ve8zZ3SWsuWxRRjOHCcRzoDLK4aCnmTFluRaxovuNfO/nAO8UrXbmMw4q4ic6ihqeY4Qam3cFoK1NM/HjBVdqJcxaTQw5Yws9PLGA48jED3zJmNRlFeDSmIr/8c0fAiHxtjOg09f3FidpKN2XG09yBkF1MaW+6TImYW8QekH7vssyzsXR1If2ZqtJJ5UY1Q/mine1mnTZwaYhQGgHFfJxun1hFLgEjUeWsagR5y1dVoAAETvgaukZ/TOzU5gUGZOQHnFOz2ZpadsQxDHdahFfu1GQ+0R4DiMlg2RiRpGJIFGbS7vVSS2n1dNdMR9mvLvHgOMXMashoSG4EZUHJQO6PWvEmBNrtoYgach46+JPEnMwx3JZFK1MJnysgBgEESJisrraa0AqpFfTLjp0i1KsItSo1nY0ChXUmlDmcxz1iS9gorTlCzc97PY53bIMSEnElciMx5HrFnhcocVsPKG6FS5bbIEYo2TA0MbXXs41oaiGijvMa0HTq3SDd7XJ/NWmXMqKTVDsAa0WgAz6/IwVvK8FsskrJUFlFFUaL1P7qYZyMb0G+kTl7yW+0VJGBFIVsK7oqxA4V8OfOOf3tdRmvhlnEFJCiuS5Z66HLM8aQ9XfeYez9oWqyoxbmGRRWo4Z1hQuK81AWneJOPnyD++h/zCJmcFnO11pGNXA0y7hLGFhvcRAS1OFJyhmvcMk5se9XNWIpUcMuB6Qp3w5xRb4dizRDNP6gRGQOxRkX+QRLly2S1DEKwccGAZa+TCogjcM0gihoajjTjz4QKCwwbJWbFPljPWuWtFBY065R2bRJJvOkGpkqxBAcYuGmvnCXabvlie7TjQY2r+Yw63uwlWfcBA3cIIAOZ0OHKtA0c626mHt/ssFYfiUVPrWMjhF5cxVDpLFhasXIb2MnHSTmOfCJrbMw2WXL+sxmN5DAnuxQGsC1YCPb6vCs0qNF3R+HI++vrGu6klVGtaysTZuRTUrEP8tG0qdE+OLINCCSWSzgaw17Euv85LrzoPGhIHu90KCvDHs1KIcNQjAC1ftaAnpQ+pilxA5gTOEYdqrUzz5kpWZVZxjC+1hUALTia+UW7puoKVrQNWiLXJaita+05AJrrllkIDNKmTZhmLvNVnOg7tCQOZJKgDmwgfI2gaZaEnHJUYFVGgFc8+JI1PHwoBQbGzIADp1jdbhLay9jJmGXSjLkTzBoR8j+6mvtZaSUs4IAGAkczXATXziH+J1nw2hXGkxAa9V3T7sPrFba8kpZANShFPKVT4xJhQAoV0u4T1lrZSzCX2lqmZrKG6PrOclHqR5V5RLJHbvVjWpJY+OZitedoOGRZEFMADzOrsMifBan8ZiS0Tuyl4F1MWsZAUsdz8vzWKe0tbRXzLZFkykACnvf4gBZ5VWAPGDl3XQgll5hz1gFaLRR6rzyiqv8xjy6TmU7mHrLMeTkrsoPAHd/Lp7omu+/2DNjIQUydKSzWo728qU1zNIp2O7pjDHNOEDKnWhNCfrUB3dRxpoQtrdiwBGEmhLHkRUKtKgAV0ArU5n2QcGHUlj7R940PnafHNXGFmqhxZqVVuhpQNTmR6iHM7TSp8oKwKDmRu1074y560jlE2QyjOpIO9WtQa08zp6w2WOZLWyyyHKzmchs27i5Ffq4Q48axdyhOQle3y+84Xclt10guSMge6RQg+BGR8ovWO1mShr6wIt0zshjlsUJ1wnI+K6GKsnaRGAR6FiabowH8rbh8AVMUPCx8Qg3H5+dp18pmXrtACGA4xJY7IXljEN084uXZsaHm45hquoGEg+anj4EjrBGdZGnYxmqoMIAyP8AiKjnHi9FfaYaJkk/aNLJIl9mA9WwzDXOi5UXw05ZQy3NbbHaFxSymI94E0avUGOV35Z5sqziS6Ab2IHiBy5QuojjgfKNLhVRVpgGB7iKx1nTb6UWWdNmAnsJnadoAKgYmZQvmQaHrCPc96kWlCtBVqUYgLRjhoxOQFDmYYdtrxRbDhQ5M0tVzUnCnaTcyuROaac4W9iLkW0TGeYfo5eZHM/VPSI1KjC7uKFn3doQtnSOd4lWSmTI9cD5HAynMYhrSlK8VNeECF2EDHFPnqOSoan1OUWrPak7RpdAspqUAHdK6OB8f94hveyNTDXfXT7S65eWY9IzsbOnoIa7TrAl2TdV2ooVpIYjUlnqfGhpHkKTE170ZE3hZP8AkM7xDAitnHQP4b3EXbtj3d5FyPeK5nFoKA1hJNiOLTXSOubBXb2dlKkUcmhzzq2RzH2QPSNfO4CR1XWS32ysZYNcziA8sC+WTGOf7Z2fEkh/sFT4ox+TCGW+rzxWgEVp2lBw3U3R5HXzgRtItZFOKTWHk4r8VjF4a1zAwM1mLN2nAC59kE+YGXvoIBnM1MGLYcMkjixC+S7x99PWA7NHo8Yu2kUlV4sS84Hq0MFyXfUB3FQe6vFv0Xrx0HMDKaFmdMsd3kgO3drkOLU1p9nmfIcaH7DUYmPKnrwEaSrGZrVY0QEKSB6Ig8B4CG6y3ejJOmBMKSVwy0Om4CzM3Mkk+sZXEcSB6PWFRZihdtsZbYgB1qg6GYDT+8qfKPb6siyScIoGOJfutvL/AGkRtZkpaWm4TgVsjTKq0FfUR7tcwLyyualTTwDEr/02lwW9JlUdhcbpLW089LRd0hvblAVyJyNEYE8Mwpz+cXrtuYO8mbOzSUjM3gqy2+BI8SIr7OWUT7vtMqgx0OH0xr/coi09rw2aYntFwh+7LVSR5tT0iBjR5B0J9x/9h8zAdotgDzJz5M7Fj0roo6AUHlC9NvUtMqTlWIb8trM5UaCIrFdjMAzbqa4jy5ivDrp4nKNZMaqnM0HmYyNaGmgYdAM+AHUnhE9jZJKliMUzhqKeJ1XwG8ea6GnZLYMJSWCETNnzByGYWuhIB3jvfdG6R4tJApFc42b0dhATrCcm9XWfLnVqUIoMgMINcAGijoB1h+u3ZpZ+GcuF1ovZndanMMByFMq1qTmNI5g84UFIIXPfs6zkmU7JXWhyPiNDEq40/S915TgY33jskZeNnwgEgCgIAqcjXFStK8RStYUL1nhWopyGQ+JNBkMydKCJr22knWinazC1NBoB4AZQMsFjM+YFJoOMK2NEtgTyjvDdyrNtbsaVJ5CGS59nllL29p1pUKeHUxbs9zS7NimNouhOnj4wrX5tC09qZ4eA59TFcsc/o49F6mA6Q3eO3rE4ZYXsxlvCuLyOgie6NsVfdY4DybE6eTV7RPCrDpCJaGouUa3bJmFwQpI48okHBIcZrSCzOkXlL7ZSxav1asCvgswbpPQ4T0hTmh1crhYEcCCD6QVu7CpLtPMoDKijEWHEEaEdCDBqx2yVMdFljGa7ocLgqM/rBpdT9XLmsVlxnH00/PzSCrivbZVQFapzbI5EUotCOBygps5cLyyXQFgaVQAkH0gkt/PvvLkSS7THJLqSzMzEnA4or00oDXLQwImfxCny0MsURsdSQiggUoUwsppnnXXKHON3BQHSMtCMU25Js11K2d1FczQDL8URXicAwTTSbLAZM6llOYXL1H+TQBI2/tIoTPfPrT3DL3QT2utQnOorRpksTJbk8xiC15UMRfwyqVx0fhCaIlYbNzp30iyHAbPvIOhyOYzrHsK8mTaiKqs4jPQNTI0PvrGRd8NRpcX2RvfZx0nIGXIEHECpB1KkEGhzHDlwh5uSeNCaBMhX358c4qTrXilS8WGpqSFCg1NM2C8aR7eUsCQAupyGYGZ5k5CMvNxQDhF1EsXUWttJyC0rgNaAk00rX/EUbzmBgx4HCw8YBXtan/mSrqVK5UIof9usGJm8kvqor7xEnh8hUn86yAmzFS+ZlCq/VFT4tn8MMCXaL16tWax5nLw4e6JrtuytGYVHsr9bx+z8Y3lYKguITJrluXFR3FQe4nFup5J8YZXmLKoGILv7gNaclA9aUEaWi3LZZeJqNOcbq8hpnyUe+lB01uy5jiM+1Ma4TMdcqhQBhGWhOgHAU8s3NlLAu23Tz9UMddmpUppamh+iJZqgYcRUMadQKCLmL/wM1uLlv7yAfeTFK5kwWCpyabmehmmpA8FPuixb5oW7lJ9oF/zB5g/0xgrq7Ed6/PjJRBdgCyrEWemYJ9c4W5tn7azI66hiD0FXB9AJP5oht17vMlLKFQmhPQcoN7P2ZRKZaZYiRXXMK9T1+h98aOJXxA5H3J+EF3M2ekmRU/8AMUr50xL8CPOKu2N59luIN6ZNmkUqT3lWgA46AUhkmFZVnM560DoFp0YFyPw1HrzhYtcydNUTJNmaa5aaEYruoCwLY6mhY1yXIZGuIZQcPM2bnIucdNIFk2CXIQTbUe9mksULN1ppTqd37xqsUrdfJnsBQAVoqLz0GZzZtBU+VBlE07ZO0THLz5slGY7xmWiWW8wpJ8qZRZsezKyZit2yTaAncD0GmeJgK60y514Rql1T03Nt08vVEhTaREstls8ladpMXE5HFTqx+82Q+zLEKzPB62TLNNmmZNnzWY0G7IFAAKBRicZDwiMyLD9e1f8A1SR8ZkHCpVNdzqfWYCQYHkEcYmV4N2K77AxoXtX5JA95eDtk2Xu5tZ89R9rs/ioMczC6094+8IFxFL1NBDTd90/y0oWiYVHEA+7LiY2S4ZKz2EuZuVydxTLwGvu8omvO4Zs9QwmSpgTIIJq0yFclFak9ecV8pZ/QXbrCBF+9LdPtz0UEqOGgHUnSKVmuuShY2iZmp7qZ1/FF233bawhfsmVOOChFOoU1hfZDxrXrDohA5RoPKLCNvvqUFKyZCqPrNvNl1hZtV6zGyLGnIZD0EWrW1BSByy6sPGNHh0CrDGZ5uFOzOtBXxiK7mmrNQqKnEKA6a1z6RrbJmKbWnIQcu688GFpY30z0rkd016UannGczlFqruDrDd63wZNklWQCk1S7liAVIabM3cJFGHiIV7RbJVobDOCympQNU0y4K5rQfZeo5ERBtBerTZuM60NKcAXZqe8xHYLumW0qktGY1ALBSVHVmAoIfEtoGfQ9xDvKtps+CpBxAcQPiOEMd9PSxWCYxIYSio67xUA+AUZfpAeTaGkoZbMMzQVFcB40Iz8RmOnGJ7zvAvZpSTNUZsJIYVDMToQCNTCsGZlPY7+VGC9IMa8n5xkbJYmIrujX2XOhpqAYyJSMcXlnW7VQEECmUBry2rdGCoVNQcVQGUrTukHxg1fW6AOJEIu01c240AyEee4RQ7KxkzExhu622W1ysFBiGklzQjmbPNO8rfYJINIoWXCs3KpRWoMVK0rTOmVfCEWx1MxeGfwhskzQJeepzHkY1+Kx8tVELQPMu76UlxkpoB9Yg09I2n3oJZrq3AcPPpB6x3U1oZmLFQO8+EuFJ0LAGuGvGFi/tnptnmss0VNTRhmrUNKqflqOUW8IGTRopHWZc0xp9slB98vNQGvHeGXQU9BDZfU7EsqSpq1qmjxMpDQMfvuWeEy5rCXnoo4kQ1WS3o159vMOGRIGBGoafRjCoHMk4m84r8aPTsf0rdefQe/5Qgx72jmdnZwB7KsR4hcCe8xV26YS7NLlDMhQoA1ywL8A0B7RtctqnqsuWWWqAVyqVbFpyrAzby8ZpmAOaHxpQEV+cYfC4HVlRxR3j3oalK7mQZzXAw91cyanWiiDVy3mrM2EMVyzIpU1w0oNMmbjCrZbtogmz2KSuA9pzrRVy/epGVWPZS1tOE5qCXJVcKIKd4EUJamZ1GVBwAEanEUFZt/zYecRYVv6c6JhxZqo0zw8cK+6pGZhU2jtf0Epga1ebUVy3yGBI8m9IbL0lVVjrrC3fV1/+WTnpvSpqHyNEI/6lYg4PIpZb7/PSOwuK1ktLtMVUVSzMAozzJNAMiOMPG2qCySJKpTtJozNBTCoFWwtWgJOVfr9IEfwtubt7SZrDdlZfiYZ+i1HjMWKO11/fzdtmTAay13JfLAlRUeJxN+KNLIoycSEGy6n1nYfnnBVCVbNPNd7j0EXUmshDKSCMwYDzLTiyGsGLBLaZRaVb96xablXeJNrLeU9W+jmOp5hiIPz78miVSdOd8s6mtekVJ1hEhak5wGtE4uc4q/vajaNZk8rbOcpITswvJpMp/UspPvjF2lepJSUa60Qp/2yv7MAbRLwtHhnVETHElbTrjhde2UtZYRpcwEA7ysjD8pCkZ/aMeXbe8qc5/mGQUGVQgJPLPdMJufCLN7XW0mcUBxigIYKy1BFQaMAR/jjrHeAACAaud5xiGzMi1O3Yl1YZ0oGXXhQ19IFyroRC2KhK1pyqIp3ZbZsknA5SuRAOo6jSJltDk5UHU6xEfEBILadILh2/wC75CSkMvNyq4ta4sIxa5a1hblz8JrqeQz98WLXZyMmbFyNar6RHK3dTCJoupucxueBWYYioA0BIxHnpp6xZtd7TWUAzHKrpVqeSqMl8opm1mlOEbz7VXCSAMgKKKaZVpzOp5kkw4F7iLKmJmccOVNfWLFtszCQpIIGMgV6a/GCOz9oly5kxpyBlKMoFd5W7yuKHWoA84ml22ZPsqoyl17csZhqTielQWPhHZMhUjTYj6w1pCl0XX9AlRwj2Gyw2MCWo6RkeXfjCWMaVbykus5g/wCE8CvAiAN9WfEp6ww3fea2izgE5gbjcjxQ9IozbOD3tBrF3HatW1RjOf2OzlSWIpqAeZ40ghZGJNOhPoKxcvORjnKNEGgHACB0sMZzFRRQSOQA7o90bTN4iE9akR3l60X9Ms7o8pyuJFxAE0NAVIIGunvi/Kta2kFt2WKEsHDGWWGgBXMMekAzZg6aFmWvgADy4mKf9V3GQq1RTA2KgWh3qpShqMuFOsTYltQQNR1guE7IglTXZagquQIzDtkB5VrWIL8xL2alqrhqBy6AaCKd3TzMBXiTWpPIUAz6RZllXmqZ5YqopkMzTQCImBDl/f38osZv4aWNmnVPdFW8aDCPIFh7oo7b2xRbHZt8hjRKmgpQVPp45cNYbNg3DWi0zOz7JZctJarxVTV8+pABjlt/WztbVMfmxijw6HLxTMdKHzkuyTy8LwefMq5xHIKNABwVQMlHSG27bUEEiQvPG/WmQr4tU+UKN3SaviOg+P8AgVMFtnbRjtJbmRTwGQi5xOMFCBso+PSBTrOjzrPWWfD5QqbS2l8FolITgmAkimpAr/pEPCJ9H5Qt2i1djNeo1QgeNVPwjzvB5Ke6upK20Wylou+7gQ2D+YJWgIxZjeNKZUApUcl6QsyJW7yhq/iBb1mz5UtTuSUoB1an+lU9TC4tlaY4ROPoOpj0vDMTj8RhROp+nwkZ7CS3ZZDMcJKFTxPLrHQLPd8m77OZkw7x595j0EVLvWRd8jG2Z/uZv0hHvzaKZap2Nzl7K8AOkVCH4x6XRBue8YaQ3aL27diTlyEQGVAaXaCo6xast4bwx93iI0FpRQGkWeXhZ6kUgxcWy0t0abaJqyZa8TTETwABiu142fASK465Clf8CGbZ+TZpllZ51Gm1yrmQKZADhC8zOeUCMsULTKQE9liZa5Erhy4Ra2kkmTNCOWO6teXQc6AU1i1a5gLEIMukXNsbJNtEqRPbPECum9kqmpOpqcRh8ilMiKTYNj21f0ibxT7IMN3KIkchHJ4ZROt3useW6zky8I45mJXQaWJ0Fy3ZjQReRcsNa01PyiKSFXdHmYskrhy84TIbGmgnGRzJZOGmmkbPJJaugFAP1iWRSnWvw/zT0jW0TCxIGUIggkiS8mqdf3nBe4pzlFkA1QOZnmRSF60vSWoJzJrDd/D6yVqxzzipxpVMJcwiNcuXMoIyCxMZHjvF8o059dczAQqndI3uQA0PjB6XMxrXjxhMWcScEulBqSVWvUkmGO5Z4pQuGP2akfmNPhHpMuMgc0VTPLws2TMBmoJgBZZYdxiNSeA/QQ7zpWRpTMcQCPQ6wBeyzmJUTGEsa4aS0PRVWlfGJ+HzKiFnELiCLqnuhmBVDHiHZUGVa7zEUNaQFvB2q2JkqTmFIPTIjL3wclSUW1FWAK09oVGnvzgdfFn7S0IgUIh3tVrTQnCvcO7oc9DFvDkLsErSrkVSndzhQSFZ3GgAqo6mmsEbqbfXtLM8wkhjnhGEaimX6xaFqEpMCig6fE8zBHtUNkU4qPWnWG4s8hVQLszhG+zXhLW7p02XiwvVVDCjCgw4SfaoS2ccln2eWGNe0qT9mmfLKH+9Zwk3fZ5QIow7Q/iJIrC7dd3CfMCimZGmgPMdKAmn2Yp8LWPxcl6WR7BJXJNCC5ioiFSzLirhyBJ0rXpwjbZ4KJwIavlHu1E0TLQxQAS1ASUBpgTj4k1b8UVrnos1fGNDwieHJPUWZHdGdjs0yqD7o+AhU2ulHNh+/wB0hiu6ZVR90fAQKv8AlFgQBUkj4Gp8Mo8lwvo5hJzqJztrKzzmGpB90EpLrZlxHNo3tdpSTiY948PDKAd6uxwlmzYYiOABOQ8cjHrAPFAB0Ei2le9L3ee+Jz4DgB0iGSvExERSJZL5RaKhVpRpDJy8RzJsas0QsawqpOk0h84PXDbUluHmrjTiuRHodYAS1oIlFpwrHZFvaMDRuM/9VlszYFwKSSByBOQhhmbUKLNKk4cTLmSdNWy/KRHNbNemHhWC9nvTtBjpmMqeAHyhOIx6Kf7SD9ImseTPswTE0JtvlM5LBd2p/wBorf1AzZirXIZ08I3t/aS8JNQriqUzH+8F35iFM4ayv/SJgIZpbANmMuHPwiSdZwAaCgg9Y77YIBNUTMqCtKeY4wPvBiVLUp4aQmU0KuNKFkWgLUqBmfgPf8IqzyTnzOfnwiW1TMKCj61DLyocqnrUxVE2rU5QUFC4JpeMzMDkIfNibR2cgZdfWEOSvaTMP1iKeX+Kx1OyyklSQBrSMz/VXC4lxEbzpkzaLMxkUDYC2fOMjGGPDF1gPZyQrTKMoYdQDwPOGOZLApQAa6CnGMjI9Dm/QYU2hH2PSJbaoCmg4H3Yf1PrGRkeey7rJDEC8GImkjI4fkYpyf8Ait90R5GR6bhP0j2SuZJazlFac24IyMiTP+sQQrfrn+Xl5nKUtPQRa2LNLPPIyIlzyDxylpTPzPrGRkUB/tj/ANvrJusE3guTeUU7u/4i+PyjIyNU/tGQTrFw90eA+EZfA3HjyMjxSfvS50nNdpB9Kn3R8TAm+T9K3l8IyMj2eD9AkHWUhpHsqMjIsGNNpsaLGRkcIZMdI0tHdEZGQOohlWC11f8ADbx+UZGQOJ/RFaZcXfbw+cEbAcUoA5gTMgcwKnhHsZFbifqPlCN5avU0mADIYRl5RAzVRvL4xkZCPt7p0CW/u/i+cejvTPP4RkZFo/oEAk2zf/GHl846JXKMjIw/9W/eE4whJG6IyMjI8+d4J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AutoShape 4" descr="data:image/jpeg;base64,/9j/4AAQSkZJRgABAQAAAQABAAD/2wCEAAkGBhQSEBQUExQWFBUVGBoYFhgYFRQXFxwYFRcXFRgWGBUYHCYeGBkjGRgVIC8gJCcpLC0sFR8xNTAqNSYrLCkBCQoKDgwOGg8PGiwiHyQsLC8qLCwsLCwsLCwsKSwsLCwsLCwsLCwsLCwsKSwsLCwsLCwsLCwsLCwsLCwsLCksLP/AABEIAMIBAwMBIgACEQEDEQH/xAAbAAACAgMBAAAAAAAAAAAAAAAFBgMEAAIHAf/EAEUQAAIAAwUFBQQIBQIEBwAAAAECAAMRBAUSITEGIkFRYRMycYGRQqGxwSNSYnKCktHwBxQVouHC8TNTo7MkJWN0g5PS/8QAGgEAAgMBAQAAAAAAAAAAAAAAAQIDBAUABv/EADURAAICAQIEAgkCBQUAAAAAAAECABEDITEEEkFRE2EicYGRobHB0fAyMxQjQlLhBTRTcvH/2gAMAwEAAhEDEQA/AI5Tbhp0/SHXZS4x2YalWOpIr5Qj3M+JyvPSH677f2Uk0yNOceNzMMdXHx95S2hsqLaVVdaAtTSpOXnT5QRtb4ZMLljnGbaSxzzgzfDk4UUVMZnEHmyrGuzcoWO7QfpHyVaknpC3e98GZMYjIaKOQGkGb6vY9n2AyIO/5aCFKYucW8Scx5m9kVuwlqyWolszDJd9gLuF+vkPvAVHrmIT5L0MOVzz64TUAggjPiMx74mbFqSO0QSzY5hTET7IJI+7w+UNV3WLBLRTqFFfvHNj5kmA14WetoQjuzir+S77j1X++DVnt6kVrGZkIWSgTa0SwAW+qCfQEwpXlPwpLH2P9TQyXlP+hmH7JH5t35wGvW7ay0PNB8/35xJgo1e1zmuCrBa6xfZjQmKN22CjQXtgASkLm5VzUJHUXLRPLPSLdnsTGJ7tsFWqYZEsoCxNk4lcdASQDSLoQrxg3YZ3bfRzDSg9WrTXkPjX6ogZeU0JmDmcl6U1by+JEUbPagpBXKmn+8TcxcAwXUlvG6MDkHMcD0i3s7YiJ4ZcsPwOVIv9sLTKy74i3s3d7qCz0BOg/WOHOTQhAqXL4tVFAMLIIxxa2htpM3CATTlAG2WkiB4ZyHnPWAmMpt9BFS12vrC2L0aCNkklt6ZWnAcT+gjv4cgzi0K2Nq7x0HGN7RbsQoBQD1PjECKW6DgBAi9L7VTgQ4joSNPAHjAGhKrqevYRbuWZk0swA84y13yFYKOEaKxWXXiYVrXNPaGJsaDJv0+c7aP9htgdYmFoCNWleBgPs/JPZg84Ky7NnVopheRzGNzS8pDTAGlg0GtaDXhEFjt7AjgNG/fMRlsvZpZIQAgihBBIPLQ5RtdVimOK4TmanKmvjFquYAnecDPZl2Emvw08o9gh/RZnL3j9YyG5H7RrE5vdsghsY4GG2+ZgEhcPtZ+ogVZ5IVDXjFe97x3Vl8vhU0iDI7ZiK6H4SMaS/s3J3yYYb3tK2dWmGhYAAD7VP8iAmyWZHUiN9vlyxf8AqU/NKB/0xXK8+WjGGgibabeWYk6k1PnEKZxowiSSY1wAq6SOWpNjrBOVZ6CMsCgxYtFNIpPmJNRhpDItjTJTuMxKlYR4zWBmHyULAez3+VNDBKxW1ZapJ/5qF28HOBPPCvvhYv6xNJYg6qaV+fpnHY8SuaYeqEsd40Wi+g0lhzK+5gflF6ZaxhKn2WKj8KSh8axz65LSXdlrwHvMF74vApMah1nz/QMij4QX4XkHKPzaDn6xoszCLT2EuKwrXfeuUN103lSUWBUEDItXMnIAU41imuG8vpRlIMx7IsoIB3qVY8M9BENrvIBTU0AFSeQEVrdb6mBbpjY17qULcixzRPDLEeg6xE2E5H5m0ELaQfbrYWbEcq6D6q6hfHiep6RXNoiedZiSTxiFbE5OQMbGNQVkcvXZbzKYMNOMPdnvb6MEUp14QqWK5sacoLyJAQBWMV8jUbU0Y6+clstrRy28AwJrU0r16/4gHfssNMODPTTnBmZZJS8Bn4e8xGtjroMIIrU96nP7K+8xYUry30HWFjpUD3ddOFgTm4OQ4A8PEwXmSKAsd5tTXQeMTlklpU7q6Vpmx5KP31gRNtrzmCKAqV5VPiTxMVnytl/TovfqfV2EUL3mS7otFrDLKYS0HediasTwAAyWB1j2Lmyp+GYAT7NDUHqIdpNhSyrjE5hUZ1Iofw0ihadppdcZmAkaV6dItnw0xjGqnmPq2+8PL1ME3rYnVsDLhIHT5QLlbIvMetD6Q0Sb7lWpwxNGGVKNTLrDHLIoKUhLVHKoaHS94xAge67o7KXvZADP9iCP8sg7xA8aD4xpfiFZMxq1woTThWmWUBrVs4rTSwalTU8dTCPSNRXWG7m15XvKUMi4DUUqKn4CKdh2inGu+B4IvrnxirtDcnYMMLFlIrWmnpFOTJINQK10GWdNTU5BRxY5CJMqMg0NGJzG6h83vM/5rf2/pGQLFuQZF3/AsvB+HHvHxOusZEHhZv7vjHuCLzmfRxRtFn7TsyNSKH9+RiOZaC9BBXZsATSZndAJWvTP9YRAcaHvINzDdgsnY9ig7zMpboAQYrbev9ASDX6dP+y3+R5RllvMTbQpHFjTwVWPyiL+Ib0s5/8AcLy4SWHDwiviDeKvN3+d/aSHaImKLVnk1ilJapgtZ8hGllYgVIhCFlyEeJWZNWWNWNPXI+6p8oqPbhGWK2YBOncUTCp+3M3VPlUmKyY2JuOTLVvvENaWdTuhqL91aKvuAPnBXbuRjlyZq92YtD95Rx8svwmEQWgx0TZaYLXYWlOMRlnEPFf1FfzRZdTjKkdNJym9Ip7KXcwmglTheYiA0yJB3gD0xL6iK+0k/wCkXr2r/nnzfkohusFkVLXLVNO0ViK1oaDL0ofOEy+LMXminBEH5l7Q+9zFjnD5Ne0UrViZY7SchHTLvsFZchK6q01uVFACj8zf2xzWw2Bgwyjp2z4IlEmpGELXzJp84pcUyqRQuHHvFGZaWEw5VGKlOpNAIZpVkVVC1qBUk/Wc95vCuQ6AQMNqlSgZpocRYSh0rRpvmd1fAmBVo2pxZAGnpEqBs59FY91vD815SGpiP+sIMlEJ9pt7ManLpE9ituYhsvDMo3g5o+SUPZ4hFK3TywCqc2NBQZ16AamLci3jsadOOQA0qTw+J0AMU51mZWRm0JphORp1+qvT1MUMKf1v7POcT2l+w2eigk4qcTQjy4O3Xujhii3aJmBakVOuGp/M51+fhAu0bQLpKIYjLH7IpwTn97Tlzhpudpc6QrAA1FGrmcXtA+cWMWFuJam0HQdP8mEUJz633kztVj+gHIDgIpTL/wAAogqYYtoblUOyrkBmOleELNnuRjOwnNdaxM6hQebpONieJbnmS3aY56AZCBt12Npj8aQbvGSGfAooBrFuyhZKxCmWhpuYtWdYZuS7ggGUMshsxC3d14BtIKqTSunKMt+c5tZJ5TXaC2UluugKPX8pgFb7zyLaHgRkfdG9+ITKmGvClfEgHyzgdOvBQmNQcI7raFqZbgPd07x04CsTL/N1Hc/IRDvN3vScZLdpgGY7wphB+tTieCZk65CILVb1aWoQkBqBmNAWI0rTIKOCjIdTnCvbbxaYd45DuqNBXWg5niTmeJgrdlsR5GEkB5fA8cyQRz190axx8qc0ANwgt1vTI5RkCmvcA0+ZjIQZMkNypdqF2CjiYZL2kqqrLXvYWr50A+fvihsxKEuWZreUQNbC03EeJiFzzZaGwi9JPswh/mpdeTe8U+cXv4kzKyR1tLf2q4jWyKO3UA0qKerrrQg050zoYD7aWukqUnKbNY686cST7XEmFUF8yn80DfecNqgOyLSLsy0ALAY20ARB/OkmNL+H5jZi7QiSzEAamCVqseBAvA73xCk9e96xps5YjMmKOJNPX/FT5RJtFeah2w6VovguQ+FfOJAo5+UdBZ9u0Xzga2bsMX8Nb67O14Ccpgp5j9+6E+fPLHONrBNZJqOuqsD6a+6sNkxB0IhB1nUbHd3YWx1GQVndfulcS+goPKA92SQ8+YKd1ivkm4PcBDCt4CZPE06diSfwy2xfOE6470pNJ5mvrnGT6RDHqAPrJAaMbZsiXLzIEXbLPMwdklQrrVyDTCgqD+JsgOmKF28Zxm0Ue7968POGvZOzLLsxrXGc3rrXOi+AFPUxT15eYnWEamc72hZjOauQGSjgFXIKPAfOK1nWCW0C4p5HARCuFBlmffWN1OIGNVCjpEIszxbvJzOQg1d10gUyzOQAFST0B/2HHgDBYLK2NQ5AY6LXSuhY8OeWfLnB+022VZExMSWbIaYmp7KD2VHoOpyirnyuW11J2H3nCXJNmCDExFVz13V619p+vkABlCftVtEZjGWmSA5/WY/aPAfZHnXh7eG0LTRyA0UaD9T1hamTcT+cdgwktz5NTOvoIfsL0lwU2S2gmS3dVIo3A5ivMdYDSpm5EVnm4WqIY6A8uhjKY5W5J6tjmKzqx72tCfhBGwssujEVJEFNnL7SZY8cyYpKAh60qKVpUcainjGn8rKmsMLA1FRQjTpSEyYG5UAN3qZIN4pXgMLM9KVOULl4W8846nbNjkeWQGOKmRNKV8I5ted1Yaqy4SCd6sWl4Q4WBySNje0zZm9KNQmOizb6lCz1LUoKUpxplTmY5/J2X7NwcfaAqGUKCGz+tXuL148BxiK0X+Feh1XJeQ8OXjqecV8yBnLY9bGsKmhRh4yzaZqiZVUBBEuuZGNVrM656cPiF2lt4xsgAAU0oMqAZAU4Qa2LczZrv9Xsx5tMDf6IUNrq/wA5PH2z8BFfDit+U9P8QNtBUydHsliPOIGXhEsyZQRsV6NSOYzZx5EWKMivFuOl7WOaAkqXLcqozIU0rFNLvcaqR4gxba8j9SWPAH9YjnXgzHLdpyLeusUxjZBRX4ySW7LZ3LJooJG/gLstAa7qnERp09DCntVLK9iDqULcsixoacKgCOgXKccvEzTAVDaO5O6K6AGg1rADam+hKnIp7QnAGqezehJYAAMulRzgYMvNxFAH4dv8w1pOessSWaTnDVZtoVYjtEVhXOtnktlz0EGJttsTIcFnkl8gAZE6VUkgao9BzjWbMAaIPui1KNyt2FlnTzkVXCn35hwL5gYjCbNnljHR7ZJlNKlSJkpURqTaJOmA5qUFSytTKsDLy2NsqAMhnYTrSbImU8goMVky47JLak+e3ScV0idIkYjB2TZElpU6wx2LYWUyB5c96fakN8VYxs+xMs960yz0xFD6MBAOVcmitt23hVZcu2zF7NKVO9Nsk3D4zO0C/EQnbPkEV4x0C7FpaJCSt9ZMtZdVz0qpOWoBPDlAp9k8Fvm5FELGYDSgVW32PlUgdacopXSNYIB1jETJcwWeX2xzdmwyhzYd6Z1VASBzJ6waFuwyiQdaH+0frGsy7ZU11Zu4oCoOSD58fOJbxsaUmYSMPdXPhQU90UtGWSLpOZ228GmzyFBLE0FIbLhuMjM0LjvORVU+yte83u58ohsl0JL3lBAY7z+03ROS9Yu3tfuBBLkUDAUqBkvgOLfDqdNF20C4h7e0ikG1FvlSUCLnMBrTU5+1MbXPlqegzhQe1vNcvMYsx4nkNABoAOQie3XVMRys0EPq1TVt7Op658c49lWekWcKqi1ue8Qz2aDhinJkktBCdNoNIjsc81zESqAFM6oRFgcruisRps3a2BIlNhGpFIIWSVMIqppSDF2bYz5Ssjywy1yOYMVw6jeTBRVyhsrs+WZu1qMsq8eohm2XbsLQ8vDVXOTciK+4xPaNrLNPVVIZTzIpTpURpKnSgCa1ANAdSTwApqekV+IdsD8yel+djD0jdMm0WvTXhCVeloVySgBA1cioJ+wD3j1OQ6xve98OSgmiiVG5XIiuZmEan7IyHGukbX9IVgWUgKAKDhSmnSJOMzNxVNjOg7/GADSCrptf0ioe9MalScjXQknjw69IEbX7JULTpOdM5ijPxZeYja1XgCAMOkXbhv4BhLfJToT7J/8AyeMRAvjXnXfqO4i2DpLv8NrNSzFvrTfciCnvJhL2wNLbP++fgPlHSpFrlyF7OWjHCWYhRkC9W15Z+kKkm4bPPnTbRbJ2BWmsAuKgzzUF9TlQUWmmsHh8ofIT329saukRlivPbOCtumK0xyqqq1yCAhQBkKA56c4GzJfGNS6NSOpqqGPIOXfIUylJGdPnGRRbPRIqDlmWSc7nIGDdnuhjrlAZtpEliirpxi5Y79ebkvHQDXyiXOzldBDQjpdtlVJDJxZaHPi7YQemvuhW2qkyjPJJBIAHlSvzhmfElnOWaqveU1xAg0pTLMcdY5/f00me9dagHxCgfKM/gFZ8pYnv8xHYUtyRbfKQae6LF0zBPnKiilSB6mh92I+ULhzMMNxzOxkT547yphQ/bmbinxAxGNbMvKh11Og9sjGsit+04e1vhAwYsKH7KbqnzAB84Z7Neln7LfKA8a00jmoTDnFaZMJMSJiGlbCNcPvtM6TWMliFrlQkZRYfbCfMADEPQ1AYBs/OFlFJg/szdRmWiUpFauvpUV90RZsGIDmI1gsx/lXWitaCgwFDLVSCagkivHPjAez7ZT1lNjZiVIWoJpVq0JU1UiimHqVYwxtmQzZaGoABwVxVPKtYUf5azPZZ8sNTNAGw1NQcWQ9o94cNfOKONXxICSfSrqdNajESS7b/AJcxQJhXFqS0nCvH25TA+sFJ8iWyhmlkrStJc3UADMpMUNSgB73CAFlu7s5kkFQBvMFNK5DvTDz6cKACKm3k52CywxwsCW+1Q5V+z0/xRVYtkABBvuB8OvxgG0vbQW1ZwCyJ8uWfaE1Xlt0CsoZR6jy40bsuC0KGmlceDTs2WZU8x2ZJ/deEK11WRsYUE5kADhn0h4ve8zZ3SWsuWxRRjOHCcRzoDLK4aCnmTFluRaxovuNfO/nAO8UrXbmMw4q4ic6ihqeY4Qam3cFoK1NM/HjBVdqJcxaTQw5Yws9PLGA48jED3zJmNRlFeDSmIr/8c0fAiHxtjOg09f3FidpKN2XG09yBkF1MaW+6TImYW8QekH7vssyzsXR1If2ZqtJJ5UY1Q/mine1mnTZwaYhQGgHFfJxun1hFLgEjUeWsagR5y1dVoAAETvgaukZ/TOzU5gUGZOQHnFOz2ZpadsQxDHdahFfu1GQ+0R4DiMlg2RiRpGJIFGbS7vVSS2n1dNdMR9mvLvHgOMXMashoSG4EZUHJQO6PWvEmBNrtoYgach46+JPEnMwx3JZFK1MJnysgBgEESJisrraa0AqpFfTLjp0i1KsItSo1nY0ChXUmlDmcxz1iS9gorTlCzc97PY53bIMSEnElciMx5HrFnhcocVsPKG6FS5bbIEYo2TA0MbXXs41oaiGijvMa0HTq3SDd7XJ/NWmXMqKTVDsAa0WgAz6/IwVvK8FsskrJUFlFFUaL1P7qYZyMb0G+kTl7yW+0VJGBFIVsK7oqxA4V8OfOOf3tdRmvhlnEFJCiuS5Z66HLM8aQ9XfeYez9oWqyoxbmGRRWo4Z1hQuK81AWneJOPnyD++h/zCJmcFnO11pGNXA0y7hLGFhvcRAS1OFJyhmvcMk5se9XNWIpUcMuB6Qp3w5xRb4dizRDNP6gRGQOxRkX+QRLly2S1DEKwccGAZa+TCogjcM0gihoajjTjz4QKCwwbJWbFPljPWuWtFBY065R2bRJJvOkGpkqxBAcYuGmvnCXabvlie7TjQY2r+Yw63uwlWfcBA3cIIAOZ0OHKtA0c626mHt/ssFYfiUVPrWMjhF5cxVDpLFhasXIb2MnHSTmOfCJrbMw2WXL+sxmN5DAnuxQGsC1YCPb6vCs0qNF3R+HI++vrGu6klVGtaysTZuRTUrEP8tG0qdE+OLINCCSWSzgaw17Euv85LrzoPGhIHu90KCvDHs1KIcNQjAC1ftaAnpQ+pilxA5gTOEYdqrUzz5kpWZVZxjC+1hUALTia+UW7puoKVrQNWiLXJaita+05AJrrllkIDNKmTZhmLvNVnOg7tCQOZJKgDmwgfI2gaZaEnHJUYFVGgFc8+JI1PHwoBQbGzIADp1jdbhLay9jJmGXSjLkTzBoR8j+6mvtZaSUs4IAGAkczXATXziH+J1nw2hXGkxAa9V3T7sPrFba8kpZANShFPKVT4xJhQAoV0u4T1lrZSzCX2lqmZrKG6PrOclHqR5V5RLJHbvVjWpJY+OZitedoOGRZEFMADzOrsMifBan8ZiS0Tuyl4F1MWsZAUsdz8vzWKe0tbRXzLZFkykACnvf4gBZ5VWAPGDl3XQgll5hz1gFaLRR6rzyiqv8xjy6TmU7mHrLMeTkrsoPAHd/Lp7omu+/2DNjIQUydKSzWo728qU1zNIp2O7pjDHNOEDKnWhNCfrUB3dRxpoQtrdiwBGEmhLHkRUKtKgAV0ArU5n2QcGHUlj7R940PnafHNXGFmqhxZqVVuhpQNTmR6iHM7TSp8oKwKDmRu1074y560jlE2QyjOpIO9WtQa08zp6w2WOZLWyyyHKzmchs27i5Ffq4Q48axdyhOQle3y+84Xclt10guSMge6RQg+BGR8ovWO1mShr6wIt0zshjlsUJ1wnI+K6GKsnaRGAR6FiabowH8rbh8AVMUPCx8Qg3H5+dp18pmXrtACGA4xJY7IXljEN084uXZsaHm45hquoGEg+anj4EjrBGdZGnYxmqoMIAyP8AiKjnHi9FfaYaJkk/aNLJIl9mA9WwzDXOi5UXw05ZQy3NbbHaFxSymI94E0avUGOV35Z5sqziS6Ab2IHiBy5QuojjgfKNLhVRVpgGB7iKx1nTb6UWWdNmAnsJnadoAKgYmZQvmQaHrCPc96kWlCtBVqUYgLRjhoxOQFDmYYdtrxRbDhQ5M0tVzUnCnaTcyuROaac4W9iLkW0TGeYfo5eZHM/VPSI1KjC7uKFn3doQtnSOd4lWSmTI9cD5HAynMYhrSlK8VNeECF2EDHFPnqOSoan1OUWrPak7RpdAspqUAHdK6OB8f94hveyNTDXfXT7S65eWY9IzsbOnoIa7TrAl2TdV2ooVpIYjUlnqfGhpHkKTE170ZE3hZP8AkM7xDAitnHQP4b3EXbtj3d5FyPeK5nFoKA1hJNiOLTXSOubBXb2dlKkUcmhzzq2RzH2QPSNfO4CR1XWS32ysZYNcziA8sC+WTGOf7Z2fEkh/sFT4ox+TCGW+rzxWgEVp2lBw3U3R5HXzgRtItZFOKTWHk4r8VjF4a1zAwM1mLN2nAC59kE+YGXvoIBnM1MGLYcMkjixC+S7x99PWA7NHo8Yu2kUlV4sS84Hq0MFyXfUB3FQe6vFv0Xrx0HMDKaFmdMsd3kgO3drkOLU1p9nmfIcaH7DUYmPKnrwEaSrGZrVY0QEKSB6Ig8B4CG6y3ejJOmBMKSVwy0Om4CzM3Mkk+sZXEcSB6PWFRZihdtsZbYgB1qg6GYDT+8qfKPb6siyScIoGOJfutvL/AGkRtZkpaWm4TgVsjTKq0FfUR7tcwLyyualTTwDEr/02lwW9JlUdhcbpLW089LRd0hvblAVyJyNEYE8Mwpz+cXrtuYO8mbOzSUjM3gqy2+BI8SIr7OWUT7vtMqgx0OH0xr/coi09rw2aYntFwh+7LVSR5tT0iBjR5B0J9x/9h8zAdotgDzJz5M7Fj0roo6AUHlC9NvUtMqTlWIb8trM5UaCIrFdjMAzbqa4jy5ivDrp4nKNZMaqnM0HmYyNaGmgYdAM+AHUnhE9jZJKliMUzhqKeJ1XwG8ea6GnZLYMJSWCETNnzByGYWuhIB3jvfdG6R4tJApFc42b0dhATrCcm9XWfLnVqUIoMgMINcAGijoB1h+u3ZpZ+GcuF1ovZndanMMByFMq1qTmNI5g84UFIIXPfs6zkmU7JXWhyPiNDEq40/S915TgY33jskZeNnwgEgCgIAqcjXFStK8RStYUL1nhWopyGQ+JNBkMydKCJr22knWinazC1NBoB4AZQMsFjM+YFJoOMK2NEtgTyjvDdyrNtbsaVJ5CGS59nllL29p1pUKeHUxbs9zS7NimNouhOnj4wrX5tC09qZ4eA59TFcsc/o49F6mA6Q3eO3rE4ZYXsxlvCuLyOgie6NsVfdY4DybE6eTV7RPCrDpCJaGouUa3bJmFwQpI48okHBIcZrSCzOkXlL7ZSxav1asCvgswbpPQ4T0hTmh1crhYEcCCD6QVu7CpLtPMoDKijEWHEEaEdCDBqx2yVMdFljGa7ocLgqM/rBpdT9XLmsVlxnH00/PzSCrivbZVQFapzbI5EUotCOBygps5cLyyXQFgaVQAkH0gkt/PvvLkSS7THJLqSzMzEnA4or00oDXLQwImfxCny0MsURsdSQiggUoUwsppnnXXKHON3BQHSMtCMU25Js11K2d1FczQDL8URXicAwTTSbLAZM6llOYXL1H+TQBI2/tIoTPfPrT3DL3QT2utQnOorRpksTJbk8xiC15UMRfwyqVx0fhCaIlYbNzp30iyHAbPvIOhyOYzrHsK8mTaiKqs4jPQNTI0PvrGRd8NRpcX2RvfZx0nIGXIEHECpB1KkEGhzHDlwh5uSeNCaBMhX358c4qTrXilS8WGpqSFCg1NM2C8aR7eUsCQAupyGYGZ5k5CMvNxQDhF1EsXUWttJyC0rgNaAk00rX/EUbzmBgx4HCw8YBXtan/mSrqVK5UIof9usGJm8kvqor7xEnh8hUn86yAmzFS+ZlCq/VFT4tn8MMCXaL16tWax5nLw4e6JrtuytGYVHsr9bx+z8Y3lYKguITJrluXFR3FQe4nFup5J8YZXmLKoGILv7gNaclA9aUEaWi3LZZeJqNOcbq8hpnyUe+lB01uy5jiM+1Ma4TMdcqhQBhGWhOgHAU8s3NlLAu23Tz9UMddmpUppamh+iJZqgYcRUMadQKCLmL/wM1uLlv7yAfeTFK5kwWCpyabmehmmpA8FPuixb5oW7lJ9oF/zB5g/0xgrq7Ed6/PjJRBdgCyrEWemYJ9c4W5tn7azI66hiD0FXB9AJP5oht17vMlLKFQmhPQcoN7P2ZRKZaZYiRXXMK9T1+h98aOJXxA5H3J+EF3M2ekmRU/8AMUr50xL8CPOKu2N59luIN6ZNmkUqT3lWgA46AUhkmFZVnM560DoFp0YFyPw1HrzhYtcydNUTJNmaa5aaEYruoCwLY6mhY1yXIZGuIZQcPM2bnIucdNIFk2CXIQTbUe9mksULN1ppTqd37xqsUrdfJnsBQAVoqLz0GZzZtBU+VBlE07ZO0THLz5slGY7xmWiWW8wpJ8qZRZsezKyZit2yTaAncD0GmeJgK60y514Rql1T03Nt08vVEhTaREstls8ladpMXE5HFTqx+82Q+zLEKzPB62TLNNmmZNnzWY0G7IFAAKBRicZDwiMyLD9e1f8A1SR8ZkHCpVNdzqfWYCQYHkEcYmV4N2K77AxoXtX5JA95eDtk2Xu5tZ89R9rs/ioMczC6094+8IFxFL1NBDTd90/y0oWiYVHEA+7LiY2S4ZKz2EuZuVydxTLwGvu8omvO4Zs9QwmSpgTIIJq0yFclFak9ecV8pZ/QXbrCBF+9LdPtz0UEqOGgHUnSKVmuuShY2iZmp7qZ1/FF233bawhfsmVOOChFOoU1hfZDxrXrDohA5RoPKLCNvvqUFKyZCqPrNvNl1hZtV6zGyLGnIZD0EWrW1BSByy6sPGNHh0CrDGZ5uFOzOtBXxiK7mmrNQqKnEKA6a1z6RrbJmKbWnIQcu688GFpY30z0rkd016UannGczlFqruDrDd63wZNklWQCk1S7liAVIabM3cJFGHiIV7RbJVobDOCympQNU0y4K5rQfZeo5ERBtBerTZuM60NKcAXZqe8xHYLumW0qktGY1ALBSVHVmAoIfEtoGfQ9xDvKtps+CpBxAcQPiOEMd9PSxWCYxIYSio67xUA+AUZfpAeTaGkoZbMMzQVFcB40Iz8RmOnGJ7zvAvZpSTNUZsJIYVDMToQCNTCsGZlPY7+VGC9IMa8n5xkbJYmIrujX2XOhpqAYyJSMcXlnW7VQEECmUBry2rdGCoVNQcVQGUrTukHxg1fW6AOJEIu01c240AyEee4RQ7KxkzExhu622W1ysFBiGklzQjmbPNO8rfYJINIoWXCs3KpRWoMVK0rTOmVfCEWx1MxeGfwhskzQJeepzHkY1+Kx8tVELQPMu76UlxkpoB9Yg09I2n3oJZrq3AcPPpB6x3U1oZmLFQO8+EuFJ0LAGuGvGFi/tnptnmss0VNTRhmrUNKqflqOUW8IGTRopHWZc0xp9slB98vNQGvHeGXQU9BDZfU7EsqSpq1qmjxMpDQMfvuWeEy5rCXnoo4kQ1WS3o159vMOGRIGBGoafRjCoHMk4m84r8aPTsf0rdefQe/5Qgx72jmdnZwB7KsR4hcCe8xV26YS7NLlDMhQoA1ywL8A0B7RtctqnqsuWWWqAVyqVbFpyrAzby8ZpmAOaHxpQEV+cYfC4HVlRxR3j3oalK7mQZzXAw91cyanWiiDVy3mrM2EMVyzIpU1w0oNMmbjCrZbtogmz2KSuA9pzrRVy/epGVWPZS1tOE5qCXJVcKIKd4EUJamZ1GVBwAEanEUFZt/zYecRYVv6c6JhxZqo0zw8cK+6pGZhU2jtf0Epga1ebUVy3yGBI8m9IbL0lVVjrrC3fV1/+WTnpvSpqHyNEI/6lYg4PIpZb7/PSOwuK1ktLtMVUVSzMAozzJNAMiOMPG2qCySJKpTtJozNBTCoFWwtWgJOVfr9IEfwtubt7SZrDdlZfiYZ+i1HjMWKO11/fzdtmTAay13JfLAlRUeJxN+KNLIoycSEGy6n1nYfnnBVCVbNPNd7j0EXUmshDKSCMwYDzLTiyGsGLBLaZRaVb96xablXeJNrLeU9W+jmOp5hiIPz78miVSdOd8s6mtekVJ1hEhak5wGtE4uc4q/vajaNZk8rbOcpITswvJpMp/UspPvjF2lepJSUa60Qp/2yv7MAbRLwtHhnVETHElbTrjhde2UtZYRpcwEA7ysjD8pCkZ/aMeXbe8qc5/mGQUGVQgJPLPdMJufCLN7XW0mcUBxigIYKy1BFQaMAR/jjrHeAACAaud5xiGzMi1O3Yl1YZ0oGXXhQ19IFyroRC2KhK1pyqIp3ZbZsknA5SuRAOo6jSJltDk5UHU6xEfEBILadILh2/wC75CSkMvNyq4ta4sIxa5a1hblz8JrqeQz98WLXZyMmbFyNar6RHK3dTCJoupucxueBWYYioA0BIxHnpp6xZtd7TWUAzHKrpVqeSqMl8opm1mlOEbz7VXCSAMgKKKaZVpzOp5kkw4F7iLKmJmccOVNfWLFtszCQpIIGMgV6a/GCOz9oly5kxpyBlKMoFd5W7yuKHWoA84ml22ZPsqoyl17csZhqTielQWPhHZMhUjTYj6w1pCl0XX9AlRwj2Gyw2MCWo6RkeXfjCWMaVbykus5g/wCE8CvAiAN9WfEp6ww3fea2izgE5gbjcjxQ9IozbOD3tBrF3HatW1RjOf2OzlSWIpqAeZ40ghZGJNOhPoKxcvORjnKNEGgHACB0sMZzFRRQSOQA7o90bTN4iE9akR3l60X9Ms7o8pyuJFxAE0NAVIIGunvi/Kta2kFt2WKEsHDGWWGgBXMMekAzZg6aFmWvgADy4mKf9V3GQq1RTA2KgWh3qpShqMuFOsTYltQQNR1guE7IglTXZagquQIzDtkB5VrWIL8xL2alqrhqBy6AaCKd3TzMBXiTWpPIUAz6RZllXmqZ5YqopkMzTQCImBDl/f38osZv4aWNmnVPdFW8aDCPIFh7oo7b2xRbHZt8hjRKmgpQVPp45cNYbNg3DWi0zOz7JZctJarxVTV8+pABjlt/WztbVMfmxijw6HLxTMdKHzkuyTy8LwefMq5xHIKNABwVQMlHSG27bUEEiQvPG/WmQr4tU+UKN3SaviOg+P8AgVMFtnbRjtJbmRTwGQi5xOMFCBso+PSBTrOjzrPWWfD5QqbS2l8FolITgmAkimpAr/pEPCJ9H5Qt2i1djNeo1QgeNVPwjzvB5Ke6upK20Wylou+7gQ2D+YJWgIxZjeNKZUApUcl6QsyJW7yhq/iBb1mz5UtTuSUoB1an+lU9TC4tlaY4ROPoOpj0vDMTj8RhROp+nwkZ7CS3ZZDMcJKFTxPLrHQLPd8m77OZkw7x595j0EVLvWRd8jG2Z/uZv0hHvzaKZap2Nzl7K8AOkVCH4x6XRBue8YaQ3aL27diTlyEQGVAaXaCo6xast4bwx93iI0FpRQGkWeXhZ6kUgxcWy0t0abaJqyZa8TTETwABiu142fASK465Clf8CGbZ+TZpllZ51Gm1yrmQKZADhC8zOeUCMsULTKQE9liZa5Erhy4Ra2kkmTNCOWO6teXQc6AU1i1a5gLEIMukXNsbJNtEqRPbPECum9kqmpOpqcRh8ilMiKTYNj21f0ibxT7IMN3KIkchHJ4ZROt3useW6zky8I45mJXQaWJ0Fy3ZjQReRcsNa01PyiKSFXdHmYskrhy84TIbGmgnGRzJZOGmmkbPJJaugFAP1iWRSnWvw/zT0jW0TCxIGUIggkiS8mqdf3nBe4pzlFkA1QOZnmRSF60vSWoJzJrDd/D6yVqxzzipxpVMJcwiNcuXMoIyCxMZHjvF8o059dczAQqndI3uQA0PjB6XMxrXjxhMWcScEulBqSVWvUkmGO5Z4pQuGP2akfmNPhHpMuMgc0VTPLws2TMBmoJgBZZYdxiNSeA/QQ7zpWRpTMcQCPQ6wBeyzmJUTGEsa4aS0PRVWlfGJ+HzKiFnELiCLqnuhmBVDHiHZUGVa7zEUNaQFvB2q2JkqTmFIPTIjL3wclSUW1FWAK09oVGnvzgdfFn7S0IgUIh3tVrTQnCvcO7oc9DFvDkLsErSrkVSndzhQSFZ3GgAqo6mmsEbqbfXtLM8wkhjnhGEaimX6xaFqEpMCig6fE8zBHtUNkU4qPWnWG4s8hVQLszhG+zXhLW7p02XiwvVVDCjCgw4SfaoS2ccln2eWGNe0qT9mmfLKH+9Zwk3fZ5QIow7Q/iJIrC7dd3CfMCimZGmgPMdKAmn2Yp8LWPxcl6WR7BJXJNCC5ioiFSzLirhyBJ0rXpwjbZ4KJwIavlHu1E0TLQxQAS1ASUBpgTj4k1b8UVrnos1fGNDwieHJPUWZHdGdjs0yqD7o+AhU2ulHNh+/wB0hiu6ZVR90fAQKv8AlFgQBUkj4Gp8Mo8lwvo5hJzqJztrKzzmGpB90EpLrZlxHNo3tdpSTiY948PDKAd6uxwlmzYYiOABOQ8cjHrAPFAB0Ei2le9L3ee+Jz4DgB0iGSvExERSJZL5RaKhVpRpDJy8RzJsas0QsawqpOk0h84PXDbUluHmrjTiuRHodYAS1oIlFpwrHZFvaMDRuM/9VlszYFwKSSByBOQhhmbUKLNKk4cTLmSdNWy/KRHNbNemHhWC9nvTtBjpmMqeAHyhOIx6Kf7SD9ImseTPswTE0JtvlM5LBd2p/wBorf1AzZirXIZ08I3t/aS8JNQriqUzH+8F35iFM4ayv/SJgIZpbANmMuHPwiSdZwAaCgg9Y77YIBNUTMqCtKeY4wPvBiVLUp4aQmU0KuNKFkWgLUqBmfgPf8IqzyTnzOfnwiW1TMKCj61DLyocqnrUxVE2rU5QUFC4JpeMzMDkIfNibR2cgZdfWEOSvaTMP1iKeX+Kx1OyyklSQBrSMz/VXC4lxEbzpkzaLMxkUDYC2fOMjGGPDF1gPZyQrTKMoYdQDwPOGOZLApQAa6CnGMjI9Dm/QYU2hH2PSJbaoCmg4H3Yf1PrGRkeey7rJDEC8GImkjI4fkYpyf8Ait90R5GR6bhP0j2SuZJazlFac24IyMiTP+sQQrfrn+Xl5nKUtPQRa2LNLPPIyIlzyDxylpTPzPrGRkUB/tj/ANvrJusE3guTeUU7u/4i+PyjIyNU/tGQTrFw90eA+EZfA3HjyMjxSfvS50nNdpB9Kn3R8TAm+T9K3l8IyMj2eD9AkHWUhpHsqMjIsGNNpsaLGRkcIZMdI0tHdEZGQOohlWC11f8ADbx+UZGQOJ/RFaZcXfbw+cEbAcUoA5gTMgcwKnhHsZFbifqPlCN5avU0mADIYRl5RAzVRvL4xkZCPt7p0CW/u/i+cejvTPP4RkZFo/oEAk2zf/GHl846JXKMjIw/9W/eE4whJG6IyMjI8+d4J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55576" y="512676"/>
            <a:ext cx="7416824" cy="267765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Цель: </a:t>
            </a:r>
            <a:endParaRPr lang="ru-RU" sz="2800" b="1" spc="50" dirty="0" smtClean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 </a:t>
            </a:r>
            <a:r>
              <a:rPr lang="ru-RU" sz="2800" b="1" spc="50" dirty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Формирование научного </a:t>
            </a:r>
            <a:r>
              <a:rPr lang="ru-RU" sz="28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мышления учащихся. Воспитание бережного отношения к природе.</a:t>
            </a:r>
            <a:endParaRPr lang="ru-RU" sz="2800" b="1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Задачи: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7584" y="3429000"/>
            <a:ext cx="7164796" cy="259228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8100" dist="38100" dir="2700000" algn="tl" rotWithShape="0">
              <a:srgbClr val="FF99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dirty="0" smtClean="0"/>
              <a:t> 1.  Поддержать интерес к познанию мира через наблюдение природных явлений.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+mj-lt"/>
              <a:buAutoNum type="arabicPeriod"/>
              <a:defRPr/>
            </a:pPr>
            <a:endParaRPr lang="ru-RU" dirty="0" smtClean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dirty="0" smtClean="0"/>
              <a:t> 2.  Формировать научное объяснение явлений природы на основе законов физики.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dirty="0" smtClean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dirty="0" smtClean="0"/>
              <a:t>3.   Способствовать заботливому отношению к окружающей среде.</a:t>
            </a:r>
          </a:p>
        </p:txBody>
      </p:sp>
    </p:spTree>
  </p:cSld>
  <p:clrMapOvr>
    <a:masterClrMapping/>
  </p:clrMapOvr>
  <p:transition advClick="0" advTm="48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6616728" y="1808820"/>
            <a:ext cx="1871662" cy="511175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Ответ</a:t>
            </a:r>
            <a:endParaRPr lang="ru-RU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1650960" y="4962546"/>
          <a:ext cx="4600638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124" name="Группа 18"/>
          <p:cNvGrpSpPr>
            <a:grpSpLocks/>
          </p:cNvGrpSpPr>
          <p:nvPr/>
        </p:nvGrpSpPr>
        <p:grpSpPr bwMode="auto">
          <a:xfrm>
            <a:off x="7704349" y="6165846"/>
            <a:ext cx="1096752" cy="523220"/>
            <a:chOff x="7452320" y="5373214"/>
            <a:chExt cx="808668" cy="525065"/>
          </a:xfrm>
        </p:grpSpPr>
        <p:sp>
          <p:nvSpPr>
            <p:cNvPr id="20" name="Нашивка 19">
              <a:hlinkClick r:id="rId8" action="ppaction://hlinksldjump"/>
            </p:cNvPr>
            <p:cNvSpPr/>
            <p:nvPr/>
          </p:nvSpPr>
          <p:spPr>
            <a:xfrm>
              <a:off x="7452320" y="5409220"/>
              <a:ext cx="808668" cy="324036"/>
            </a:xfrm>
            <a:prstGeom prst="homePlat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139" name="TextBox 20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60332" y="5373214"/>
              <a:ext cx="648072" cy="525065"/>
            </a:xfrm>
            <a:prstGeom prst="homePlate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Calibri" pitchFamily="34" charset="0"/>
                </a:rPr>
                <a:t>далее</a:t>
              </a: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375756" y="296652"/>
            <a:ext cx="6415819" cy="100806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7" name="TextBox 18"/>
          <p:cNvSpPr txBox="1">
            <a:spLocks noChangeArrowheads="1"/>
          </p:cNvSpPr>
          <p:nvPr/>
        </p:nvSpPr>
        <p:spPr bwMode="auto">
          <a:xfrm>
            <a:off x="2616200" y="544473"/>
            <a:ext cx="6069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Почему закат красный?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971600" y="584684"/>
            <a:ext cx="720080" cy="412624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553200" y="6496092"/>
            <a:ext cx="2133600" cy="225383"/>
          </a:xfrm>
        </p:spPr>
        <p:txBody>
          <a:bodyPr/>
          <a:lstStyle/>
          <a:p>
            <a:pPr>
              <a:defRPr/>
            </a:pPr>
            <a:fld id="{32C97BA6-31D4-4820-A9EB-1B72F84629E5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813442" y="2420888"/>
            <a:ext cx="317663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Солнце на рассвете или на закате красного цвета, потому что свет низкого солнца падает на Землю под очень малым углом и должен пройти гораздо больший путь через атмосферу, нежели днём. В результате большая часть коротких волн (синих и фиолетовых) рассеивается и поглощается воздухом.</a:t>
            </a:r>
            <a:endParaRPr lang="ru-RU" b="1" dirty="0"/>
          </a:p>
        </p:txBody>
      </p:sp>
      <p:pic>
        <p:nvPicPr>
          <p:cNvPr id="15362" name="Picture 2" descr="C:\Users\Оля\Desktop\237700_9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1952836"/>
            <a:ext cx="5073874" cy="42124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4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  <p:bldP spid="18" grpId="0" animBg="1"/>
      <p:bldP spid="5127" grpId="0"/>
      <p:bldP spid="17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6616728" y="1808820"/>
            <a:ext cx="1871662" cy="511175"/>
          </a:xfrm>
          <a:prstGeom prst="roundRect">
            <a:avLst/>
          </a:prstGeom>
          <a:solidFill>
            <a:srgbClr val="0070C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Ответ</a:t>
            </a:r>
            <a:endParaRPr lang="ru-RU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1650960" y="4962546"/>
          <a:ext cx="4600638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7704349" y="6165848"/>
            <a:ext cx="1096752" cy="523220"/>
            <a:chOff x="7452320" y="5373216"/>
            <a:chExt cx="808668" cy="525065"/>
          </a:xfrm>
        </p:grpSpPr>
        <p:sp>
          <p:nvSpPr>
            <p:cNvPr id="20" name="Нашивка 19"/>
            <p:cNvSpPr/>
            <p:nvPr/>
          </p:nvSpPr>
          <p:spPr>
            <a:xfrm>
              <a:off x="7452320" y="5409220"/>
              <a:ext cx="808668" cy="324036"/>
            </a:xfrm>
            <a:prstGeom prst="homePlat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139" name="TextBox 20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60332" y="5373216"/>
              <a:ext cx="648072" cy="525065"/>
            </a:xfrm>
            <a:prstGeom prst="homePlate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Calibri" pitchFamily="34" charset="0"/>
                </a:rPr>
                <a:t>далее</a:t>
              </a: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375756" y="296652"/>
            <a:ext cx="6415819" cy="100806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7" name="TextBox 18"/>
          <p:cNvSpPr txBox="1">
            <a:spLocks noChangeArrowheads="1"/>
          </p:cNvSpPr>
          <p:nvPr/>
        </p:nvSpPr>
        <p:spPr bwMode="auto">
          <a:xfrm>
            <a:off x="2616200" y="548680"/>
            <a:ext cx="6069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Почему облака белые?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971600" y="584684"/>
            <a:ext cx="720080" cy="412624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553200" y="6496092"/>
            <a:ext cx="2133600" cy="225383"/>
          </a:xfrm>
        </p:spPr>
        <p:txBody>
          <a:bodyPr/>
          <a:lstStyle/>
          <a:p>
            <a:pPr>
              <a:defRPr/>
            </a:pPr>
            <a:fld id="{32C97BA6-31D4-4820-A9EB-1B72F84629E5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112060" y="2672916"/>
            <a:ext cx="40319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Частицы воды, из которых состоят облака, намного больше молекул газа. И  если, встречая молекулы воздуха, солнечные лучи рассеиваются, то при встрече с каплями воды свет отражается от них. При этом изначально белый солнечный луч не меняет своего цвета и одновременно «окрашивает» в белый цвет молекулы облаков.</a:t>
            </a:r>
            <a:endParaRPr lang="ru-RU" b="1" dirty="0"/>
          </a:p>
        </p:txBody>
      </p:sp>
      <p:pic>
        <p:nvPicPr>
          <p:cNvPr id="16386" name="Picture 2" descr="C:\Users\Оля\Desktop\1408542458_2080244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1844824"/>
            <a:ext cx="4608512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4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  <p:bldP spid="18" grpId="0" animBg="1"/>
      <p:bldP spid="5127" grpId="0"/>
      <p:bldP spid="17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6616728" y="1484784"/>
            <a:ext cx="1871662" cy="511175"/>
          </a:xfrm>
          <a:prstGeom prst="roundRect">
            <a:avLst/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Ответ</a:t>
            </a:r>
            <a:endParaRPr lang="ru-RU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1650960" y="4962546"/>
          <a:ext cx="4600638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7939744" y="6021288"/>
            <a:ext cx="1096752" cy="523220"/>
            <a:chOff x="7452320" y="5373216"/>
            <a:chExt cx="808668" cy="525065"/>
          </a:xfrm>
        </p:grpSpPr>
        <p:sp>
          <p:nvSpPr>
            <p:cNvPr id="20" name="Нашивка 19"/>
            <p:cNvSpPr/>
            <p:nvPr/>
          </p:nvSpPr>
          <p:spPr>
            <a:xfrm>
              <a:off x="7452320" y="5409220"/>
              <a:ext cx="808668" cy="324036"/>
            </a:xfrm>
            <a:prstGeom prst="homePlat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139" name="TextBox 20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60332" y="5373216"/>
              <a:ext cx="648072" cy="525065"/>
            </a:xfrm>
            <a:prstGeom prst="homePlate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Calibri" pitchFamily="34" charset="0"/>
                </a:rPr>
                <a:t>далее</a:t>
              </a: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375756" y="296652"/>
            <a:ext cx="6415819" cy="100806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7" name="TextBox 18"/>
          <p:cNvSpPr txBox="1">
            <a:spLocks noChangeArrowheads="1"/>
          </p:cNvSpPr>
          <p:nvPr/>
        </p:nvSpPr>
        <p:spPr bwMode="auto">
          <a:xfrm>
            <a:off x="2616200" y="548680"/>
            <a:ext cx="6069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Почему бывает радуга?</a:t>
            </a:r>
            <a:endParaRPr lang="ru-RU" sz="2400" b="1" dirty="0"/>
          </a:p>
        </p:txBody>
      </p:sp>
      <p:sp>
        <p:nvSpPr>
          <p:cNvPr id="17" name="Нашивка 16"/>
          <p:cNvSpPr/>
          <p:nvPr/>
        </p:nvSpPr>
        <p:spPr>
          <a:xfrm>
            <a:off x="971600" y="584684"/>
            <a:ext cx="720080" cy="412624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553200" y="6496092"/>
            <a:ext cx="2133600" cy="225383"/>
          </a:xfrm>
        </p:spPr>
        <p:txBody>
          <a:bodyPr/>
          <a:lstStyle/>
          <a:p>
            <a:pPr>
              <a:defRPr/>
            </a:pPr>
            <a:fld id="{32C97BA6-31D4-4820-A9EB-1B72F84629E5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680011" y="2024844"/>
            <a:ext cx="44639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Радуга возникает из-за того, что солнечный свет преломляется и отражается капельками воды, парящими в атмосфере. Эти капельки по-разному отклоняют свет разных цветов (показатель преломления для длинноволнового (красного) света меньше, чем для коротковолнового (фиолетового), поэтому  красный свет откланяется слабее, чем фиолетовый. В результате белый свет разлагается в спектр, т.е. происходит дисперсия света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410" name="Picture 2" descr="C:\Users\Оля\Desktop\NqRATVO5ftw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2348880"/>
            <a:ext cx="4212468" cy="32978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Click="0" advTm="4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  <p:bldP spid="18" grpId="0" animBg="1"/>
      <p:bldP spid="5127" grpId="0"/>
      <p:bldP spid="17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431540" y="1556792"/>
            <a:ext cx="1871662" cy="511175"/>
          </a:xfrm>
          <a:prstGeom prst="roundRect">
            <a:avLst/>
          </a:prstGeom>
          <a:solidFill>
            <a:srgbClr val="0070C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Ответ</a:t>
            </a:r>
            <a:endParaRPr lang="ru-RU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1650960" y="4962546"/>
          <a:ext cx="4600638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3491880" y="6057292"/>
            <a:ext cx="1096752" cy="523220"/>
            <a:chOff x="7452320" y="5373216"/>
            <a:chExt cx="808668" cy="525065"/>
          </a:xfrm>
        </p:grpSpPr>
        <p:sp>
          <p:nvSpPr>
            <p:cNvPr id="20" name="Нашивка 19"/>
            <p:cNvSpPr/>
            <p:nvPr/>
          </p:nvSpPr>
          <p:spPr>
            <a:xfrm>
              <a:off x="7452320" y="5409220"/>
              <a:ext cx="808668" cy="324036"/>
            </a:xfrm>
            <a:prstGeom prst="homePlat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139" name="TextBox 20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60332" y="5373216"/>
              <a:ext cx="648072" cy="525065"/>
            </a:xfrm>
            <a:prstGeom prst="homePlate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Calibri" pitchFamily="34" charset="0"/>
                </a:rPr>
                <a:t>далее</a:t>
              </a: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375756" y="296652"/>
            <a:ext cx="6415819" cy="100806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7" name="TextBox 18"/>
          <p:cNvSpPr txBox="1">
            <a:spLocks noChangeArrowheads="1"/>
          </p:cNvSpPr>
          <p:nvPr/>
        </p:nvSpPr>
        <p:spPr bwMode="auto">
          <a:xfrm>
            <a:off x="2616200" y="548680"/>
            <a:ext cx="6069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Откуда туман?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971600" y="584684"/>
            <a:ext cx="720080" cy="412624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553200" y="6496092"/>
            <a:ext cx="2133600" cy="225383"/>
          </a:xfrm>
        </p:spPr>
        <p:txBody>
          <a:bodyPr/>
          <a:lstStyle/>
          <a:p>
            <a:pPr>
              <a:defRPr/>
            </a:pPr>
            <a:fld id="{32C97BA6-31D4-4820-A9EB-1B72F84629E5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824028" y="1484784"/>
            <a:ext cx="43199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В атмосфере происходит постоянная циркуляция воздуха. Теплые и холодные массы перемещаются, заменяя друг друга. Во время перемещения происходит конденсации и испарение влаги. Вода может испаряться и с поверхности водных источников, если окружающая температура несколько, ниже температуры воды. Капельки фиксируются на какой-либо поверхности и на некоторое время задерживаются в воздухе. Задержка наблюдается на протяжении нескольких часов, как правило. В это время поверхность затянута легкой дымкой и значительно снижена видимость.</a:t>
            </a:r>
            <a:endParaRPr lang="ru-RU" b="1" dirty="0"/>
          </a:p>
        </p:txBody>
      </p:sp>
      <p:pic>
        <p:nvPicPr>
          <p:cNvPr id="18434" name="Picture 2" descr="C:\Users\Оля\Desktop\туман-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2384884"/>
            <a:ext cx="4337582" cy="34203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4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  <p:bldP spid="18" grpId="0" animBg="1"/>
      <p:bldP spid="5127" grpId="0"/>
      <p:bldP spid="17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431540" y="1556792"/>
            <a:ext cx="1871662" cy="511175"/>
          </a:xfrm>
          <a:prstGeom prst="roundRect">
            <a:avLst/>
          </a:prstGeom>
          <a:solidFill>
            <a:srgbClr val="0070C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Ответ</a:t>
            </a:r>
            <a:endParaRPr lang="ru-RU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1650960" y="4962546"/>
          <a:ext cx="4600638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7639092" y="6094449"/>
            <a:ext cx="1096752" cy="523220"/>
            <a:chOff x="7452320" y="5373216"/>
            <a:chExt cx="808668" cy="525065"/>
          </a:xfrm>
        </p:grpSpPr>
        <p:sp>
          <p:nvSpPr>
            <p:cNvPr id="20" name="Нашивка 19"/>
            <p:cNvSpPr/>
            <p:nvPr/>
          </p:nvSpPr>
          <p:spPr>
            <a:xfrm>
              <a:off x="7452320" y="5409220"/>
              <a:ext cx="808668" cy="324036"/>
            </a:xfrm>
            <a:prstGeom prst="homePlat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139" name="TextBox 20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60332" y="5373216"/>
              <a:ext cx="648072" cy="525065"/>
            </a:xfrm>
            <a:prstGeom prst="homePlate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Calibri" pitchFamily="34" charset="0"/>
                </a:rPr>
                <a:t>далее</a:t>
              </a: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375756" y="296652"/>
            <a:ext cx="6415819" cy="100806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7" name="TextBox 18"/>
          <p:cNvSpPr txBox="1">
            <a:spLocks noChangeArrowheads="1"/>
          </p:cNvSpPr>
          <p:nvPr/>
        </p:nvSpPr>
        <p:spPr bwMode="auto">
          <a:xfrm>
            <a:off x="2616200" y="332656"/>
            <a:ext cx="60690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Почему Солнце на восходе и закате большое, а в зените маленькое?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971600" y="584684"/>
            <a:ext cx="720080" cy="412624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553200" y="6407973"/>
            <a:ext cx="2133600" cy="225383"/>
          </a:xfrm>
        </p:spPr>
        <p:txBody>
          <a:bodyPr/>
          <a:lstStyle/>
          <a:p>
            <a:pPr>
              <a:defRPr/>
            </a:pPr>
            <a:fld id="{32C97BA6-31D4-4820-A9EB-1B72F84629E5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83569" y="4061971"/>
            <a:ext cx="8460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Это оптическая иллюзия. Вблизи горизонта мы видим солнце на фоне земных предметов и невольно сравниваем его с ними, непосредственные угловые измерения, которые легко проделать, сразу покажут, что видимые размеры Солнца не меняются в течение дня, преломление не увеличивает угловые размеры, а только приподнимает изображение солнца, т. е. мы его видим несколько дольше.</a:t>
            </a:r>
            <a:endParaRPr lang="ru-RU" b="1" dirty="0"/>
          </a:p>
        </p:txBody>
      </p:sp>
      <p:pic>
        <p:nvPicPr>
          <p:cNvPr id="19458" name="Picture 2" descr="C:\Users\Оля\Desktop\zakat-solntsa-stikh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47764" y="1376772"/>
            <a:ext cx="2049016" cy="21570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459" name="Picture 3" descr="C:\Users\Оля\Desktop\lebedi-voda-nebo-solnc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1376772"/>
            <a:ext cx="4178312" cy="21351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4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  <p:bldP spid="18" grpId="0" animBg="1"/>
      <p:bldP spid="5127" grpId="0"/>
      <p:bldP spid="17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431540" y="1556792"/>
            <a:ext cx="1871662" cy="511175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Ответ</a:t>
            </a:r>
            <a:endParaRPr lang="ru-RU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1650960" y="4962546"/>
          <a:ext cx="4600638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3347864" y="5841268"/>
            <a:ext cx="1096752" cy="523220"/>
            <a:chOff x="7452320" y="5373216"/>
            <a:chExt cx="808668" cy="525065"/>
          </a:xfrm>
        </p:grpSpPr>
        <p:sp>
          <p:nvSpPr>
            <p:cNvPr id="20" name="Нашивка 19"/>
            <p:cNvSpPr/>
            <p:nvPr/>
          </p:nvSpPr>
          <p:spPr>
            <a:xfrm>
              <a:off x="7452320" y="5409220"/>
              <a:ext cx="808668" cy="324036"/>
            </a:xfrm>
            <a:prstGeom prst="homePlat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139" name="TextBox 20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60332" y="5373216"/>
              <a:ext cx="648072" cy="525065"/>
            </a:xfrm>
            <a:prstGeom prst="homePlate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Calibri" pitchFamily="34" charset="0"/>
                </a:rPr>
                <a:t>далее</a:t>
              </a: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375756" y="296652"/>
            <a:ext cx="6415819" cy="100806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7" name="TextBox 18"/>
          <p:cNvSpPr txBox="1">
            <a:spLocks noChangeArrowheads="1"/>
          </p:cNvSpPr>
          <p:nvPr/>
        </p:nvSpPr>
        <p:spPr bwMode="auto">
          <a:xfrm>
            <a:off x="2616200" y="361908"/>
            <a:ext cx="60690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/>
              <a:t>Почему правый берег Буреи более                        крутой, чем левый?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971600" y="584684"/>
            <a:ext cx="720080" cy="412624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553200" y="6496092"/>
            <a:ext cx="2133600" cy="225383"/>
          </a:xfrm>
        </p:spPr>
        <p:txBody>
          <a:bodyPr/>
          <a:lstStyle/>
          <a:p>
            <a:pPr>
              <a:defRPr/>
            </a:pPr>
            <a:fld id="{32C97BA6-31D4-4820-A9EB-1B72F84629E5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20482" name="Picture 2" descr="C:\Users\Оля\Desktop\Reka-Bureya-bassey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7525" y="2348880"/>
            <a:ext cx="4212468" cy="315333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4" name="TextBox 13"/>
          <p:cNvSpPr txBox="1"/>
          <p:nvPr/>
        </p:nvSpPr>
        <p:spPr>
          <a:xfrm>
            <a:off x="4788024" y="1556793"/>
            <a:ext cx="41655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В физике есть такое понятие как сила Кориолиса. Относительно нашей планеты она проявляется как следствие вращения Земли вокруг своей оси. Если смотреть на Землю с северного полюса, то можно сказать, что планета вертится против часовой стрелки или слева направо. Сила Кориолиса действует на усиление по ходу тела, то есть вправо. Поэтому в северном полушарии у рек более крутыми будут правые берега (благодаря усиленному действию воды на правый берег), а левые более пологие. В южном полушарии всё будет наоборот. </a:t>
            </a:r>
            <a:endParaRPr lang="ru-RU" b="1" dirty="0"/>
          </a:p>
        </p:txBody>
      </p:sp>
    </p:spTree>
  </p:cSld>
  <p:clrMapOvr>
    <a:masterClrMapping/>
  </p:clrMapOvr>
  <p:transition advClick="0" advTm="4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  <p:bldP spid="18" grpId="0" animBg="1"/>
      <p:bldP spid="5127" grpId="0"/>
      <p:bldP spid="17" grpId="0" animBg="1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8995</TotalTime>
  <Words>837</Words>
  <Application>Microsoft Office PowerPoint</Application>
  <PresentationFormat>Экран (4:3)</PresentationFormat>
  <Paragraphs>106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Борис</dc:creator>
  <cp:lastModifiedBy>ДОМ</cp:lastModifiedBy>
  <cp:revision>859</cp:revision>
  <dcterms:created xsi:type="dcterms:W3CDTF">2011-06-08T01:05:12Z</dcterms:created>
  <dcterms:modified xsi:type="dcterms:W3CDTF">2019-05-24T02:34:17Z</dcterms:modified>
</cp:coreProperties>
</file>