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5" r:id="rId18"/>
    <p:sldId id="273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Опрошено</a:t>
            </a:r>
            <a:r>
              <a:rPr lang="ru-RU" baseline="0" dirty="0" smtClean="0"/>
              <a:t> 11 человек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9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0"/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18</c:v>
                </c:pt>
                <c:pt idx="2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3EA35-48FF-42DE-8687-A04A4F88E131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D7ADA-7EB1-4DBD-9F99-05A7328835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0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1224136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Comic Sans MS" pitchFamily="66" charset="0"/>
              </a:rPr>
              <a:t>Асмандиярова</a:t>
            </a:r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2400" smtClean="0">
                <a:solidFill>
                  <a:schemeClr val="tx1"/>
                </a:solidFill>
                <a:latin typeface="Comic Sans MS" pitchFamily="66" charset="0"/>
              </a:rPr>
              <a:t>Алина </a:t>
            </a:r>
            <a:endParaRPr lang="ru-RU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8964488" cy="1584176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b="1" dirty="0" smtClean="0">
                <a:latin typeface="Comic Sans MS" pitchFamily="66" charset="0"/>
              </a:rPr>
              <a:t>"Не русский я,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           </a:t>
            </a:r>
            <a:r>
              <a:rPr lang="ru-RU" b="1" dirty="0" smtClean="0">
                <a:latin typeface="Comic Sans MS" pitchFamily="66" charset="0"/>
              </a:rPr>
              <a:t>но россиянин..."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39070" y="4986395"/>
            <a:ext cx="745341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Научный руководитель: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Шакирова Венера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Фатхулловна-учитель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начальных классов высшей категории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Россия,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ХМАО,Сургутский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район,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п.г.т. Федоровский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МБОУ "Федоровская СОШ № 2 с углубленным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изучением  отдельных предметов",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 4 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941168"/>
            <a:ext cx="7622232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весенний праздник татар Сабантуй - это очень красивый, добрый и мудрый праздник.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Рисунок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11561" y="332656"/>
            <a:ext cx="8315786" cy="455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6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соревнования сабантуя: 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 мешками с сеном верхом на бревне.</a:t>
            </a:r>
            <a:b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– выбить противника «из седла».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700808"/>
            <a:ext cx="748883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" y="5157192"/>
            <a:ext cx="8964487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2800" dirty="0" smtClean="0"/>
              <a:t>Игра «Разбей горшок»: участникам завязывают глаза, дают в руки длинную палку и велят ею разбить горшок.</a:t>
            </a:r>
            <a:endParaRPr lang="ru-RU" sz="2800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567093" cy="4680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69160"/>
            <a:ext cx="8640959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/>
              <a:t>Бег с ложкой во рту. Но ложка-то не пустая,</a:t>
            </a:r>
            <a:br>
              <a:rPr lang="ru-RU" sz="2800" dirty="0" smtClean="0"/>
            </a:br>
            <a:r>
              <a:rPr lang="ru-RU" sz="2800" dirty="0" smtClean="0"/>
              <a:t> в ней - сырое яичко, с которым необходимо прибежать первым к финишу.</a:t>
            </a:r>
            <a:endParaRPr lang="ru-RU" sz="2800" dirty="0"/>
          </a:p>
        </p:txBody>
      </p:sp>
      <p:pic>
        <p:nvPicPr>
          <p:cNvPr id="6" name="Содержимое 5" descr="Рисунок3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32656"/>
            <a:ext cx="6840760" cy="44571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608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Скачки. Участники – юные наездники 10-15 лет. Интересный момент: награждается не только победитель, но и тот, кто пришел последним.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48688_original111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60648"/>
            <a:ext cx="3491880" cy="6597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какой же праздник без угощения! Там</a:t>
            </a:r>
            <a:b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тут можно отведать кумыса (напиток из кобыльего молока), меда и традиционных блюд: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бишбармак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эчпочмак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чак-чак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бэлеш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вак-бэлеш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кыстыбый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Содержимое 5" descr="Рисунок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7504" y="332655"/>
            <a:ext cx="6120680" cy="67327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836712"/>
            <a:ext cx="3589784" cy="4678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20"/>
            <a:ext cx="3672408" cy="550579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endParaRPr lang="ru-RU" sz="2800" b="1" i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-Сабантуй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-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конкурсы. В этих конкурсах может участвовать любой независимо от возраста. Я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неоднократно 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выступала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Сабантуе</a:t>
            </a:r>
            <a:r>
              <a:rPr lang="ru-RU" sz="28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64703"/>
            <a:ext cx="5003497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95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836712"/>
            <a:ext cx="4896544" cy="3312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разговаривают на родном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языке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язык, но не разговаривают на нем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понимают                                              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 человек</a:t>
            </a:r>
            <a:b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1397779"/>
              </p:ext>
            </p:extLst>
          </p:nvPr>
        </p:nvGraphicFramePr>
        <p:xfrm>
          <a:off x="107504" y="260649"/>
          <a:ext cx="410445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3789040"/>
            <a:ext cx="86409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Проведенный опрос среди родителей показал, что  родители  хотели бы,  чтобы дети знали родной язык, но дома большинство общаются на русском языке. 8 из 11 родителей объясняют это тем, что боятся появления у детей проблем с обучением.</a:t>
            </a:r>
          </a:p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319564" y="2160161"/>
            <a:ext cx="288032" cy="2880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64" y="1189052"/>
            <a:ext cx="31115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329668" y="3140968"/>
            <a:ext cx="288032" cy="28803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енера\Desktop\АЛИНА\P6120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072"/>
            <a:ext cx="9144000" cy="568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568951" cy="35283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6632"/>
            <a:ext cx="8424936" cy="230425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ужно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родной язык, культуру, чтобы передать его будущим поколениям, обогатить свой внутренний мир и мир своих друзей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34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i="1" dirty="0"/>
              <a:t/>
            </a:r>
            <a:br>
              <a:rPr lang="ru-RU" sz="5400" i="1" dirty="0"/>
            </a:br>
            <a:r>
              <a:rPr lang="ru-RU" sz="5400" i="1" dirty="0"/>
              <a:t/>
            </a:r>
            <a:br>
              <a:rPr lang="ru-RU" sz="5400" i="1" dirty="0"/>
            </a:br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73325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b="1" i="1" u="sng" dirty="0" smtClean="0">
                <a:latin typeface="Century" pitchFamily="18" charset="0"/>
              </a:rPr>
              <a:t/>
            </a:r>
            <a:br>
              <a:rPr lang="ru-RU" b="1" i="1" u="sng" dirty="0" smtClean="0">
                <a:latin typeface="Century" pitchFamily="18" charset="0"/>
              </a:rPr>
            </a:br>
            <a:r>
              <a:rPr lang="ru-RU" b="1" i="1" u="sng" dirty="0" smtClean="0">
                <a:latin typeface="Century" pitchFamily="18" charset="0"/>
              </a:rPr>
              <a:t>Цель проекта:</a:t>
            </a:r>
            <a:r>
              <a:rPr lang="ru-RU" u="sng" dirty="0" smtClean="0">
                <a:latin typeface="Century" pitchFamily="18" charset="0"/>
              </a:rPr>
              <a:t> </a:t>
            </a:r>
            <a:br>
              <a:rPr lang="ru-RU" u="sng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исследуя различные информационные источники, пополнить представления и знания</a:t>
            </a:r>
            <a:br>
              <a:rPr lang="ru-RU" dirty="0" smtClean="0">
                <a:latin typeface="Century" pitchFamily="18" charset="0"/>
              </a:rPr>
            </a:br>
            <a:r>
              <a:rPr lang="ru-RU" dirty="0" smtClean="0">
                <a:latin typeface="Century" pitchFamily="18" charset="0"/>
              </a:rPr>
              <a:t> о татарской культуре.</a:t>
            </a:r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dirty="0" smtClean="0"/>
              <a:t> Краткая историческая справка.</a:t>
            </a:r>
            <a:br>
              <a:rPr lang="ru-RU" dirty="0" smtClean="0"/>
            </a:br>
            <a:r>
              <a:rPr lang="ru-RU" sz="3200" dirty="0" smtClean="0"/>
              <a:t>Численность татар проживающих </a:t>
            </a:r>
            <a:br>
              <a:rPr lang="ru-RU" sz="3200" dirty="0" smtClean="0"/>
            </a:br>
            <a:r>
              <a:rPr lang="ru-RU" sz="3200" dirty="0" smtClean="0"/>
              <a:t>в России: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67563"/>
              </p:ext>
            </p:extLst>
          </p:nvPr>
        </p:nvGraphicFramePr>
        <p:xfrm>
          <a:off x="817356" y="2852936"/>
          <a:ext cx="7344816" cy="1794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/>
                <a:gridCol w="3672408"/>
              </a:tblGrid>
              <a:tr h="384898">
                <a:tc>
                  <a:txBody>
                    <a:bodyPr/>
                    <a:lstStyle/>
                    <a:p>
                      <a:r>
                        <a:rPr lang="ru-RU" dirty="0" smtClean="0"/>
                        <a:t>В начале</a:t>
                      </a:r>
                      <a:r>
                        <a:rPr lang="ru-RU" baseline="0" dirty="0" smtClean="0"/>
                        <a:t> </a:t>
                      </a:r>
                      <a:r>
                        <a:rPr lang="en-US" baseline="0" dirty="0" smtClean="0"/>
                        <a:t>XVIII </a:t>
                      </a:r>
                      <a:r>
                        <a:rPr lang="ru-RU" baseline="0" dirty="0" smtClean="0"/>
                        <a:t>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превышала 500000 человек</a:t>
                      </a:r>
                      <a:endParaRPr lang="ru-RU" dirty="0"/>
                    </a:p>
                  </a:txBody>
                  <a:tcPr/>
                </a:tc>
              </a:tr>
              <a:tr h="384898">
                <a:tc>
                  <a:txBody>
                    <a:bodyPr/>
                    <a:lstStyle/>
                    <a:p>
                      <a:r>
                        <a:rPr lang="ru-RU" dirty="0" smtClean="0"/>
                        <a:t>К концу </a:t>
                      </a:r>
                      <a:r>
                        <a:rPr lang="en-US" dirty="0" smtClean="0"/>
                        <a:t>XIX </a:t>
                      </a:r>
                      <a:r>
                        <a:rPr lang="ru-RU" dirty="0" smtClean="0"/>
                        <a:t>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превышала 2500000 человек</a:t>
                      </a:r>
                      <a:endParaRPr lang="ru-RU" dirty="0"/>
                    </a:p>
                  </a:txBody>
                  <a:tcPr/>
                </a:tc>
              </a:tr>
              <a:tr h="384898">
                <a:tc>
                  <a:txBody>
                    <a:bodyPr/>
                    <a:lstStyle/>
                    <a:p>
                      <a:r>
                        <a:rPr lang="ru-RU" dirty="0" smtClean="0"/>
                        <a:t>А в </a:t>
                      </a:r>
                      <a:r>
                        <a:rPr lang="en-US" dirty="0" smtClean="0"/>
                        <a:t>XX</a:t>
                      </a:r>
                      <a:r>
                        <a:rPr lang="ru-RU" dirty="0" smtClean="0"/>
                        <a:t> веке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Составляла 5</a:t>
                      </a:r>
                      <a:r>
                        <a:rPr lang="ru-RU" baseline="0" dirty="0" smtClean="0"/>
                        <a:t> 000 000 человек</a:t>
                      </a:r>
                      <a:endParaRPr lang="ru-RU" dirty="0"/>
                    </a:p>
                  </a:txBody>
                  <a:tcPr/>
                </a:tc>
              </a:tr>
              <a:tr h="384898">
                <a:tc>
                  <a:txBody>
                    <a:bodyPr/>
                    <a:lstStyle/>
                    <a:p>
                      <a:r>
                        <a:rPr lang="ru-RU" dirty="0" smtClean="0"/>
                        <a:t>На 2010 год в Башкирии составляла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990 700 человек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348" y="486916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Татары являются 2-й по численности народностью в Российской Федерации </a:t>
            </a:r>
          </a:p>
          <a:p>
            <a:pPr algn="ctr"/>
            <a:r>
              <a:rPr lang="ru-RU" sz="2800" dirty="0" smtClean="0"/>
              <a:t>после русских.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tui_001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u="sng" dirty="0" smtClean="0"/>
              <a:t>Татары делятся на 3 основные</a:t>
            </a:r>
          </a:p>
          <a:p>
            <a:pPr algn="ctr">
              <a:buNone/>
            </a:pPr>
            <a:r>
              <a:rPr lang="ru-RU" sz="2400" b="1" u="sng" dirty="0" smtClean="0"/>
              <a:t> </a:t>
            </a:r>
            <a:r>
              <a:rPr lang="ru-RU" sz="2400" b="1" u="sng" dirty="0" err="1" smtClean="0"/>
              <a:t>этно-территориальных</a:t>
            </a:r>
            <a:r>
              <a:rPr lang="ru-RU" sz="2400" b="1" u="sng" dirty="0" smtClean="0"/>
              <a:t> группы: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r>
              <a:rPr lang="ru-RU" dirty="0" smtClean="0"/>
              <a:t>татары Среднего Поволжья и </a:t>
            </a:r>
            <a:r>
              <a:rPr lang="ru-RU" dirty="0" err="1" smtClean="0"/>
              <a:t>Приуралья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сибирские татары;</a:t>
            </a:r>
          </a:p>
          <a:p>
            <a:r>
              <a:rPr lang="ru-RU" dirty="0" smtClean="0"/>
              <a:t>астраханские татары.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Кроме того, выделяют отдельную группу польско-литовских татар. Крымские татары в силу своего </a:t>
            </a:r>
            <a:r>
              <a:rPr lang="ru-RU" dirty="0" err="1" smtClean="0"/>
              <a:t>этно-исторического</a:t>
            </a:r>
            <a:r>
              <a:rPr lang="ru-RU" dirty="0" smtClean="0"/>
              <a:t> развития считаются отдельным народом.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dirty="0" smtClean="0"/>
              <a:t>Поволжские татары делятся на 3 группы:</a:t>
            </a:r>
          </a:p>
          <a:p>
            <a:pPr algn="ctr">
              <a:buNone/>
            </a:pPr>
            <a:endParaRPr lang="ru-RU" sz="2800" b="1" dirty="0" smtClean="0"/>
          </a:p>
          <a:p>
            <a:pPr marL="45720" indent="0">
              <a:buNone/>
            </a:pPr>
            <a:r>
              <a:rPr lang="ru-RU" sz="2400" dirty="0" smtClean="0"/>
              <a:t>казанские татары;                                           мишари и </a:t>
            </a:r>
            <a:r>
              <a:rPr lang="ru-RU" sz="2400" dirty="0" err="1" smtClean="0"/>
              <a:t>тептяри</a:t>
            </a:r>
            <a:r>
              <a:rPr lang="ru-RU" sz="2400" dirty="0" smtClean="0"/>
              <a:t>;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       </a:t>
            </a:r>
            <a:r>
              <a:rPr lang="ru-RU" sz="2400" dirty="0" err="1" smtClean="0"/>
              <a:t>касимовские</a:t>
            </a:r>
            <a:r>
              <a:rPr lang="ru-RU" sz="2400" dirty="0" smtClean="0"/>
              <a:t> татары составляют промежуточную группу.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b="1" dirty="0" smtClean="0"/>
              <a:t>Сибирские татары разделяются на 3 группы: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      </a:t>
            </a:r>
            <a:r>
              <a:rPr lang="ru-RU" sz="2400" dirty="0" err="1" smtClean="0"/>
              <a:t>барабинские</a:t>
            </a:r>
            <a:r>
              <a:rPr lang="ru-RU" sz="2400" dirty="0" smtClean="0"/>
              <a:t>;                                            тобольские;</a:t>
            </a:r>
          </a:p>
          <a:p>
            <a:pPr marL="45720" indent="0">
              <a:buNone/>
            </a:pPr>
            <a:r>
              <a:rPr lang="ru-RU" sz="2400" dirty="0" smtClean="0"/>
              <a:t>                                           томские.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800" b="1" dirty="0" smtClean="0"/>
              <a:t>Астраханские татары также разделяются на 3 группы:</a:t>
            </a:r>
          </a:p>
          <a:p>
            <a:pPr marL="45720" indent="0">
              <a:buNone/>
            </a:pPr>
            <a:endParaRPr lang="ru-RU" sz="2400" dirty="0" smtClean="0"/>
          </a:p>
          <a:p>
            <a:pPr marL="45720" indent="0">
              <a:buNone/>
            </a:pPr>
            <a:r>
              <a:rPr lang="ru-RU" sz="2400" dirty="0" smtClean="0"/>
              <a:t>        </a:t>
            </a:r>
            <a:r>
              <a:rPr lang="ru-RU" sz="2400" dirty="0" err="1" smtClean="0"/>
              <a:t>юртовские</a:t>
            </a:r>
            <a:r>
              <a:rPr lang="ru-RU" sz="2400" dirty="0" smtClean="0"/>
              <a:t>;                                           </a:t>
            </a:r>
            <a:r>
              <a:rPr lang="ru-RU" sz="2400" dirty="0" err="1" smtClean="0"/>
              <a:t>кундровские</a:t>
            </a:r>
            <a:r>
              <a:rPr lang="ru-RU" sz="2400" dirty="0" smtClean="0"/>
              <a:t> татары;</a:t>
            </a:r>
          </a:p>
          <a:p>
            <a:pPr marL="45720" indent="0">
              <a:buNone/>
            </a:pPr>
            <a:r>
              <a:rPr lang="ru-RU" sz="2400" dirty="0" smtClean="0"/>
              <a:t>                                         </a:t>
            </a:r>
          </a:p>
          <a:p>
            <a:pPr marL="4572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</a:t>
            </a:r>
            <a:r>
              <a:rPr lang="ru-RU" sz="2400" dirty="0" err="1" smtClean="0"/>
              <a:t>Карагаши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691680" y="476672"/>
            <a:ext cx="2448272" cy="576064"/>
          </a:xfrm>
          <a:prstGeom prst="straightConnector1">
            <a:avLst/>
          </a:prstGeom>
          <a:ln w="15875">
            <a:headEnd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139952" y="476672"/>
            <a:ext cx="302433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139952" y="476672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907704" y="2852936"/>
            <a:ext cx="2520280" cy="50405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27984" y="2852936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427984" y="2852936"/>
            <a:ext cx="23042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691680" y="4869160"/>
            <a:ext cx="2448272" cy="43204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39952" y="486916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139952" y="4869160"/>
            <a:ext cx="2088232" cy="43204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496943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татарский костюм.</a:t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32656"/>
            <a:ext cx="3960440" cy="53285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612753" cy="5184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Татарские народные праздники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84976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Религиозные праздники татар-мусульман включают в себя коллективную утреннюю молитву, в которой раньше участвовали все мужчины и мальчики.</a:t>
            </a:r>
          </a:p>
          <a:p>
            <a:pPr algn="ctr">
              <a:buNone/>
            </a:pP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776864" cy="44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92696"/>
            <a:ext cx="3672407" cy="48224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941168"/>
            <a:ext cx="8640960" cy="144016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атаро-башкирский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национально-культурный центр "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Якташ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г.) </a:t>
            </a:r>
          </a:p>
          <a:p>
            <a:pPr marL="4572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Зиен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Ринат </a:t>
            </a:r>
            <a:r>
              <a:rPr lang="ru-RU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Минсаитович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C:\Users\Венера\Desktop\АЛИНА\P6160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0104"/>
            <a:ext cx="9144000" cy="523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8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7B9C1D"/>
      </a:accent6>
      <a:hlink>
        <a:srgbClr val="526813"/>
      </a:hlink>
      <a:folHlink>
        <a:srgbClr val="A5D02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264</TotalTime>
  <Words>375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"Не русский я,              но россиянин..." </vt:lpstr>
      <vt:lpstr> Цель проекта:  исследуя различные информационные источники, пополнить представления и знания  о татарской культуре.</vt:lpstr>
      <vt:lpstr> Краткая историческая справка. Численность татар проживающих  в России:</vt:lpstr>
      <vt:lpstr>Презентация PowerPoint</vt:lpstr>
      <vt:lpstr>Презентация PowerPoint</vt:lpstr>
      <vt:lpstr>Презентация PowerPoint</vt:lpstr>
      <vt:lpstr>Национальный татарский костюм. </vt:lpstr>
      <vt:lpstr>Татарские народные праздники. </vt:lpstr>
      <vt:lpstr>Презентация PowerPoint</vt:lpstr>
      <vt:lpstr>Любимый весенний праздник татар Сабантуй - это очень красивый, добрый и мудрый праздник.</vt:lpstr>
      <vt:lpstr>Традиционные соревнования сабантуя:  Бой мешками с сеном верхом на бревне.  Цель – выбить противника «из седла». </vt:lpstr>
      <vt:lpstr>Игра «Разбей горшок»: участникам завязывают глаза, дают в руки длинную палку и велят ею разбить горшок.</vt:lpstr>
      <vt:lpstr>Бег с ложкой во рту. Но ложка-то не пустая,  в ней - сырое яичко, с которым необходимо прибежать первым к финишу.</vt:lpstr>
      <vt:lpstr>Скачки. Участники – юные наездники 10-15 лет. Интересный момент: награждается не только победитель, но и тот, кто пришел последним. </vt:lpstr>
      <vt:lpstr> И какой же праздник без угощения! Там  и тут можно отведать кумыса (напиток из кобыльего молока), меда и традиционных блюд: бишбармак, эчпочмак, чак-чак, зур бэлеш, вак-бэлеш, кыстыбый.</vt:lpstr>
      <vt:lpstr>Презентация PowerPoint</vt:lpstr>
      <vt:lpstr>          - разговаривают на родном                                       языке  4 человека             - понимают язык, но не разговаривают на нем   2 человека            - совсем не понимают                                                  5 человек      </vt:lpstr>
      <vt:lpstr>Презентация PowerPoint</vt:lpstr>
      <vt:lpstr>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Венера</cp:lastModifiedBy>
  <cp:revision>26</cp:revision>
  <dcterms:created xsi:type="dcterms:W3CDTF">2014-01-22T12:01:59Z</dcterms:created>
  <dcterms:modified xsi:type="dcterms:W3CDTF">2014-02-27T10:43:20Z</dcterms:modified>
</cp:coreProperties>
</file>