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20" autoAdjust="0"/>
  </p:normalViewPr>
  <p:slideViewPr>
    <p:cSldViewPr>
      <p:cViewPr varScale="1">
        <p:scale>
          <a:sx n="44" d="100"/>
          <a:sy n="44" d="100"/>
        </p:scale>
        <p:origin x="-76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moudrost.ru/tema/aphorism_love1.html" TargetMode="External"/><Relationship Id="rId2" Type="http://schemas.openxmlformats.org/officeDocument/2006/relationships/hyperlink" Target="http://moudrost.ru/tema/chelovek-1.html" TargetMode="Externa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ru.wikipedia.org/wiki/1746" TargetMode="External"/><Relationship Id="rId7" Type="http://schemas.openxmlformats.org/officeDocument/2006/relationships/hyperlink" Target="https://ru.wikipedia.org/wiki/%D0%9F%D0%B5%D0%B4%D0%B0%D0%B3%D0%BE%D0%B3" TargetMode="External"/><Relationship Id="rId2" Type="http://schemas.openxmlformats.org/officeDocument/2006/relationships/hyperlink" Target="https://ru.wikipedia.org/wiki/12_%D1%8F%D0%BD%D0%B2%D0%B0%D1%80%D1%8F" TargetMode="External"/><Relationship Id="rId1" Type="http://schemas.openxmlformats.org/officeDocument/2006/relationships/slideLayout" Target="../slideLayouts/slideLayout8.xml"/><Relationship Id="rId6" Type="http://schemas.openxmlformats.org/officeDocument/2006/relationships/hyperlink" Target="https://ru.wikipedia.org/wiki/%D0%A8%D0%B2%D0%B5%D0%B9%D1%86%D0%B0%D1%80%D0%B8%D1%8F" TargetMode="External"/><Relationship Id="rId5" Type="http://schemas.openxmlformats.org/officeDocument/2006/relationships/hyperlink" Target="https://ru.wikipedia.org/wiki/1827" TargetMode="External"/><Relationship Id="rId4" Type="http://schemas.openxmlformats.org/officeDocument/2006/relationships/hyperlink" Target="https://ru.wikipedia.org/wiki/17_%D1%84%D0%B5%D0%B2%D1%80%D0%B0%D0%BB%D1%8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152400"/>
            <a:ext cx="7772400" cy="1470025"/>
          </a:xfrm>
        </p:spPr>
        <p:txBody>
          <a:bodyPr>
            <a:normAutofit fontScale="90000"/>
          </a:bodyPr>
          <a:lstStyle/>
          <a:p>
            <a:r>
              <a:rPr lang="ru-RU" sz="2400" dirty="0" smtClean="0"/>
              <a:t>Мурманский Арктический Гуманитарный университет.</a:t>
            </a:r>
            <a:br>
              <a:rPr lang="ru-RU" sz="2400" dirty="0" smtClean="0"/>
            </a:br>
            <a:r>
              <a:rPr lang="ru-RU" sz="2400" dirty="0" smtClean="0"/>
              <a:t>Мурманск, 2015 г.</a:t>
            </a:r>
            <a:br>
              <a:rPr lang="ru-RU" sz="2400" dirty="0" smtClean="0"/>
            </a:br>
            <a:r>
              <a:rPr lang="ru-RU" sz="2400" dirty="0"/>
              <a:t/>
            </a:r>
            <a:br>
              <a:rPr lang="ru-RU" sz="2400" dirty="0"/>
            </a:br>
            <a:r>
              <a:rPr lang="ru-RU" sz="2400" dirty="0" smtClean="0"/>
              <a:t/>
            </a:r>
            <a:br>
              <a:rPr lang="ru-RU" sz="2400" dirty="0" smtClean="0"/>
            </a:br>
            <a:endParaRPr lang="ru-RU" sz="2400" dirty="0"/>
          </a:p>
        </p:txBody>
      </p:sp>
      <p:sp>
        <p:nvSpPr>
          <p:cNvPr id="5" name="Подзаголовок 4"/>
          <p:cNvSpPr>
            <a:spLocks noGrp="1"/>
          </p:cNvSpPr>
          <p:nvPr>
            <p:ph type="subTitle" idx="1"/>
          </p:nvPr>
        </p:nvSpPr>
        <p:spPr>
          <a:xfrm>
            <a:off x="0" y="1219200"/>
            <a:ext cx="8991600" cy="5410200"/>
          </a:xfrm>
        </p:spPr>
        <p:txBody>
          <a:bodyPr>
            <a:normAutofit fontScale="92500" lnSpcReduction="20000"/>
          </a:bodyPr>
          <a:lstStyle/>
          <a:p>
            <a:r>
              <a:rPr lang="ru-RU" sz="5700" b="1" dirty="0"/>
              <a:t>Иоганн Генрих </a:t>
            </a:r>
            <a:r>
              <a:rPr lang="ru-RU" sz="5700" b="1" dirty="0" smtClean="0"/>
              <a:t>Песталоцци.</a:t>
            </a:r>
          </a:p>
          <a:p>
            <a:endParaRPr lang="ru-RU" b="1" dirty="0"/>
          </a:p>
          <a:p>
            <a:endParaRPr lang="ru-RU" b="1" dirty="0" smtClean="0"/>
          </a:p>
          <a:p>
            <a:endParaRPr lang="ru-RU" b="1" dirty="0"/>
          </a:p>
          <a:p>
            <a:pPr algn="r"/>
            <a:r>
              <a:rPr lang="ru-RU" b="1" dirty="0" smtClean="0">
                <a:solidFill>
                  <a:schemeClr val="tx1"/>
                </a:solidFill>
              </a:rPr>
              <a:t>Подготовила:</a:t>
            </a:r>
          </a:p>
          <a:p>
            <a:pPr algn="r"/>
            <a:r>
              <a:rPr lang="ru-RU" b="1" dirty="0" err="1" smtClean="0">
                <a:solidFill>
                  <a:schemeClr val="tx1"/>
                </a:solidFill>
              </a:rPr>
              <a:t>Маршалко</a:t>
            </a:r>
            <a:r>
              <a:rPr lang="ru-RU" b="1" dirty="0" smtClean="0">
                <a:solidFill>
                  <a:schemeClr val="tx1"/>
                </a:solidFill>
              </a:rPr>
              <a:t> Яна Сергеевна, </a:t>
            </a:r>
          </a:p>
          <a:p>
            <a:pPr algn="r"/>
            <a:r>
              <a:rPr lang="ru-RU" b="1" dirty="0" smtClean="0">
                <a:solidFill>
                  <a:schemeClr val="tx1"/>
                </a:solidFill>
              </a:rPr>
              <a:t> студентка 2 курса психолого-педагогического института.</a:t>
            </a:r>
          </a:p>
          <a:p>
            <a:pPr algn="r"/>
            <a:endParaRPr lang="ru-RU" b="1" dirty="0">
              <a:solidFill>
                <a:schemeClr val="tx1"/>
              </a:solidFill>
            </a:endParaRPr>
          </a:p>
          <a:p>
            <a:pPr algn="r"/>
            <a:r>
              <a:rPr lang="ru-RU" b="1" dirty="0" smtClean="0">
                <a:solidFill>
                  <a:schemeClr val="tx1"/>
                </a:solidFill>
              </a:rPr>
              <a:t>Преподаватель: </a:t>
            </a:r>
          </a:p>
          <a:p>
            <a:pPr algn="r"/>
            <a:r>
              <a:rPr lang="ru-RU" b="1" dirty="0" smtClean="0">
                <a:solidFill>
                  <a:schemeClr val="tx1"/>
                </a:solidFill>
              </a:rPr>
              <a:t>Панченко Татьяна Владимировна</a:t>
            </a:r>
            <a:r>
              <a:rPr lang="ru-RU" b="1" dirty="0" smtClean="0"/>
              <a:t>.</a:t>
            </a:r>
            <a:endParaRPr lang="ru-RU" dirty="0"/>
          </a:p>
        </p:txBody>
      </p:sp>
    </p:spTree>
    <p:extLst>
      <p:ext uri="{BB962C8B-B14F-4D97-AF65-F5344CB8AC3E}">
        <p14:creationId xmlns:p14="http://schemas.microsoft.com/office/powerpoint/2010/main" val="530398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381" y="0"/>
            <a:ext cx="9181381" cy="7201972"/>
          </a:xfrm>
          <a:prstGeom prst="rect">
            <a:avLst/>
          </a:prstGeom>
        </p:spPr>
        <p:txBody>
          <a:bodyPr wrap="square">
            <a:spAutoFit/>
          </a:bodyPr>
          <a:lstStyle/>
          <a:p>
            <a:r>
              <a:rPr lang="ru-RU" sz="2200" dirty="0"/>
              <a:t>В этих словах — весь Песталоцци. Жизнь такого человека не может не быть глубоко поучительной для всех и каждого. И действительно, жизнеописание великого народного печальника должно быть настольною книгою у всех — великих мира сего и малых, богатых и бедных, старых и юных. Здесь перед каждым пример поистине идеального самоотвержения, необычайной преданности избранному для себя делу и несокрушимой энергии, вытекавшей из глубочайшей любви к этому делу. Бедный до того, что он не мог быть уверенным в куске хлеба назавтра, занимая самое ничтожное общественное положение, непрактичный до того, что многие современники серьезно считали его безумным, мечтатель и фантазер, бесхарактерный Песталоцци сумел не только всю жизнь прослужить любимому делу, не только никогда не отступал ни на шаг от своих убеждений и правил, но и заставил весь мир признать справедливым и разумным то, что первоначально казалось всем окружающим его проявлением безумия. Жизнь Песталоцци наглядно учит нас, что любовь к делу и вера в него составляют такую силу, которая слабых превращает в титанов и помогает одному выстоять против всех и даже одержать победу. Полагаю, что жизнь человека, олицетворяющего такое поучение, действительно достойна внимания всех.</a:t>
            </a:r>
          </a:p>
          <a:p>
            <a:r>
              <a:rPr lang="ru-RU" sz="2200" dirty="0"/>
              <a:t/>
            </a:r>
            <a:br>
              <a:rPr lang="ru-RU" sz="2200" dirty="0"/>
            </a:br>
            <a:endParaRPr lang="ru-RU" sz="2200" dirty="0"/>
          </a:p>
        </p:txBody>
      </p:sp>
    </p:spTree>
    <p:extLst>
      <p:ext uri="{BB962C8B-B14F-4D97-AF65-F5344CB8AC3E}">
        <p14:creationId xmlns:p14="http://schemas.microsoft.com/office/powerpoint/2010/main" val="21034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497"/>
            <a:ext cx="9144000" cy="6801862"/>
          </a:xfrm>
          <a:prstGeom prst="rect">
            <a:avLst/>
          </a:prstGeom>
        </p:spPr>
        <p:txBody>
          <a:bodyPr wrap="square">
            <a:spAutoFit/>
          </a:bodyPr>
          <a:lstStyle/>
          <a:p>
            <a:r>
              <a:rPr lang="ru-RU" sz="2800" i="1" dirty="0"/>
              <a:t>Философские и педагогические взгляды  Иоганна Генриха </a:t>
            </a:r>
            <a:r>
              <a:rPr lang="ru-RU" sz="2800" i="1" dirty="0" smtClean="0"/>
              <a:t>Песталоцци.</a:t>
            </a:r>
          </a:p>
          <a:p>
            <a:r>
              <a:rPr lang="ru-RU" sz="2000" dirty="0"/>
              <a:t/>
            </a:r>
            <a:br>
              <a:rPr lang="ru-RU" sz="2000" dirty="0"/>
            </a:br>
            <a:r>
              <a:rPr lang="ru-RU" sz="2000" dirty="0" err="1"/>
              <a:t>Филосовские</a:t>
            </a:r>
            <a:r>
              <a:rPr lang="ru-RU" sz="2000" dirty="0"/>
              <a:t> взгляды Песталоцци сложились в 60-80 годах 18 века, в пери-од назревания буржуазной революции и роста демократического движения во Франции, оживления культурной жизни в Германии. На них сказались, с одной стороны, эти сдвиги в общественной жизни Европы того времени и, с другой стороны, - экономическая отсталость Швейцарии и слабость буржуазии этой страны. Только что появились произведения Руссо «Общественный договор» и  «Эмиль». На молодого Песталоцци они произвели огромное впечатление. Он вспоминает в «Лебединой песне», что был доведен « до высшего энтузиазма» книгой Руссо «Эмиль». Ему казалось, что только в свете «великих идей Руссо искаженное домашнее и общественное воспитание всего мира и всех сословий может найти себе исцеление». Большое влияние Руссо сказалось на </a:t>
            </a:r>
            <a:r>
              <a:rPr lang="ru-RU" sz="2000" dirty="0" err="1"/>
              <a:t>демократиз-ме</a:t>
            </a:r>
            <a:r>
              <a:rPr lang="ru-RU" sz="2000" dirty="0"/>
              <a:t>, которым горел с юности Песталоцци, на первом произведении Песталоцци «Вечерние часы отшельника»(1780г.), на его философском трактате «Мои </a:t>
            </a:r>
            <a:r>
              <a:rPr lang="ru-RU" sz="2000" dirty="0" err="1"/>
              <a:t>ис</a:t>
            </a:r>
            <a:r>
              <a:rPr lang="ru-RU" sz="2000" dirty="0"/>
              <a:t>-следования о ходе природы в развитии рода человеческого» (1797г.), сама тема которого навеяна мыслями Руссо. Подобно последнему, Песталоцци </a:t>
            </a:r>
            <a:r>
              <a:rPr lang="ru-RU" sz="2000" dirty="0" err="1"/>
              <a:t>противо</a:t>
            </a:r>
            <a:r>
              <a:rPr lang="ru-RU" sz="2000" dirty="0"/>
              <a:t>-полагает два состояния человеческого рода – «естественное состояние» и «об-</a:t>
            </a:r>
            <a:r>
              <a:rPr lang="ru-RU" sz="2000" dirty="0" err="1"/>
              <a:t>щественное</a:t>
            </a:r>
            <a:r>
              <a:rPr lang="ru-RU" sz="2000" dirty="0"/>
              <a:t> состояние», которое является будто бы «ограничением естествен-</a:t>
            </a:r>
            <a:r>
              <a:rPr lang="ru-RU" sz="2000" dirty="0" err="1"/>
              <a:t>ного</a:t>
            </a:r>
            <a:r>
              <a:rPr lang="ru-RU" sz="2000" dirty="0"/>
              <a:t>»</a:t>
            </a:r>
            <a:endParaRPr lang="ru-RU" sz="2000" dirty="0"/>
          </a:p>
        </p:txBody>
      </p:sp>
    </p:spTree>
    <p:extLst>
      <p:ext uri="{BB962C8B-B14F-4D97-AF65-F5344CB8AC3E}">
        <p14:creationId xmlns:p14="http://schemas.microsoft.com/office/powerpoint/2010/main" val="3236898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506" y="84826"/>
            <a:ext cx="9144000" cy="6186309"/>
          </a:xfrm>
          <a:prstGeom prst="rect">
            <a:avLst/>
          </a:prstGeom>
        </p:spPr>
        <p:txBody>
          <a:bodyPr wrap="square">
            <a:spAutoFit/>
          </a:bodyPr>
          <a:lstStyle/>
          <a:p>
            <a:r>
              <a:rPr lang="ru-RU" dirty="0"/>
              <a:t>Но философские и социологические взгляды Песталоцци сложились не только под влиянием Руссо, а представляют собой сложный продукт перекрест-</a:t>
            </a:r>
            <a:r>
              <a:rPr lang="ru-RU" dirty="0" err="1"/>
              <a:t>ных</a:t>
            </a:r>
            <a:r>
              <a:rPr lang="ru-RU" dirty="0"/>
              <a:t> влияний швейцарской действительности того времени, Французской бур-</a:t>
            </a:r>
            <a:r>
              <a:rPr lang="ru-RU" dirty="0" err="1"/>
              <a:t>жуазной</a:t>
            </a:r>
            <a:r>
              <a:rPr lang="ru-RU" dirty="0"/>
              <a:t> революции 18 века, Руссо и немецкой философии (Лейбница-</a:t>
            </a:r>
            <a:r>
              <a:rPr lang="ru-RU" dirty="0" err="1"/>
              <a:t>Вольфа,Канта</a:t>
            </a:r>
            <a:r>
              <a:rPr lang="ru-RU" dirty="0"/>
              <a:t>, </a:t>
            </a:r>
            <a:r>
              <a:rPr lang="ru-RU" dirty="0" err="1"/>
              <a:t>Фитхе</a:t>
            </a:r>
            <a:r>
              <a:rPr lang="ru-RU" dirty="0"/>
              <a:t>). В юности своей в Каролинском коллегиуме Песталоцци получил систематическое философское образование, причем, как отмечено выше, один из любимейших его профессоров (</a:t>
            </a:r>
            <a:r>
              <a:rPr lang="ru-RU" dirty="0" err="1"/>
              <a:t>Брейтингер</a:t>
            </a:r>
            <a:r>
              <a:rPr lang="ru-RU" dirty="0"/>
              <a:t>) был сторонником философской системы Лейбница-Вольфа. И действительно, эта система оказала на развитие философских и педагогических взглядов Песталоцци огромное влияние. Мысли Песталоцци относительно теории познания, этики и религии во многом близки  к установкам Лейбница. Иоганн Генрих говорит о возвышении духа от смутных наблюдений до ясных понятий </a:t>
            </a:r>
            <a:r>
              <a:rPr lang="ru-RU" dirty="0" smtClean="0"/>
              <a:t>и в </a:t>
            </a:r>
            <a:r>
              <a:rPr lang="ru-RU" dirty="0" err="1" smtClean="0"/>
              <a:t>некоторойстепени</a:t>
            </a:r>
            <a:r>
              <a:rPr lang="ru-RU" dirty="0" smtClean="0"/>
              <a:t> </a:t>
            </a:r>
            <a:r>
              <a:rPr lang="ru-RU" dirty="0"/>
              <a:t>на этой, повторяющей Лейбница, мысли строит основное понятие Песталоцци большую роль играет саморазвитие, нравственные силы и их совершенствование, любовь и активная деятельность. Песталоцци считает, что в каждой способности человека заключается стремление выйти из состояния безжизненности и стать развитой силой, - формулировка, близкая к учению Лейбница о саморазвитии монад. Нравственность, по Песталоцци (как и по Лейбницу), - это деятельная любовь к людям; эта же деятельная любовь к людям составляет, по взглядам Песталоцци, и сущность религии. Одно из писем Иоганна Генриха Песталоцци (1794г.) говорит нам о влиянии философии Канта на развитие его взглядов, в котором он пишет, что «ход его опыта привел его по существу довольно близко к результатам кантовской философии». Близость к философии Канта особенно выявляется у Песталоцци в его понятии «созерцания», положенном в основу обучения</a:t>
            </a:r>
            <a:r>
              <a:rPr lang="ru-RU" dirty="0" smtClean="0"/>
              <a:t>. </a:t>
            </a:r>
            <a:endParaRPr lang="ru-RU" dirty="0"/>
          </a:p>
        </p:txBody>
      </p:sp>
    </p:spTree>
    <p:extLst>
      <p:ext uri="{BB962C8B-B14F-4D97-AF65-F5344CB8AC3E}">
        <p14:creationId xmlns:p14="http://schemas.microsoft.com/office/powerpoint/2010/main" val="3760574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26" y="117693"/>
            <a:ext cx="9144000" cy="6740307"/>
          </a:xfrm>
          <a:prstGeom prst="rect">
            <a:avLst/>
          </a:prstGeom>
        </p:spPr>
        <p:txBody>
          <a:bodyPr wrap="square">
            <a:spAutoFit/>
          </a:bodyPr>
          <a:lstStyle/>
          <a:p>
            <a:r>
              <a:rPr lang="ru-RU" i="1" dirty="0"/>
              <a:t>Цель и сущность воспитания. Теория элементарного образования </a:t>
            </a:r>
            <a:r>
              <a:rPr lang="ru-RU" dirty="0"/>
              <a:t/>
            </a:r>
            <a:br>
              <a:rPr lang="ru-RU" dirty="0"/>
            </a:br>
            <a:r>
              <a:rPr lang="ru-RU" dirty="0"/>
              <a:t/>
            </a:r>
            <a:br>
              <a:rPr lang="ru-RU" dirty="0"/>
            </a:br>
            <a:r>
              <a:rPr lang="ru-RU" dirty="0"/>
              <a:t>Цель воспитания, по Песталоцци, заключается в том, чтобы развить все природные силы и способности человека, причём это развитие </a:t>
            </a:r>
            <a:r>
              <a:rPr lang="ru-RU" dirty="0" smtClean="0"/>
              <a:t>должна быть гармоническим </a:t>
            </a:r>
            <a:r>
              <a:rPr lang="ru-RU" dirty="0"/>
              <a:t>и разносторонним. Воздействие воспитания на ребенка должно находиться в согласии с его природой. Педагог не должен подавлять естествен-</a:t>
            </a:r>
            <a:r>
              <a:rPr lang="ru-RU" dirty="0" err="1"/>
              <a:t>ного</a:t>
            </a:r>
            <a:r>
              <a:rPr lang="ru-RU" dirty="0"/>
              <a:t> развития подрастающего человека, как это происходило в школах, а на-</a:t>
            </a:r>
            <a:r>
              <a:rPr lang="ru-RU" dirty="0" err="1"/>
              <a:t>правлять</a:t>
            </a:r>
            <a:r>
              <a:rPr lang="ru-RU" dirty="0"/>
              <a:t> это развитие по правильному пути, устранять препятствия и влияния, которые могли бы его задержать или отклонить в сторону. Основной принцип воспитания, как понимает его Иоганн Генрих, - это согласие с природой. Но </a:t>
            </a:r>
            <a:r>
              <a:rPr lang="ru-RU" dirty="0" err="1"/>
              <a:t>це-леноправленное</a:t>
            </a:r>
            <a:r>
              <a:rPr lang="ru-RU" dirty="0"/>
              <a:t> воспитание совершенно необходимо каждому человеку, так как предоставленный самому себе, стихийно развивающийся человек не </a:t>
            </a:r>
            <a:r>
              <a:rPr lang="ru-RU" dirty="0" err="1"/>
              <a:t>дос-тигнет</a:t>
            </a:r>
            <a:r>
              <a:rPr lang="ru-RU" dirty="0"/>
              <a:t> той степени гармонического развития всех своих человеческих сил, ко-</a:t>
            </a:r>
            <a:r>
              <a:rPr lang="ru-RU" dirty="0" err="1"/>
              <a:t>торая</a:t>
            </a:r>
            <a:r>
              <a:rPr lang="ru-RU" dirty="0"/>
              <a:t> требуется от него как члена общества. Песталоцци не идеализировал, как Руссо, детскую природу. Он считал, что «если усилия, делаемые природой для развития человеческих сил, оставить без помощи, они медленно освобождают людей от чувственно-животных свойств». Оказать детям помощь в развитии всех человеческих сил и должно правильно поставленное воспитание. </a:t>
            </a:r>
            <a:r>
              <a:rPr lang="ru-RU" dirty="0" err="1"/>
              <a:t>Соотно-шение</a:t>
            </a:r>
            <a:r>
              <a:rPr lang="ru-RU" dirty="0"/>
              <a:t>, которое должно существовать между воспитанием и развитием ребенка, Песталоцци выразил в такой образной форме: воспитание строит свое здание (формирует человека) поверх большой, прочно стоящей скалы (природа) и вы-полнит поставленные цели, если всегда будет непоколебимо держаться на ней. Исходя из такого представления о сущности воспитания, Песталоцци стремился создать новые методы воспитания, помогающие развить силы человека в </a:t>
            </a:r>
            <a:r>
              <a:rPr lang="ru-RU" dirty="0" err="1"/>
              <a:t>соот-ветствии</a:t>
            </a:r>
            <a:r>
              <a:rPr lang="ru-RU" dirty="0"/>
              <a:t> с его природой. Воспитание ребенка, говорил он, должно начаться с первого дня появления его на свет: «Час рождения ребенка есть первый час его обучения».</a:t>
            </a:r>
            <a:endParaRPr lang="ru-RU" dirty="0"/>
          </a:p>
        </p:txBody>
      </p:sp>
    </p:spTree>
    <p:extLst>
      <p:ext uri="{BB962C8B-B14F-4D97-AF65-F5344CB8AC3E}">
        <p14:creationId xmlns:p14="http://schemas.microsoft.com/office/powerpoint/2010/main" val="4268953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87702"/>
            <a:ext cx="9144000" cy="5632311"/>
          </a:xfrm>
          <a:prstGeom prst="rect">
            <a:avLst/>
          </a:prstGeom>
        </p:spPr>
        <p:txBody>
          <a:bodyPr wrap="square">
            <a:spAutoFit/>
          </a:bodyPr>
          <a:lstStyle/>
          <a:p>
            <a:r>
              <a:rPr lang="ru-RU" sz="2000" dirty="0"/>
              <a:t>Вот почему истинная педагогика должна вооружать мать </a:t>
            </a:r>
            <a:r>
              <a:rPr lang="ru-RU" sz="2000" dirty="0" err="1"/>
              <a:t>правиль-ными</a:t>
            </a:r>
            <a:r>
              <a:rPr lang="ru-RU" sz="2000" dirty="0"/>
              <a:t> методами воспитания, а педагогическое искусство должно настолько </a:t>
            </a:r>
            <a:r>
              <a:rPr lang="ru-RU" sz="2000" dirty="0" err="1"/>
              <a:t>уп-ростить</a:t>
            </a:r>
            <a:r>
              <a:rPr lang="ru-RU" sz="2000" dirty="0"/>
              <a:t> эту </a:t>
            </a:r>
            <a:r>
              <a:rPr lang="ru-RU" sz="2000" dirty="0" err="1"/>
              <a:t>методику,чтобы</a:t>
            </a:r>
            <a:r>
              <a:rPr lang="ru-RU" sz="2000" dirty="0"/>
              <a:t> ею могла овладеть любая </a:t>
            </a:r>
            <a:r>
              <a:rPr lang="ru-RU" sz="2000" dirty="0" err="1"/>
              <a:t>мать,в</a:t>
            </a:r>
            <a:r>
              <a:rPr lang="ru-RU" sz="2000" dirty="0"/>
              <a:t> том числе и </a:t>
            </a:r>
            <a:r>
              <a:rPr lang="ru-RU" sz="2000" dirty="0" err="1"/>
              <a:t>прос</a:t>
            </a:r>
            <a:r>
              <a:rPr lang="ru-RU" sz="2000" dirty="0"/>
              <a:t>-тая крестьянка. </a:t>
            </a:r>
            <a:r>
              <a:rPr lang="ru-RU" sz="2000" dirty="0" err="1"/>
              <a:t>Природосообразное</a:t>
            </a:r>
            <a:r>
              <a:rPr lang="ru-RU" sz="2000" dirty="0"/>
              <a:t> воспитание, начатое в семье, должно затем продолжаться в </a:t>
            </a:r>
            <a:r>
              <a:rPr lang="ru-RU" sz="2000" dirty="0" err="1"/>
              <a:t>школе.Песталоцци</a:t>
            </a:r>
            <a:r>
              <a:rPr lang="ru-RU" sz="2000" dirty="0"/>
              <a:t> называет антипсихологическими </a:t>
            </a:r>
            <a:r>
              <a:rPr lang="ru-RU" sz="2000" dirty="0" err="1"/>
              <a:t>современ-ные</a:t>
            </a:r>
            <a:r>
              <a:rPr lang="ru-RU" sz="2000" dirty="0"/>
              <a:t> ему школы, в которых дети, безжалостно оторванные от общения с </a:t>
            </a:r>
            <a:r>
              <a:rPr lang="ru-RU" sz="2000" dirty="0" err="1"/>
              <a:t>приро-дой</a:t>
            </a:r>
            <a:r>
              <a:rPr lang="ru-RU" sz="2000" dirty="0"/>
              <a:t>, на долгое время ввергались в холодный и мертвый для них мир букв и поток чужих слов. Вместо того, чтобы развиваться, ребенок тупел в этой </a:t>
            </a:r>
            <a:r>
              <a:rPr lang="ru-RU" sz="2000" dirty="0" err="1"/>
              <a:t>обста-новке</a:t>
            </a:r>
            <a:r>
              <a:rPr lang="ru-RU" sz="2000" dirty="0"/>
              <a:t>, лишенный заботы о его детских запросах и стремлениях. Все </a:t>
            </a:r>
            <a:r>
              <a:rPr lang="ru-RU" sz="2000" dirty="0" err="1"/>
              <a:t>многооб</a:t>
            </a:r>
            <a:r>
              <a:rPr lang="ru-RU" sz="2000" dirty="0"/>
              <a:t>-разные силы подрастающего человека должны развиваться, по Песталоцци, </a:t>
            </a:r>
            <a:r>
              <a:rPr lang="ru-RU" sz="2000" dirty="0" err="1"/>
              <a:t>ес-тественным</a:t>
            </a:r>
            <a:r>
              <a:rPr lang="ru-RU" sz="2000" dirty="0"/>
              <a:t> путем: любовь к людям–на основе собственных детских поступков, полных </a:t>
            </a:r>
            <a:r>
              <a:rPr lang="ru-RU" sz="2000" dirty="0" err="1"/>
              <a:t>благожелательности,а</a:t>
            </a:r>
            <a:r>
              <a:rPr lang="ru-RU" sz="2000" dirty="0"/>
              <a:t> не путем постоянных толкований о </a:t>
            </a:r>
            <a:r>
              <a:rPr lang="ru-RU" sz="2000" dirty="0" err="1"/>
              <a:t>том,что</a:t>
            </a:r>
            <a:r>
              <a:rPr lang="ru-RU" sz="2000" dirty="0"/>
              <a:t> такое любовь к </a:t>
            </a:r>
            <a:r>
              <a:rPr lang="ru-RU" sz="2000" dirty="0" err="1"/>
              <a:t>людям,почему</a:t>
            </a:r>
            <a:r>
              <a:rPr lang="ru-RU" sz="2000" dirty="0"/>
              <a:t> надо любить </a:t>
            </a:r>
            <a:r>
              <a:rPr lang="ru-RU" sz="2000" dirty="0" err="1"/>
              <a:t>людей.Ум</a:t>
            </a:r>
            <a:r>
              <a:rPr lang="ru-RU" sz="2000" dirty="0"/>
              <a:t> развивается в процессе работы собственной </a:t>
            </a:r>
            <a:r>
              <a:rPr lang="ru-RU" sz="2000" dirty="0" err="1"/>
              <a:t>мысли,а</a:t>
            </a:r>
            <a:r>
              <a:rPr lang="ru-RU" sz="2000" dirty="0"/>
              <a:t> не посредством механического усвоения чужих мыслей. Физическое развитие </a:t>
            </a:r>
            <a:r>
              <a:rPr lang="ru-RU" sz="2000" dirty="0" err="1"/>
              <a:t>ребенка,подготовка</a:t>
            </a:r>
            <a:r>
              <a:rPr lang="ru-RU" sz="2000" dirty="0"/>
              <a:t> его к труду также совершаются на </a:t>
            </a:r>
            <a:r>
              <a:rPr lang="ru-RU" sz="2000" dirty="0" smtClean="0"/>
              <a:t>основе </a:t>
            </a:r>
            <a:r>
              <a:rPr lang="ru-RU" sz="2000" dirty="0"/>
              <a:t>простейшего проявления физических </a:t>
            </a:r>
            <a:r>
              <a:rPr lang="ru-RU" sz="2000" dirty="0" err="1"/>
              <a:t>сил,которые</a:t>
            </a:r>
            <a:r>
              <a:rPr lang="ru-RU" sz="2000" dirty="0"/>
              <a:t> начинают действовать у человека под влиянием жизненной необходимости и его внутренней </a:t>
            </a:r>
            <a:r>
              <a:rPr lang="ru-RU" sz="2000" dirty="0" smtClean="0"/>
              <a:t>потребности</a:t>
            </a:r>
            <a:r>
              <a:rPr lang="ru-RU" sz="2000" dirty="0"/>
              <a:t>.</a:t>
            </a:r>
            <a:endParaRPr lang="ru-RU" sz="2000" dirty="0"/>
          </a:p>
        </p:txBody>
      </p:sp>
    </p:spTree>
    <p:extLst>
      <p:ext uri="{BB962C8B-B14F-4D97-AF65-F5344CB8AC3E}">
        <p14:creationId xmlns:p14="http://schemas.microsoft.com/office/powerpoint/2010/main" val="66325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38600" y="990600"/>
            <a:ext cx="4572000" cy="3693319"/>
          </a:xfrm>
          <a:prstGeom prst="rect">
            <a:avLst/>
          </a:prstGeom>
        </p:spPr>
        <p:txBody>
          <a:bodyPr>
            <a:spAutoFit/>
          </a:bodyPr>
          <a:lstStyle/>
          <a:p>
            <a:r>
              <a:rPr lang="ru-RU" b="1" u="sng" dirty="0">
                <a:hlinkClick r:id="rId2"/>
              </a:rPr>
              <a:t>Человек</a:t>
            </a:r>
            <a:r>
              <a:rPr lang="ru-RU" b="1" dirty="0"/>
              <a:t> сам </a:t>
            </a:r>
            <a:r>
              <a:rPr lang="ru-RU" b="1" dirty="0" err="1"/>
              <a:t>природосообразно</a:t>
            </a:r>
            <a:r>
              <a:rPr lang="ru-RU" b="1" dirty="0"/>
              <a:t> развивает основы своей нравственной жизни — </a:t>
            </a:r>
            <a:r>
              <a:rPr lang="ru-RU" b="1" u="sng" dirty="0">
                <a:hlinkClick r:id="rId3"/>
              </a:rPr>
              <a:t>любовь</a:t>
            </a:r>
            <a:r>
              <a:rPr lang="ru-RU" b="1" dirty="0"/>
              <a:t> и веру, если только он проявляет их на деле. Человек сам </a:t>
            </a:r>
            <a:r>
              <a:rPr lang="ru-RU" b="1" dirty="0" err="1"/>
              <a:t>природосообразно</a:t>
            </a:r>
            <a:r>
              <a:rPr lang="ru-RU" b="1" dirty="0"/>
              <a:t> развивает основы своих умственных сил, своего мышления лишь через само действие мышления</a:t>
            </a:r>
            <a:r>
              <a:rPr lang="ru-RU" b="1" dirty="0" smtClean="0"/>
              <a:t>.</a:t>
            </a:r>
          </a:p>
          <a:p>
            <a:endParaRPr lang="ru-RU" b="1" dirty="0" smtClean="0"/>
          </a:p>
          <a:p>
            <a:r>
              <a:rPr lang="ru-RU" b="1" dirty="0" smtClean="0"/>
              <a:t>(Иоганн </a:t>
            </a:r>
            <a:r>
              <a:rPr lang="ru-RU" b="1" dirty="0"/>
              <a:t>Генрих Песталоцци</a:t>
            </a:r>
            <a:r>
              <a:rPr lang="ru-RU" b="1" dirty="0" smtClean="0"/>
              <a:t>.)</a:t>
            </a:r>
            <a:endParaRPr lang="ru-RU" b="1" dirty="0"/>
          </a:p>
          <a:p>
            <a:endParaRPr lang="ru-RU" b="1" dirty="0"/>
          </a:p>
          <a:p>
            <a:endParaRPr lang="ru-RU" b="1" dirty="0"/>
          </a:p>
          <a:p>
            <a:endParaRPr lang="ru-RU" b="1" dirty="0" smtClean="0"/>
          </a:p>
          <a:p>
            <a:endParaRPr lang="ru-RU" dirty="0"/>
          </a:p>
        </p:txBody>
      </p:sp>
      <p:pic>
        <p:nvPicPr>
          <p:cNvPr id="3"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685800"/>
            <a:ext cx="3219450" cy="5257800"/>
          </a:xfrm>
          <a:prstGeom prst="rect">
            <a:avLst/>
          </a:prstGeom>
        </p:spPr>
      </p:pic>
    </p:spTree>
    <p:extLst>
      <p:ext uri="{BB962C8B-B14F-4D97-AF65-F5344CB8AC3E}">
        <p14:creationId xmlns:p14="http://schemas.microsoft.com/office/powerpoint/2010/main" val="320520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33800" y="-685800"/>
            <a:ext cx="5105400" cy="6496050"/>
          </a:xfrm>
        </p:spPr>
        <p:txBody>
          <a:bodyPr>
            <a:normAutofit/>
          </a:bodyPr>
          <a:lstStyle/>
          <a:p>
            <a:pPr algn="ctr"/>
            <a:r>
              <a:rPr lang="ru-RU" sz="2800" dirty="0" smtClean="0"/>
              <a:t>Дата рождения:</a:t>
            </a:r>
            <a:br>
              <a:rPr lang="ru-RU" sz="2800" dirty="0" smtClean="0"/>
            </a:br>
            <a:r>
              <a:rPr lang="ru-RU" sz="2800" dirty="0"/>
              <a:t> </a:t>
            </a:r>
            <a:r>
              <a:rPr lang="ru-RU" sz="2800" dirty="0">
                <a:hlinkClick r:id="rId2" tooltip="12 января"/>
              </a:rPr>
              <a:t>12 января</a:t>
            </a:r>
            <a:r>
              <a:rPr lang="ru-RU" sz="2800" dirty="0"/>
              <a:t> </a:t>
            </a:r>
            <a:r>
              <a:rPr lang="ru-RU" sz="2800" u="sng" dirty="0" smtClean="0">
                <a:hlinkClick r:id="rId3" tooltip="1746"/>
              </a:rPr>
              <a:t>1746</a:t>
            </a:r>
            <a:r>
              <a:rPr lang="ru-RU" sz="2800" u="sng" dirty="0" smtClean="0"/>
              <a:t/>
            </a:r>
            <a:br>
              <a:rPr lang="ru-RU" sz="2800" u="sng" dirty="0" smtClean="0"/>
            </a:br>
            <a:r>
              <a:rPr lang="ru-RU" sz="2800" u="sng" dirty="0" smtClean="0"/>
              <a:t>Дата смерти:</a:t>
            </a:r>
            <a:br>
              <a:rPr lang="ru-RU" sz="2800" u="sng" dirty="0" smtClean="0"/>
            </a:br>
            <a:r>
              <a:rPr lang="ru-RU" sz="2800" dirty="0"/>
              <a:t> </a:t>
            </a:r>
            <a:r>
              <a:rPr lang="ru-RU" sz="2800" dirty="0">
                <a:hlinkClick r:id="rId4" tooltip="17 февраля"/>
              </a:rPr>
              <a:t>17 февраля</a:t>
            </a:r>
            <a:r>
              <a:rPr lang="ru-RU" sz="2800" dirty="0"/>
              <a:t> </a:t>
            </a:r>
            <a:r>
              <a:rPr lang="ru-RU" sz="2800" u="sng" dirty="0" smtClean="0">
                <a:hlinkClick r:id="rId5" tooltip="1827"/>
              </a:rPr>
              <a:t>1827</a:t>
            </a:r>
            <a:r>
              <a:rPr lang="ru-RU" sz="2800" u="sng" dirty="0" smtClean="0"/>
              <a:t/>
            </a:r>
            <a:br>
              <a:rPr lang="ru-RU" sz="2800" u="sng" dirty="0" smtClean="0"/>
            </a:br>
            <a:r>
              <a:rPr lang="ru-RU" sz="2800" u="sng" dirty="0" smtClean="0"/>
              <a:t>Известен как:</a:t>
            </a:r>
            <a:br>
              <a:rPr lang="ru-RU" sz="2800" u="sng" dirty="0" smtClean="0"/>
            </a:br>
            <a:r>
              <a:rPr lang="ru-RU" sz="2800" dirty="0">
                <a:solidFill>
                  <a:schemeClr val="tx1">
                    <a:lumMod val="95000"/>
                    <a:lumOff val="5000"/>
                  </a:schemeClr>
                </a:solidFill>
                <a:hlinkClick r:id="rId6" tooltip="Швейцария"/>
              </a:rPr>
              <a:t>швейцарский</a:t>
            </a:r>
            <a:r>
              <a:rPr lang="ru-RU" sz="2800" dirty="0">
                <a:solidFill>
                  <a:schemeClr val="tx1">
                    <a:lumMod val="95000"/>
                    <a:lumOff val="5000"/>
                  </a:schemeClr>
                </a:solidFill>
              </a:rPr>
              <a:t> </a:t>
            </a:r>
            <a:r>
              <a:rPr lang="ru-RU" sz="2800" dirty="0">
                <a:solidFill>
                  <a:schemeClr val="tx1">
                    <a:lumMod val="95000"/>
                    <a:lumOff val="5000"/>
                  </a:schemeClr>
                </a:solidFill>
                <a:hlinkClick r:id="rId7" tooltip="Педагог"/>
              </a:rPr>
              <a:t>педагог</a:t>
            </a:r>
            <a:r>
              <a:rPr lang="ru-RU" sz="2800" dirty="0"/>
              <a:t>, один из крупнейших педагогов-гуманистов конца XVIII — начала XIX века, внёсший значительный вклад в развитие педагогической теории и практики.</a:t>
            </a:r>
          </a:p>
        </p:txBody>
      </p:sp>
      <p:pic>
        <p:nvPicPr>
          <p:cNvPr id="4" name="Объект 3"/>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609600" y="685800"/>
            <a:ext cx="3200400" cy="3886200"/>
          </a:xfrm>
        </p:spPr>
      </p:pic>
      <p:sp>
        <p:nvSpPr>
          <p:cNvPr id="5" name="Текст 4"/>
          <p:cNvSpPr>
            <a:spLocks noGrp="1"/>
          </p:cNvSpPr>
          <p:nvPr>
            <p:ph type="body" sz="half" idx="2"/>
          </p:nvPr>
        </p:nvSpPr>
        <p:spPr>
          <a:xfrm>
            <a:off x="533400" y="4876800"/>
            <a:ext cx="3008313" cy="1249363"/>
          </a:xfrm>
        </p:spPr>
        <p:txBody>
          <a:bodyPr>
            <a:normAutofit/>
          </a:bodyPr>
          <a:lstStyle/>
          <a:p>
            <a:r>
              <a:rPr lang="ru-RU" sz="2800" dirty="0" smtClean="0"/>
              <a:t>Иоганн Генрих </a:t>
            </a:r>
            <a:r>
              <a:rPr lang="ru-RU" sz="2800" dirty="0" err="1" smtClean="0"/>
              <a:t>Пестолоцци</a:t>
            </a:r>
            <a:endParaRPr lang="ru-RU" sz="2800" dirty="0"/>
          </a:p>
        </p:txBody>
      </p:sp>
    </p:spTree>
    <p:extLst>
      <p:ext uri="{BB962C8B-B14F-4D97-AF65-F5344CB8AC3E}">
        <p14:creationId xmlns:p14="http://schemas.microsoft.com/office/powerpoint/2010/main" val="3837840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657600" y="0"/>
            <a:ext cx="5111750" cy="7010400"/>
          </a:xfrm>
        </p:spPr>
        <p:txBody>
          <a:bodyPr>
            <a:normAutofit fontScale="55000" lnSpcReduction="20000"/>
          </a:bodyPr>
          <a:lstStyle/>
          <a:p>
            <a:r>
              <a:rPr lang="ru-RU" b="1" dirty="0"/>
              <a:t>Песталоцци (Pestalozzi) Иоганн Генрих</a:t>
            </a:r>
            <a:r>
              <a:rPr lang="ru-RU" dirty="0"/>
              <a:t> (1746-1827) - швейцарский педагог-демократ, один из основоположников дидактики начального обучения. Окончил два курса коллегиума Каролинум. Возглавлял "Учреждение для бедных в Нейхофе" (1774-80), приют для сирот в Станце (1798-99), институты в Бургдорфе (1800-04) и Ивердоне (1805-25). Автор многочисленных педагогических трудов, из которых главными являются получившие мировую известность "Лингард и Гертруда" (1781-87), "Как Гертруда учит своих детей" (1801), "Письмо к другу о пребывании в Станце" (1799), "Лебединая песня" (1826). В 1792 г. Законодательным собранием Французской республики Песталоцци было присвоено звание "гражданин Французской республики". В мировоззрении Песталоцци идеи французских просветителей, главным образом Ж. Ж. Руссо, сочетались с теориями немецких философов-идеалистов Г. Лейбница, И. Канта, И. Г. Фихте и др. Песталоцци считал, что воспитание должно быть природосообразным: оно призвано развивать присущие человеческой природе духовные и физические силы в соответствии со свойственным ребенку стремлением к всесторонней деятельности. Это развитие осуществляется путем последовательных и систематических упражнений - вначале в семье, затем в </a:t>
            </a:r>
            <a:r>
              <a:rPr lang="ru-RU" dirty="0" smtClean="0"/>
              <a:t>школе.</a:t>
            </a: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93630"/>
            <a:ext cx="3106674" cy="4114800"/>
          </a:xfrm>
          <a:prstGeom prst="rect">
            <a:avLst/>
          </a:prstGeom>
        </p:spPr>
      </p:pic>
    </p:spTree>
    <p:extLst>
      <p:ext uri="{BB962C8B-B14F-4D97-AF65-F5344CB8AC3E}">
        <p14:creationId xmlns:p14="http://schemas.microsoft.com/office/powerpoint/2010/main" val="2189183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04800" y="304800"/>
            <a:ext cx="8839200" cy="6324600"/>
          </a:xfrm>
        </p:spPr>
        <p:txBody>
          <a:bodyPr>
            <a:normAutofit fontScale="92500" lnSpcReduction="20000"/>
          </a:bodyPr>
          <a:lstStyle/>
          <a:p>
            <a:pPr marL="0" indent="0">
              <a:buNone/>
            </a:pPr>
            <a:r>
              <a:rPr lang="ru-RU" dirty="0" smtClean="0"/>
              <a:t>Теория </a:t>
            </a:r>
            <a:r>
              <a:rPr lang="ru-RU" dirty="0"/>
              <a:t>элементарного образования Песталоцци включает умственное, нравственное, физическое и трудовое образование, которые осуществляются в тесной связи и взаимодействии, чтобы в итоге обеспечить гармоническое развитие человека. Выдвинутую Песталоцци идею развивающего обучения К.Д. Ушинский назвал великим открытием. Песталоцци разработал методику первоначального обучения детей счету, измерению и речи, значительно расширил содержание начального обучения, включив в него элементарные сведения из геометрии, географии, рисование, пение, гимнастику. Песталоцци выступал за создание такой школы, которая, по словам Н.К. Крупской, "...удовлетворяла бы потребностям народных масс, охотно бы принималась ими и была бы в значительной мере созданием их собственных рук".</a:t>
            </a:r>
            <a:endParaRPr lang="ru-RU" dirty="0"/>
          </a:p>
        </p:txBody>
      </p:sp>
    </p:spTree>
    <p:extLst>
      <p:ext uri="{BB962C8B-B14F-4D97-AF65-F5344CB8AC3E}">
        <p14:creationId xmlns:p14="http://schemas.microsoft.com/office/powerpoint/2010/main" val="418945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915400" cy="6370975"/>
          </a:xfrm>
          <a:prstGeom prst="rect">
            <a:avLst/>
          </a:prstGeom>
        </p:spPr>
        <p:txBody>
          <a:bodyPr wrap="square">
            <a:spAutoFit/>
          </a:bodyPr>
          <a:lstStyle/>
          <a:p>
            <a:r>
              <a:rPr lang="ru-RU" sz="2400" b="1" dirty="0"/>
              <a:t>Песталоцци не обучал своих детей ни морали, ни религии – самым лучшим обучением для них был пример самого Песталоцци.</a:t>
            </a:r>
            <a:endParaRPr lang="ru-RU" sz="2400" dirty="0"/>
          </a:p>
          <a:p>
            <a:r>
              <a:rPr lang="ru-RU" sz="2400" dirty="0"/>
              <a:t>С 1799 года Песталоцци работал в школах г. </a:t>
            </a:r>
            <a:r>
              <a:rPr lang="ru-RU" sz="2400" dirty="0" err="1"/>
              <a:t>Бургдорфа</a:t>
            </a:r>
            <a:r>
              <a:rPr lang="ru-RU" sz="2400" dirty="0"/>
              <a:t>. Ему удалось доказать, что его методика обучения детей грамоте и счету имеет много преимуществ в сравнении с обычными тогда способами обучения. Одна комиссия изучала его методику и в отчете написала: «Тайна успеха заключается в том, что тут стараются только помочь природе, и она является настоящею учительницей. При этом способе учитель как бы скрывается за ученьем...».</a:t>
            </a:r>
          </a:p>
          <a:p>
            <a:r>
              <a:rPr lang="ru-RU" sz="2400" dirty="0"/>
              <a:t>В самом начале XIX века вышли в свет его сочинения: «Как Гертруда учит своих детей», «Книга матерей, или Руководство для матерей, как учить их детей наблюдать и говорить», «Азбука наглядности, или Наглядное учение об измерении», «Наглядное учение о числе», в которых излагались новые методы начального обучения, «Письмо к другу о пребывании в Станце</a:t>
            </a:r>
            <a:r>
              <a:rPr lang="ru-RU" sz="2400" dirty="0" smtClean="0"/>
              <a:t>».</a:t>
            </a:r>
            <a:endParaRPr lang="ru-RU" sz="2400" dirty="0"/>
          </a:p>
        </p:txBody>
      </p:sp>
    </p:spTree>
    <p:extLst>
      <p:ext uri="{BB962C8B-B14F-4D97-AF65-F5344CB8AC3E}">
        <p14:creationId xmlns:p14="http://schemas.microsoft.com/office/powerpoint/2010/main" val="3908737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631" y="0"/>
            <a:ext cx="9143999" cy="6863417"/>
          </a:xfrm>
          <a:prstGeom prst="rect">
            <a:avLst/>
          </a:prstGeom>
        </p:spPr>
        <p:txBody>
          <a:bodyPr wrap="square">
            <a:spAutoFit/>
          </a:bodyPr>
          <a:lstStyle/>
          <a:p>
            <a:r>
              <a:rPr lang="ru-RU" sz="2000" dirty="0" smtClean="0"/>
              <a:t>В </a:t>
            </a:r>
            <a:r>
              <a:rPr lang="ru-RU" sz="2000" dirty="0"/>
              <a:t>1805 году власти предоставили Песталоцци замок в Ивердоне, в котором он создал большой институт. Этот институт вскоре получил мировую известность. В нём учились более 100 учащихся из состоятельных слоев населения из многих стран – из России, Германии, Франции, Англии, Италии, Испании и других стран. Институт посещали сотни выдающихся людей того времени. Их восхищали достижения Песталоцци. Он стал гордостью Швейцарии.</a:t>
            </a:r>
          </a:p>
          <a:p>
            <a:r>
              <a:rPr lang="ru-RU" sz="2000" dirty="0"/>
              <a:t>Песталоцци встречался с Наполеоном, русский царь Александр I наградил его Орденом Владимира и пожаловал 5 тысяч рублей на издание первого </a:t>
            </a:r>
            <a:r>
              <a:rPr lang="ru-RU" sz="2000" dirty="0" err="1"/>
              <a:t>многотомника</a:t>
            </a:r>
            <a:r>
              <a:rPr lang="ru-RU" sz="2000" dirty="0"/>
              <a:t> его сочинений.</a:t>
            </a:r>
          </a:p>
          <a:p>
            <a:r>
              <a:rPr lang="ru-RU" sz="2000" dirty="0"/>
              <a:t>Однако успех этого учебного заведения не очень радовал Песталоцци</a:t>
            </a:r>
            <a:r>
              <a:rPr lang="ru-RU" sz="2000" dirty="0" smtClean="0"/>
              <a:t>. Он </a:t>
            </a:r>
            <a:r>
              <a:rPr lang="ru-RU" sz="2000" dirty="0"/>
              <a:t>стремился к тому, чтобы дети бедняков получали правильное воспитание и образование. Песталоцци считал, что каждого крестьянского ребенка можно обучить.</a:t>
            </a:r>
          </a:p>
          <a:p>
            <a:r>
              <a:rPr lang="ru-RU" sz="2000" dirty="0"/>
              <a:t>В 1825 году Песталоцци вернулся на свою ферму, где 50 лет назад он начал свою педагогическую деятельность. Ему было уже 80 лет. Здесь он написал свое последнее произведение — «Лебединая песнь». Через два года он умер. На надгробном памятнике было написано: «Все для других, ничего для себя».</a:t>
            </a:r>
          </a:p>
          <a:p>
            <a:r>
              <a:rPr lang="ru-RU" sz="2000" dirty="0"/>
              <a:t>Из своих многочисленных начинаний Песталоцци не извлек никакой выгоды. На гонорары от издания книг он строил школы для бедняков. У него почти не было имущества. Ничего, кроме всемирной славы.</a:t>
            </a:r>
          </a:p>
          <a:p>
            <a:r>
              <a:rPr lang="ru-RU" sz="2000" dirty="0"/>
              <a:t>Будущее показало его правоту – 19 век стал для многих стран мира веком всеобщего начального образования.</a:t>
            </a:r>
          </a:p>
        </p:txBody>
      </p:sp>
    </p:spTree>
    <p:extLst>
      <p:ext uri="{BB962C8B-B14F-4D97-AF65-F5344CB8AC3E}">
        <p14:creationId xmlns:p14="http://schemas.microsoft.com/office/powerpoint/2010/main" val="2383120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66" y="304800"/>
            <a:ext cx="9144000" cy="6247864"/>
          </a:xfrm>
          <a:prstGeom prst="rect">
            <a:avLst/>
          </a:prstGeom>
        </p:spPr>
        <p:txBody>
          <a:bodyPr wrap="square">
            <a:spAutoFit/>
          </a:bodyPr>
          <a:lstStyle/>
          <a:p>
            <a:r>
              <a:rPr lang="ru-RU" sz="2000" dirty="0"/>
              <a:t>Песталоцци принято называть “отцом современной педагогики”. Говорится это обыкновенно для выражения высокой похвалы этому великому человеку. Однако в настоящее время, когда многие и весьма многие начинают сомневаться в высоких достоинствах “современной педагогики”, именовать Песталоцци “отцом” ее — еще не значит выразить то поистине великое значение, которое имел Песталоцци в истории человечества. Гораздо более будет соответствовать делу наименование великого педагога “отцом народного образования”. На памятнике, воздвигнутом Песталоцци в 1890 году в швейцарском городке Ивердоне, где столько лет работал он на поприще народного просвещения, очень предусмотрительно устранено указание на заслуги Песталоцци как отца современной педагогики и весьма справедливо отмечены его заслуги в качестве “спасителя бедных”, “отца сирот”, “основателя народной школы” и “воспитателя человечества”. И действительно, для того, кто смотрит на дело без предвзятой мысли, заслуги Песталоцци собственно в области практической педагогики — и как учителя-практика, и как теоретика-методолога — кажутся весьма невысокими. Иное дело — Песталоцци как пропагандист идеи народного образования, как борец против господствовавшей до него (в значительной мере продолжающей господствовать и доселе) школьной рутины и как автор идеи о замене школьного обучения домашним: здесь Песталоцци действительно велик, и заслуги его перед человечеством неизмеримы.</a:t>
            </a:r>
            <a:endParaRPr lang="ru-RU" sz="2000" dirty="0"/>
          </a:p>
        </p:txBody>
      </p:sp>
    </p:spTree>
    <p:extLst>
      <p:ext uri="{BB962C8B-B14F-4D97-AF65-F5344CB8AC3E}">
        <p14:creationId xmlns:p14="http://schemas.microsoft.com/office/powerpoint/2010/main" val="151682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24754"/>
          </a:xfrm>
          <a:prstGeom prst="rect">
            <a:avLst/>
          </a:prstGeom>
        </p:spPr>
        <p:txBody>
          <a:bodyPr wrap="square">
            <a:spAutoFit/>
          </a:bodyPr>
          <a:lstStyle/>
          <a:p>
            <a:r>
              <a:rPr lang="ru-RU" sz="2800" dirty="0"/>
              <a:t>Нужды нет, что далеко, далеко не все, что проповедовал, чего желал Песталоцци, осуществилось, вошло в жизнь: в этом вина уже не Песталоцци. Идеи, высказанные им, остаются, живут и мало-помалу осуществляются в жизни. Уже один тот толчок, который он дал вопросу о народном образовании, привлекши к этому предмету внимание лучших элементов европейского общества, выяснивши все великое значение народного образования и возбудивши стремление к образованию в самой массе темного народа, — уже одной этой заслуги, имевшей такие обширные и важные практические последствия, совершенно достаточно для того, чтобы поставить Песталоцци в ряду истинных “благодетелей человечества”.</a:t>
            </a:r>
            <a:endParaRPr lang="ru-RU" sz="2800" dirty="0"/>
          </a:p>
        </p:txBody>
      </p:sp>
    </p:spTree>
    <p:extLst>
      <p:ext uri="{BB962C8B-B14F-4D97-AF65-F5344CB8AC3E}">
        <p14:creationId xmlns:p14="http://schemas.microsoft.com/office/powerpoint/2010/main" val="1333084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192" y="79075"/>
            <a:ext cx="9144000" cy="6817251"/>
          </a:xfrm>
          <a:prstGeom prst="rect">
            <a:avLst/>
          </a:prstGeom>
        </p:spPr>
        <p:txBody>
          <a:bodyPr wrap="square">
            <a:spAutoFit/>
          </a:bodyPr>
          <a:lstStyle/>
          <a:p>
            <a:r>
              <a:rPr lang="ru-RU" sz="1900" dirty="0"/>
              <a:t>Помимо крупного исторического значения жизни Песталоцци, для биографа она представляет особенно приятный предмет описания еще потому, что в истории человечества найдется немного людей, у которых дело в такой мере согласовалось бы со словом, жизнь — с убеждениями. На памятнике в Ивердоне вычеканены слова: “Все для других, ничего для себя”,— и в этих словах — все содержание жизни Песталоцци. Личных целей, личной жизни у Песталоцци не было. Вся его долгая жизнь была отдана до последнего дня служению народу — служению идеально-бескорыстному. Трудно представить себе что-либо более трогательное, чем нижеследующее посвящение, поставленное на одной из книг Песталоцци, — посвящение, в котором он так характерно изображает побуждения и значение своей деятельности, и ту награду, которую он желал бы получить за долгие годы своих трудов и лишений. Вот это посвящение:</a:t>
            </a:r>
          </a:p>
          <a:p>
            <a:r>
              <a:rPr lang="ru-RU" sz="1900" dirty="0"/>
              <a:t>“Низшему классу населения Гельвеции” [Швейцарии.]</a:t>
            </a:r>
          </a:p>
          <a:p>
            <a:r>
              <a:rPr lang="ru-RU" sz="1900" dirty="0"/>
              <a:t>Я долго смотрел на твое жалкое, тяжелое положение, и сердце мое исполнилось скорбью. Дорогой мой народ, сказал я себе, я помогу тебе. У меня нет искусства, я не вооружен наукой, в этом свете я ничто, совсем ничто, я хорошо знаю тебя и отдаю тебе все, что успел </a:t>
            </a:r>
            <a:r>
              <a:rPr lang="ru-RU" sz="1900" dirty="0" err="1"/>
              <a:t>приобресть</a:t>
            </a:r>
            <a:r>
              <a:rPr lang="ru-RU" sz="1900" dirty="0"/>
              <a:t> в течение моей трудовой жизни. Я отдаю тебе всего себя.</a:t>
            </a:r>
          </a:p>
          <a:p>
            <a:r>
              <a:rPr lang="ru-RU" sz="1900" dirty="0"/>
              <a:t>Читай, что я предлагаю, без предрассудка, и если кто-нибудь даст тебе лучшее, брось меня; пусть в твоих глазах я превращусь в то же “ничто”, каким я прожил всю мою жизнь. Но если тебе не скажет никто того, что говорю я, никто не скажет так доступно и пригодно, как говорю я, то подари мою память, мою жизнь, мою угасшую для тебя деятельность слезою — одною только слезою”.</a:t>
            </a:r>
          </a:p>
        </p:txBody>
      </p:sp>
    </p:spTree>
    <p:extLst>
      <p:ext uri="{BB962C8B-B14F-4D97-AF65-F5344CB8AC3E}">
        <p14:creationId xmlns:p14="http://schemas.microsoft.com/office/powerpoint/2010/main" val="4168799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1686</Words>
  <Application>Microsoft Office PowerPoint</Application>
  <PresentationFormat>Экран (4:3)</PresentationFormat>
  <Paragraphs>42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Мурманский Арктический Гуманитарный университет. Мурманск, 2015 г.   </vt:lpstr>
      <vt:lpstr>Дата рождения:  12 января 1746 Дата смерти:  17 февраля 1827 Известен как: швейцарский педагог, один из крупнейших педагогов-гуманистов конца XVIII — начала XIX века, внёсший значительный вклад в развитие педагогической теории и практики.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Мурманский Арктический Гуманитарный университет. Мурманск, 2015 г.   </dc:title>
  <dc:creator>User</dc:creator>
  <cp:lastModifiedBy>User</cp:lastModifiedBy>
  <cp:revision>8</cp:revision>
  <dcterms:created xsi:type="dcterms:W3CDTF">2006-08-16T00:00:00Z</dcterms:created>
  <dcterms:modified xsi:type="dcterms:W3CDTF">2015-12-10T23:47:34Z</dcterms:modified>
</cp:coreProperties>
</file>