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handoutMasterIdLst>
    <p:handoutMasterId r:id="rId38"/>
  </p:handoutMasterIdLst>
  <p:sldIdLst>
    <p:sldId id="329" r:id="rId2"/>
    <p:sldId id="296" r:id="rId3"/>
    <p:sldId id="280" r:id="rId4"/>
    <p:sldId id="281" r:id="rId5"/>
    <p:sldId id="282" r:id="rId6"/>
    <p:sldId id="283" r:id="rId7"/>
    <p:sldId id="284" r:id="rId8"/>
    <p:sldId id="299" r:id="rId9"/>
    <p:sldId id="300" r:id="rId10"/>
    <p:sldId id="304" r:id="rId11"/>
    <p:sldId id="305" r:id="rId12"/>
    <p:sldId id="302" r:id="rId13"/>
    <p:sldId id="303" r:id="rId14"/>
    <p:sldId id="289" r:id="rId15"/>
    <p:sldId id="295" r:id="rId16"/>
    <p:sldId id="290" r:id="rId17"/>
    <p:sldId id="291" r:id="rId18"/>
    <p:sldId id="292" r:id="rId19"/>
    <p:sldId id="324" r:id="rId20"/>
    <p:sldId id="327" r:id="rId21"/>
    <p:sldId id="326" r:id="rId22"/>
    <p:sldId id="306" r:id="rId23"/>
    <p:sldId id="312" r:id="rId24"/>
    <p:sldId id="308" r:id="rId25"/>
    <p:sldId id="316" r:id="rId26"/>
    <p:sldId id="317" r:id="rId27"/>
    <p:sldId id="318" r:id="rId28"/>
    <p:sldId id="297" r:id="rId29"/>
    <p:sldId id="319" r:id="rId30"/>
    <p:sldId id="320" r:id="rId31"/>
    <p:sldId id="321" r:id="rId32"/>
    <p:sldId id="322" r:id="rId33"/>
    <p:sldId id="323" r:id="rId34"/>
    <p:sldId id="271" r:id="rId35"/>
    <p:sldId id="328" r:id="rId36"/>
    <p:sldId id="27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06E4334-29E8-4BD8-859E-4B234ABA36BA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8B7DAED-C126-435E-8A1C-99380E630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BE4F-170A-42FB-999A-9ED55529260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11E2-79FF-415F-96A2-9C6B5092FF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0B135E-A1D9-4A9A-84E0-CE7D28C162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AE13-1614-4D9A-AC7E-211B0573A3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61B61-1553-4B05-9524-BB271D8E872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501223-56C2-4A45-8DDD-A00F8C702C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E20A-A4A1-4209-AFB7-D00DDC6F8A5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6FD2-61E3-465A-B1A1-C46F7499E8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20B7-B869-4B7A-B9E1-FC473B399F0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6018-C225-4E85-ACB5-3D5480D096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8DAD-F1A8-459E-9242-B7BFD3D3C82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9819-F30A-46A9-BE20-168B297CFFB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5925BB-B1B3-4981-9CAE-5A93CFBB9F57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71" r:id="rId12"/>
    <p:sldLayoutId id="2147483872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232796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Педагогика</a:t>
            </a:r>
          </a:p>
          <a:p>
            <a:pPr algn="ctr"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 понимания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75" y="3286125"/>
            <a:ext cx="8229600" cy="3357563"/>
          </a:xfrm>
        </p:spPr>
        <p:txBody>
          <a:bodyPr/>
          <a:lstStyle/>
          <a:p>
            <a:r>
              <a:rPr sz="4000" smtClean="0"/>
              <a:t>…</a:t>
            </a:r>
            <a:r>
              <a:rPr sz="3200" i="1" smtClean="0"/>
              <a:t>чем больше стандартизирована машина или устройство, тем она лучше, но чем больше стандартизирована личность, тем ниже она в нравственном отношении</a:t>
            </a:r>
            <a:br>
              <a:rPr sz="3200" i="1" smtClean="0"/>
            </a:br>
            <a:r>
              <a:rPr sz="3200" i="1" smtClean="0"/>
              <a:t/>
            </a:r>
            <a:br>
              <a:rPr sz="3200" i="1" smtClean="0"/>
            </a:br>
            <a:r>
              <a:rPr sz="3200" i="1" smtClean="0"/>
              <a:t>В. Франкл</a:t>
            </a:r>
            <a:endParaRPr sz="320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229600" cy="1139825"/>
          </a:xfrm>
        </p:spPr>
        <p:txBody>
          <a:bodyPr/>
          <a:lstStyle/>
          <a:p>
            <a:r>
              <a:rPr smtClean="0"/>
              <a:t>Чему я учу? </a:t>
            </a:r>
            <a:br>
              <a:rPr smtClean="0"/>
            </a:br>
            <a:r>
              <a:rPr sz="3200" smtClean="0"/>
              <a:t>Распределите цели по важности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643937" cy="4768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sz="2000" smtClean="0"/>
          </a:p>
          <a:p>
            <a:r>
              <a:rPr sz="2000" smtClean="0"/>
              <a:t>Основам научных знаний</a:t>
            </a:r>
          </a:p>
          <a:p>
            <a:r>
              <a:rPr sz="2000" smtClean="0"/>
              <a:t>Нормам поведения, необходимым для жизни в обществе</a:t>
            </a:r>
          </a:p>
          <a:p>
            <a:r>
              <a:rPr sz="2000" smtClean="0"/>
              <a:t>Понимать себя, понимать другого</a:t>
            </a:r>
          </a:p>
          <a:p>
            <a:r>
              <a:rPr sz="2000" smtClean="0"/>
              <a:t>Применять знания на практике</a:t>
            </a:r>
          </a:p>
          <a:p>
            <a:r>
              <a:rPr sz="2000" smtClean="0"/>
              <a:t>Отвечать за себя и результаты своего обучения</a:t>
            </a:r>
          </a:p>
          <a:p>
            <a:r>
              <a:rPr sz="2000" smtClean="0"/>
              <a:t>Ставить цели, планировать свою учебную деятельность</a:t>
            </a:r>
          </a:p>
          <a:p>
            <a:r>
              <a:rPr sz="2000" smtClean="0"/>
              <a:t>Творчеству, самовыражению</a:t>
            </a:r>
          </a:p>
          <a:p>
            <a:r>
              <a:rPr sz="2000" smtClean="0"/>
              <a:t>Общению, взаимодействию</a:t>
            </a:r>
          </a:p>
          <a:p>
            <a:r>
              <a:rPr sz="2000" smtClean="0"/>
              <a:t>Формирую предметные и надпредметные умения</a:t>
            </a:r>
          </a:p>
          <a:p>
            <a:r>
              <a:rPr sz="2000" smtClean="0"/>
              <a:t>Видеть, формулировать проблему, предлагать пути ее решения…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14375" y="1285875"/>
            <a:ext cx="8929688" cy="1139825"/>
          </a:xfrm>
        </p:spPr>
        <p:txBody>
          <a:bodyPr/>
          <a:lstStyle/>
          <a:p>
            <a:r>
              <a:rPr sz="4000" smtClean="0"/>
              <a:t>Кого учу? </a:t>
            </a:r>
            <a:br>
              <a:rPr sz="4000" smtClean="0"/>
            </a:br>
            <a:r>
              <a:rPr sz="4000" smtClean="0"/>
              <a:t>На кого ориентируюсь?</a:t>
            </a:r>
            <a:br>
              <a:rPr sz="4000" smtClean="0"/>
            </a:br>
            <a:endParaRPr sz="400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714375" y="2143125"/>
            <a:ext cx="8077200" cy="4297363"/>
          </a:xfrm>
        </p:spPr>
        <p:txBody>
          <a:bodyPr/>
          <a:lstStyle/>
          <a:p>
            <a:r>
              <a:rPr smtClean="0"/>
              <a:t>На всех</a:t>
            </a:r>
          </a:p>
          <a:p>
            <a:r>
              <a:rPr smtClean="0"/>
              <a:t>На одного, (какого?)</a:t>
            </a:r>
          </a:p>
          <a:p>
            <a:r>
              <a:rPr smtClean="0"/>
              <a:t>На индивидуальность</a:t>
            </a:r>
          </a:p>
          <a:p>
            <a:r>
              <a:rPr smtClean="0"/>
              <a:t>Того, кто хочет учиться</a:t>
            </a:r>
          </a:p>
          <a:p>
            <a:r>
              <a:rPr smtClean="0"/>
              <a:t>Группы, (какие?)…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smtClean="0"/>
              <a:t>Образование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smtClean="0"/>
              <a:t>… это то, что остается у вас, когда вы забыли, чему вас учили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smtClean="0"/>
              <a:t>                                              </a:t>
            </a:r>
            <a:r>
              <a:rPr u="sng" smtClean="0"/>
              <a:t>М. Лауэ</a:t>
            </a:r>
            <a:r>
              <a:rPr smtClean="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smtClean="0"/>
              <a:t>… не то, чему тебя учили, а то, что ты в этом понял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smtClean="0"/>
              <a:t>                                              </a:t>
            </a:r>
            <a:r>
              <a:rPr u="sng" smtClean="0"/>
              <a:t>А. Брудный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smtClean="0"/>
              <a:t>… смысл образования – в образовании смыслов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smtClean="0"/>
              <a:t>                                              </a:t>
            </a:r>
            <a:r>
              <a:rPr u="sng" smtClean="0"/>
              <a:t>Ю. Сенько</a:t>
            </a:r>
            <a:endParaRPr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smtClean="0"/>
              <a:t>Образование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2743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b="1" i="1" smtClean="0"/>
              <a:t>    </a:t>
            </a:r>
            <a:r>
              <a:rPr sz="3600" smtClean="0"/>
              <a:t>Процесс становления человека в культуре и культуры в самом человеке</a:t>
            </a:r>
          </a:p>
          <a:p>
            <a:pPr algn="r">
              <a:buFont typeface="Wingdings" pitchFamily="2" charset="2"/>
              <a:buNone/>
            </a:pPr>
            <a:r>
              <a:rPr smtClean="0"/>
              <a:t>(В.С. Библер)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14375" y="857250"/>
            <a:ext cx="7924800" cy="1143000"/>
          </a:xfrm>
        </p:spPr>
        <p:txBody>
          <a:bodyPr/>
          <a:lstStyle/>
          <a:p>
            <a:pPr algn="ctr"/>
            <a:r>
              <a:rPr smtClean="0"/>
              <a:t>Цель педагогической деятельности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143000" y="2571750"/>
            <a:ext cx="7772400" cy="4114800"/>
          </a:xfrm>
        </p:spPr>
        <p:txBody>
          <a:bodyPr/>
          <a:lstStyle/>
          <a:p>
            <a:r>
              <a:rPr smtClean="0"/>
              <a:t>Создать условия самоопределения, развития  и самореализации всех участников педагогического процесса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sz="4800" smtClean="0"/>
              <a:t>Каков результат?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838200" y="2428875"/>
            <a:ext cx="8091488" cy="3657600"/>
          </a:xfrm>
        </p:spPr>
        <p:txBody>
          <a:bodyPr/>
          <a:lstStyle/>
          <a:p>
            <a:r>
              <a:rPr sz="4000" b="1" smtClean="0"/>
              <a:t>Соотношение изменений (новообразований) относительно самого человека</a:t>
            </a:r>
          </a:p>
          <a:p>
            <a:r>
              <a:rPr sz="4000" b="1" smtClean="0"/>
              <a:t>Качественная характеристика</a:t>
            </a:r>
          </a:p>
          <a:p>
            <a:endParaRPr sz="4000" b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algn="ctr"/>
            <a:r>
              <a:rPr sz="4000" smtClean="0"/>
              <a:t>Образовательная парадигма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sz="3600" b="1" smtClean="0"/>
          </a:p>
          <a:p>
            <a:r>
              <a:rPr sz="3600" b="1" smtClean="0"/>
              <a:t>Гуманитарная, культуротворческая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smtClean="0"/>
              <a:t>Ценности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068638"/>
            <a:ext cx="8229600" cy="2376487"/>
          </a:xfrm>
        </p:spPr>
        <p:txBody>
          <a:bodyPr/>
          <a:lstStyle/>
          <a:p>
            <a:r>
              <a:rPr b="1" i="1" smtClean="0"/>
              <a:t>Кристаллизованные в типических ситуациях смыслы</a:t>
            </a:r>
          </a:p>
          <a:p>
            <a:pPr>
              <a:buFont typeface="Wingdings" pitchFamily="2" charset="2"/>
              <a:buNone/>
            </a:pPr>
            <a:r>
              <a:rPr b="1" i="1" smtClean="0"/>
              <a:t>                                      В. Франкл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i="1" smtClean="0"/>
              <a:t>ЭПИГРАФ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b="1" i="1" smtClean="0"/>
              <a:t>Для человека, который не знает к какой гавани он направляется, ни один ветер не будет попутным</a:t>
            </a:r>
          </a:p>
          <a:p>
            <a:r>
              <a:rPr b="1" i="1" smtClean="0"/>
              <a:t>Если человек понимает «ЗАЧЕМ?», он вынесет почти любое «КАК?» </a:t>
            </a:r>
            <a:r>
              <a:rPr i="1" smtClean="0"/>
              <a:t>(Сенека)</a:t>
            </a:r>
            <a:endParaRPr b="1" i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smtClean="0"/>
              <a:t>Мои ценности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451225"/>
            <a:ext cx="7693025" cy="2635250"/>
          </a:xfrm>
        </p:spPr>
        <p:txBody>
          <a:bodyPr/>
          <a:lstStyle/>
          <a:p>
            <a:r>
              <a:rPr b="1" i="1" smtClean="0"/>
              <a:t>Хорошая жизнь для меня – это…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r>
              <a:rPr smtClean="0"/>
              <a:t>Ценностные качества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451225"/>
            <a:ext cx="7693025" cy="2635250"/>
          </a:xfrm>
        </p:spPr>
        <p:txBody>
          <a:bodyPr/>
          <a:lstStyle/>
          <a:p>
            <a:r>
              <a:rPr b="1" i="1" smtClean="0"/>
              <a:t>Педагог</a:t>
            </a:r>
          </a:p>
          <a:p>
            <a:r>
              <a:rPr b="1" i="1" smtClean="0"/>
              <a:t>Ученик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4000" smtClean="0"/>
              <a:t>Характер взаимодействия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5" y="2332038"/>
            <a:ext cx="4037013" cy="4525962"/>
          </a:xfrm>
        </p:spPr>
        <p:txBody>
          <a:bodyPr/>
          <a:lstStyle/>
          <a:p>
            <a:r>
              <a:rPr u="sng" smtClean="0"/>
              <a:t>Наполнительная парадигма:</a:t>
            </a:r>
          </a:p>
          <a:p>
            <a:r>
              <a:rPr i="1" smtClean="0"/>
              <a:t>Передача знаний по образцу, алгоритму</a:t>
            </a:r>
          </a:p>
          <a:p>
            <a:r>
              <a:rPr i="1" smtClean="0"/>
              <a:t>Взаимодействие с содержанием образования 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332038"/>
            <a:ext cx="4037012" cy="4525962"/>
          </a:xfrm>
        </p:spPr>
        <p:txBody>
          <a:bodyPr/>
          <a:lstStyle/>
          <a:p>
            <a:r>
              <a:rPr u="sng" smtClean="0"/>
              <a:t>Гуманитарная парадигма:</a:t>
            </a:r>
          </a:p>
          <a:p>
            <a:r>
              <a:rPr i="1" smtClean="0"/>
              <a:t>Проблемное обучения</a:t>
            </a:r>
          </a:p>
          <a:p>
            <a:r>
              <a:rPr i="1" smtClean="0"/>
              <a:t>Взаимодействие с Другим по поводу предмета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smtClean="0"/>
              <a:t>Опасность модернизации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714375" y="2857500"/>
            <a:ext cx="7693025" cy="3724275"/>
          </a:xfrm>
        </p:spPr>
        <p:txBody>
          <a:bodyPr/>
          <a:lstStyle/>
          <a:p>
            <a:r>
              <a:rPr b="1" i="1" smtClean="0"/>
              <a:t>Поставить предмет над человеком! </a:t>
            </a:r>
          </a:p>
          <a:p>
            <a:pPr algn="r">
              <a:buFont typeface="Wingdings" pitchFamily="2" charset="2"/>
              <a:buNone/>
            </a:pPr>
            <a:r>
              <a:rPr i="1" smtClean="0"/>
              <a:t>(Е.Н. Ильин – российский педагог-словесник)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sz="4000" smtClean="0"/>
              <a:t>Как я учу?</a:t>
            </a:r>
            <a:r>
              <a:rPr smtClean="0"/>
              <a:t/>
            </a:r>
            <a:br>
              <a:rPr smtClean="0"/>
            </a:br>
            <a:endParaRPr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smtClean="0"/>
              <a:t>Сообщаю информацию, передаю сумму знаний</a:t>
            </a:r>
          </a:p>
          <a:p>
            <a:r>
              <a:rPr smtClean="0"/>
              <a:t>Демонстрирую примеры, образцы выполнения заданий</a:t>
            </a:r>
          </a:p>
          <a:p>
            <a:r>
              <a:rPr smtClean="0"/>
              <a:t>Передаю алгоритмы</a:t>
            </a:r>
          </a:p>
          <a:p>
            <a:r>
              <a:rPr smtClean="0"/>
              <a:t>Задаю неразрешимые вопросы</a:t>
            </a:r>
          </a:p>
          <a:p>
            <a:r>
              <a:rPr smtClean="0"/>
              <a:t>Предлагаю сыграть роль…</a:t>
            </a:r>
          </a:p>
          <a:p>
            <a:endParaRPr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2708275"/>
            <a:ext cx="8386763" cy="1143000"/>
          </a:xfrm>
        </p:spPr>
        <p:txBody>
          <a:bodyPr/>
          <a:lstStyle/>
          <a:p>
            <a:pPr algn="r"/>
            <a:r>
              <a:rPr i="1" smtClean="0"/>
              <a:t>Я не знаю больше, чем вы…</a:t>
            </a:r>
            <a:r>
              <a:rPr sz="4000" i="1" smtClean="0"/>
              <a:t/>
            </a:r>
            <a:br>
              <a:rPr sz="4000" i="1" smtClean="0"/>
            </a:br>
            <a:r>
              <a:rPr sz="4000" i="1" smtClean="0"/>
              <a:t>                   </a:t>
            </a:r>
            <a:r>
              <a:rPr i="1" smtClean="0"/>
              <a:t>З. Александрийский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sz="4000" smtClean="0"/>
              <a:t>Педагогические позиции во взаимодействии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42938" y="1714500"/>
            <a:ext cx="8501062" cy="5437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b="1" smtClean="0"/>
              <a:t>Транслятор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b="1" i="1" smtClean="0"/>
              <a:t>   </a:t>
            </a:r>
            <a:r>
              <a:rPr i="1" smtClean="0"/>
              <a:t>(в наполнительной парадигме)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i="1" smtClean="0"/>
          </a:p>
          <a:p>
            <a:pPr>
              <a:lnSpc>
                <a:spcPct val="80000"/>
              </a:lnSpc>
            </a:pPr>
            <a:r>
              <a:rPr i="1" smtClean="0"/>
              <a:t> </a:t>
            </a:r>
            <a:r>
              <a:rPr b="1" smtClean="0"/>
              <a:t>Фасилитатор – «помощник»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b="1" i="1" smtClean="0"/>
              <a:t>     </a:t>
            </a:r>
            <a:r>
              <a:rPr i="1" smtClean="0"/>
              <a:t>(в гуманитарной парадигме)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i="1" smtClean="0"/>
          </a:p>
          <a:p>
            <a:pPr>
              <a:lnSpc>
                <a:spcPct val="80000"/>
              </a:lnSpc>
            </a:pPr>
            <a:r>
              <a:rPr b="1" smtClean="0"/>
              <a:t>Посредник между миром культуры и человеком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b="1" i="1" smtClean="0"/>
              <a:t>   </a:t>
            </a:r>
            <a:r>
              <a:rPr i="1" smtClean="0"/>
              <a:t>(в смысловой педагогике)</a:t>
            </a:r>
            <a:endParaRPr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b="1" i="1" smtClean="0"/>
              <a:t>                                                 В.Е. Клочко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sz="4000" smtClean="0"/>
              <a:t>Педагогическое взаимодействие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r>
              <a:rPr sz="3600" b="1" smtClean="0"/>
              <a:t>Нужда в обращении друг к другу творит общее для всех </a:t>
            </a:r>
            <a:r>
              <a:rPr sz="3600" b="1" i="1" smtClean="0"/>
              <a:t>«смыслочувственное пространство»</a:t>
            </a:r>
            <a:r>
              <a:rPr sz="3600" b="1" smtClean="0"/>
              <a:t> </a:t>
            </a:r>
            <a:r>
              <a:rPr b="1" smtClean="0"/>
              <a:t>(Ф.Т. Михайлов)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smtClean="0"/>
              <a:t>Педагогика понимания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2928938"/>
            <a:ext cx="7693025" cy="3724275"/>
          </a:xfrm>
        </p:spPr>
        <p:txBody>
          <a:bodyPr/>
          <a:lstStyle/>
          <a:p>
            <a:r>
              <a:rPr b="1" smtClean="0"/>
              <a:t>ЧЕЛОВЕКО</a:t>
            </a:r>
            <a:r>
              <a:rPr b="1" i="1" smtClean="0"/>
              <a:t>ведение (ВЕДАТЬ)</a:t>
            </a:r>
          </a:p>
          <a:p>
            <a:r>
              <a:rPr b="1" smtClean="0"/>
              <a:t>ЧЕЛОВЕКО</a:t>
            </a:r>
            <a:r>
              <a:rPr b="1" i="1" smtClean="0"/>
              <a:t>видение (УМЕТЬ ВИДЕТЬ)</a:t>
            </a:r>
          </a:p>
          <a:p>
            <a:pPr algn="r"/>
            <a:r>
              <a:rPr b="1" smtClean="0"/>
              <a:t>ЧЕЛОВЕКО</a:t>
            </a:r>
            <a:r>
              <a:rPr b="1" i="1" smtClean="0"/>
              <a:t>ведение (ВЕСТИ ЗА СОБОЙ, ИДТИ С НИМ)</a:t>
            </a:r>
            <a:endParaRPr b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endParaRPr smtClean="0"/>
          </a:p>
        </p:txBody>
      </p:sp>
      <p:sp>
        <p:nvSpPr>
          <p:cNvPr id="35843" name="Содержимое 3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endParaRPr smtClean="0"/>
          </a:p>
        </p:txBody>
      </p:sp>
      <p:pic>
        <p:nvPicPr>
          <p:cNvPr id="35844" name="Picture 2" descr="F:\Презентации\Гуманитаные основы педагогического процесса\Picture1 Корч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4296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endParaRPr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857250" y="2928938"/>
            <a:ext cx="7693025" cy="3724275"/>
          </a:xfrm>
        </p:spPr>
        <p:txBody>
          <a:bodyPr/>
          <a:lstStyle/>
          <a:p>
            <a:r>
              <a:rPr sz="4400" b="1" i="1" smtClean="0"/>
              <a:t>ЗАЧЕМ </a:t>
            </a:r>
          </a:p>
          <a:p>
            <a:pPr algn="ctr">
              <a:buFont typeface="Wingdings" pitchFamily="2" charset="2"/>
              <a:buNone/>
            </a:pPr>
            <a:r>
              <a:rPr sz="4400" smtClean="0"/>
              <a:t>я, Преподаватель,                          в училище?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143000"/>
            <a:ext cx="7620000" cy="874713"/>
          </a:xfrm>
        </p:spPr>
        <p:txBody>
          <a:bodyPr/>
          <a:lstStyle/>
          <a:p>
            <a:r>
              <a:rPr sz="4000" smtClean="0"/>
              <a:t>Дети учатся у жизни </a:t>
            </a:r>
            <a:r>
              <a:rPr sz="2800" smtClean="0"/>
              <a:t>(Я. Корчак).</a:t>
            </a:r>
            <a:r>
              <a:rPr sz="4000" smtClean="0"/>
              <a:t/>
            </a:r>
            <a:br>
              <a:rPr sz="4000" smtClean="0"/>
            </a:br>
            <a:endParaRPr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28875"/>
            <a:ext cx="8458200" cy="41671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sz="2000" smtClean="0"/>
              <a:t>Если: 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ребенка постоянно критикуют, он учится ненавидеть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ребенок растет во вражде, он учится быть агрессивным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ребенка высмеивают, он становится замкнутым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ребенок растет в упреках, он учится жить с чувством вины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ребенок растет в терпимости, он учится понимать других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ребенка хвалят, он учится быть благородным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ребенок растет в честности, он учится быть справедливым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ребенок растет в безопасности, он учится верить в людей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ребенка поддерживают, он учится ценить себя</a:t>
            </a:r>
          </a:p>
          <a:p>
            <a:pPr>
              <a:lnSpc>
                <a:spcPct val="80000"/>
              </a:lnSpc>
            </a:pPr>
            <a:r>
              <a:rPr sz="2000" smtClean="0"/>
              <a:t>ребенок  живет в понимании и дружелюбии, он учится находить любовь в этом мире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sz="4000" i="1" smtClean="0"/>
              <a:t>Какой я?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endParaRPr smtClean="0"/>
          </a:p>
          <a:p>
            <a:r>
              <a:rPr smtClean="0"/>
              <a:t>Каковы мои личные качества, значимые для педагога?</a:t>
            </a:r>
          </a:p>
          <a:p>
            <a:r>
              <a:rPr smtClean="0"/>
              <a:t>Что особенного в моей работе? </a:t>
            </a:r>
          </a:p>
          <a:p>
            <a:r>
              <a:rPr smtClean="0"/>
              <a:t>Чем я отличаюсь от других?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572500" cy="1139825"/>
          </a:xfrm>
        </p:spPr>
        <p:txBody>
          <a:bodyPr/>
          <a:lstStyle/>
          <a:p>
            <a:r>
              <a:rPr sz="4000" smtClean="0"/>
              <a:t>Ядро педагогического процесса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642938" y="2332038"/>
            <a:ext cx="8229600" cy="4525962"/>
          </a:xfrm>
        </p:spPr>
        <p:txBody>
          <a:bodyPr/>
          <a:lstStyle/>
          <a:p>
            <a:r>
              <a:rPr sz="3600" smtClean="0"/>
              <a:t>Понимающее взаимодействие непосредственных участников педагогического процесса «Педагог-Учащийся», построенное как гуманитарная практика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857250"/>
            <a:ext cx="8429625" cy="1139825"/>
          </a:xfrm>
        </p:spPr>
        <p:txBody>
          <a:bodyPr/>
          <a:lstStyle/>
          <a:p>
            <a:r>
              <a:rPr sz="4000" smtClean="0"/>
              <a:t>Взаимодействие </a:t>
            </a:r>
            <a:br>
              <a:rPr sz="4000" smtClean="0"/>
            </a:br>
            <a:r>
              <a:rPr sz="4000" smtClean="0"/>
              <a:t>как гуманитарная практика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714625"/>
            <a:ext cx="7800975" cy="4495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sz="3600" smtClean="0"/>
              <a:t>Попытка установления связи между предметным содержанием («чужим») и личностными смыслами участников педагогического процесса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382000" cy="1143000"/>
          </a:xfrm>
        </p:spPr>
        <p:txBody>
          <a:bodyPr/>
          <a:lstStyle/>
          <a:p>
            <a:r>
              <a:rPr sz="4000" smtClean="0"/>
              <a:t>Синквейн – художественная форма обнаружения смыслов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428750"/>
            <a:ext cx="8077200" cy="42973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u="sng" dirty="0" smtClean="0"/>
              <a:t>1 строка</a:t>
            </a:r>
            <a:r>
              <a:rPr dirty="0" smtClean="0"/>
              <a:t> – тема, 1 слово – имя существительное (что?)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u="sng" dirty="0" smtClean="0"/>
              <a:t>2 строка</a:t>
            </a:r>
            <a:r>
              <a:rPr dirty="0" smtClean="0"/>
              <a:t> – описание темы, 2 слова, имена прилагательные (какой?)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u="sng" dirty="0" smtClean="0"/>
              <a:t>3 строка</a:t>
            </a:r>
            <a:r>
              <a:rPr dirty="0" smtClean="0"/>
              <a:t> – описание действия, 3 слова – глаголы (что делает?)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u="sng" dirty="0" smtClean="0"/>
              <a:t>4 строка</a:t>
            </a:r>
            <a:r>
              <a:rPr dirty="0" smtClean="0"/>
              <a:t> – фраза из 4 слов, выражение отношения к теме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u="sng" dirty="0" smtClean="0"/>
              <a:t>5 строка</a:t>
            </a:r>
            <a:r>
              <a:rPr dirty="0" smtClean="0"/>
              <a:t> – 1 слово, образ, философское обобщение темы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endParaRPr smtClean="0"/>
          </a:p>
        </p:txBody>
      </p:sp>
      <p:pic>
        <p:nvPicPr>
          <p:cNvPr id="41987" name="Picture 2" descr="F:\АБАКАН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938"/>
            <a:ext cx="9144000" cy="6437313"/>
          </a:xfr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sz="4000" smtClean="0"/>
              <a:t>Мои педагогические ценности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sz="3600" b="1" i="1" smtClean="0"/>
              <a:t>    </a:t>
            </a:r>
          </a:p>
          <a:p>
            <a:pPr>
              <a:buFont typeface="Wingdings" pitchFamily="2" charset="2"/>
              <a:buNone/>
            </a:pPr>
            <a:r>
              <a:rPr sz="3600" b="1" i="1" smtClean="0"/>
              <a:t>    Жизнь имеет в точности ту ценность, которой мы хотим ее наделить</a:t>
            </a:r>
          </a:p>
          <a:p>
            <a:pPr algn="r">
              <a:buFont typeface="Wingdings" pitchFamily="2" charset="2"/>
              <a:buNone/>
            </a:pPr>
            <a:r>
              <a:rPr sz="3600" i="1" smtClean="0"/>
              <a:t>Ингмар Бергман</a:t>
            </a:r>
            <a:br>
              <a:rPr sz="3600" i="1" smtClean="0"/>
            </a:br>
            <a:r>
              <a:rPr sz="2000" i="1" smtClean="0"/>
              <a:t>(шведский кинорежиссер, родился в 1918 г.)</a:t>
            </a:r>
            <a:endParaRPr sz="3600" i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smtClean="0"/>
              <a:t> </a:t>
            </a:r>
            <a:r>
              <a:rPr sz="4000" smtClean="0"/>
              <a:t>Образование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smtClean="0"/>
              <a:t>Процесс воспитания и обучения человека в интересах общества, государства, сопровождающийся констатацией достижений гражданином установленных государством образовательных уровней передачи и усвоения знаний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smtClean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i="1" smtClean="0"/>
              <a:t>Закон РФ «Об образовании»</a:t>
            </a:r>
            <a:r>
              <a:rPr smtClean="0"/>
              <a:t/>
            </a:r>
            <a:br>
              <a:rPr smtClean="0"/>
            </a:br>
            <a:endParaRPr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Цель педагогической деятельности </a:t>
            </a:r>
            <a:r>
              <a:rPr sz="2800" smtClean="0"/>
              <a:t>(в логике Закона)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838200" y="2714625"/>
            <a:ext cx="7693025" cy="3371850"/>
          </a:xfrm>
        </p:spPr>
        <p:txBody>
          <a:bodyPr/>
          <a:lstStyle/>
          <a:p>
            <a:r>
              <a:rPr sz="3600" b="1" smtClean="0"/>
              <a:t>Подготовить выпускника, владеющего необходимым уровнем общих и профессиональных компетенций;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smtClean="0"/>
              <a:t>Каков результат?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38200" y="2928938"/>
            <a:ext cx="7693025" cy="3157537"/>
          </a:xfrm>
        </p:spPr>
        <p:txBody>
          <a:bodyPr/>
          <a:lstStyle/>
          <a:p>
            <a:r>
              <a:rPr sz="4000" b="1" smtClean="0"/>
              <a:t>Соотношение освоенных знаний, умений со стандартом</a:t>
            </a:r>
          </a:p>
          <a:p>
            <a:r>
              <a:rPr sz="4000" b="1" smtClean="0"/>
              <a:t>Количественное измерение</a:t>
            </a:r>
          </a:p>
          <a:p>
            <a:endParaRPr sz="4000" b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596313" cy="1143000"/>
          </a:xfrm>
        </p:spPr>
        <p:txBody>
          <a:bodyPr/>
          <a:lstStyle/>
          <a:p>
            <a:r>
              <a:rPr smtClean="0"/>
              <a:t>Образовательная парадигма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2786063"/>
            <a:ext cx="7693025" cy="3724275"/>
          </a:xfrm>
        </p:spPr>
        <p:txBody>
          <a:bodyPr/>
          <a:lstStyle/>
          <a:p>
            <a:r>
              <a:rPr sz="3600" b="1" smtClean="0"/>
              <a:t>«Наполнительная», знаниевая, </a:t>
            </a:r>
          </a:p>
          <a:p>
            <a:pPr>
              <a:buFont typeface="Wingdings" pitchFamily="2" charset="2"/>
              <a:buNone/>
            </a:pPr>
            <a:r>
              <a:rPr sz="3600" b="1" smtClean="0"/>
              <a:t>    цивилизационная</a:t>
            </a:r>
          </a:p>
          <a:p>
            <a:pPr>
              <a:buFont typeface="Wingdings" pitchFamily="2" charset="2"/>
              <a:buNone/>
            </a:pPr>
            <a:endParaRPr sz="3600" b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0075" y="714375"/>
            <a:ext cx="8543925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i="1" smtClean="0"/>
              <a:t>Традиционное представление о педагогической  деятельности</a:t>
            </a:r>
            <a:endParaRPr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2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smtClean="0"/>
              <a:t>Педагог оказывает непосредственное воздействие на учащихся, ориентирует их на определенные нормы и правила, устанавливает границы допустимого поведения. </a:t>
            </a:r>
          </a:p>
          <a:p>
            <a:pPr>
              <a:buFont typeface="Arial" pitchFamily="34" charset="0"/>
              <a:buChar char="•"/>
              <a:defRPr/>
            </a:pPr>
            <a:r>
              <a:rPr smtClean="0"/>
              <a:t>Он определяет темы, методы, средства преподавания, упорядочивает знания учащихся, контролирует и оценивает их успехи и неудачи.</a:t>
            </a:r>
          </a:p>
          <a:p>
            <a:pPr>
              <a:buFont typeface="Arial" pitchFamily="34" charset="0"/>
              <a:buChar char="•"/>
              <a:defRPr/>
            </a:pPr>
            <a:endParaRPr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smtClean="0"/>
              <a:t>Характер взаимодействия?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4297363"/>
          </a:xfrm>
        </p:spPr>
        <p:txBody>
          <a:bodyPr/>
          <a:lstStyle/>
          <a:p>
            <a:r>
              <a:rPr smtClean="0"/>
              <a:t>Согласны ли Вы с представлением о педагоге, который </a:t>
            </a:r>
            <a:r>
              <a:rPr i="1" smtClean="0"/>
              <a:t>«воздействует, ориентирует, устанавливает, определяет, упорядочивает, контролирует, оценивает»</a:t>
            </a:r>
            <a:r>
              <a:rPr smtClean="0"/>
              <a:t>?</a:t>
            </a:r>
          </a:p>
          <a:p>
            <a:r>
              <a:rPr smtClean="0"/>
              <a:t>Насколько безобидна такая позиция? К каким педагогическим результатам можно прийти?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Обуч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ПУ № 15 2010</Template>
  <TotalTime>513</TotalTime>
  <Words>832</Words>
  <Application>Microsoft Office PowerPoint</Application>
  <PresentationFormat>Экран (4:3)</PresentationFormat>
  <Paragraphs>134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Обучение</vt:lpstr>
      <vt:lpstr>Слайд 1</vt:lpstr>
      <vt:lpstr>ЭПИГРАФ</vt:lpstr>
      <vt:lpstr>Слайд 3</vt:lpstr>
      <vt:lpstr> Образование</vt:lpstr>
      <vt:lpstr>Цель педагогической деятельности (в логике Закона)</vt:lpstr>
      <vt:lpstr>Каков результат?</vt:lpstr>
      <vt:lpstr>Образовательная парадигма</vt:lpstr>
      <vt:lpstr>Традиционное представление о педагогической  деятельности</vt:lpstr>
      <vt:lpstr>Характер взаимодействия?</vt:lpstr>
      <vt:lpstr>Слайд 10</vt:lpstr>
      <vt:lpstr>…чем больше стандартизирована машина или устройство, тем она лучше, но чем больше стандартизирована личность, тем ниже она в нравственном отношении  В. Франкл</vt:lpstr>
      <vt:lpstr>Чему я учу?  Распределите цели по важности</vt:lpstr>
      <vt:lpstr>Кого учу?  На кого ориентируюсь? </vt:lpstr>
      <vt:lpstr>Образование</vt:lpstr>
      <vt:lpstr>Образование</vt:lpstr>
      <vt:lpstr>Цель педагогической деятельности</vt:lpstr>
      <vt:lpstr>Каков результат?</vt:lpstr>
      <vt:lpstr>Образовательная парадигма</vt:lpstr>
      <vt:lpstr>Ценности</vt:lpstr>
      <vt:lpstr>Мои ценности</vt:lpstr>
      <vt:lpstr>Ценностные качества</vt:lpstr>
      <vt:lpstr>Характер взаимодействия </vt:lpstr>
      <vt:lpstr>Опасность модернизации</vt:lpstr>
      <vt:lpstr>Как я учу? </vt:lpstr>
      <vt:lpstr>Я не знаю больше, чем вы…                    З. Александрийский</vt:lpstr>
      <vt:lpstr>Педагогические позиции во взаимодействии</vt:lpstr>
      <vt:lpstr>Педагогическое взаимодействие</vt:lpstr>
      <vt:lpstr>Педагогика понимания</vt:lpstr>
      <vt:lpstr>Слайд 29</vt:lpstr>
      <vt:lpstr>Дети учатся у жизни (Я. Корчак). </vt:lpstr>
      <vt:lpstr>Какой я?</vt:lpstr>
      <vt:lpstr>Ядро педагогического процесса</vt:lpstr>
      <vt:lpstr>Взаимодействие  как гуманитарная практика</vt:lpstr>
      <vt:lpstr>Синквейн – художественная форма обнаружения смыслов</vt:lpstr>
      <vt:lpstr>Слайд 35</vt:lpstr>
      <vt:lpstr>Мои педагогические ценности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УСС ЗабГГПУ</dc:creator>
  <cp:lastModifiedBy>Иван</cp:lastModifiedBy>
  <cp:revision>51</cp:revision>
  <dcterms:created xsi:type="dcterms:W3CDTF">1601-01-01T00:00:00Z</dcterms:created>
  <dcterms:modified xsi:type="dcterms:W3CDTF">2013-07-28T13:07:50Z</dcterms:modified>
</cp:coreProperties>
</file>