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2" r:id="rId4"/>
    <p:sldId id="261" r:id="rId5"/>
    <p:sldId id="260" r:id="rId6"/>
    <p:sldId id="259" r:id="rId7"/>
    <p:sldId id="258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0315"/>
            <a:ext cx="6858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E2F8-63C8-4579-90A3-6F73A2D9C7A2}" type="datetimeFigureOut">
              <a:rPr lang="ru-RU" smtClean="0"/>
              <a:t>21.08.2016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B9A3-C3A7-4622-A413-8B7BB11E1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767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E2F8-63C8-4579-90A3-6F73A2D9C7A2}" type="datetimeFigureOut">
              <a:rPr lang="ru-RU" smtClean="0"/>
              <a:t>21.08.2016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B9A3-C3A7-4622-A413-8B7BB11E1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001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0384E2F8-63C8-4579-90A3-6F73A2D9C7A2}" type="datetimeFigureOut">
              <a:rPr lang="ru-RU" smtClean="0"/>
              <a:t>21.08.2016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D7C9B9A3-C3A7-4622-A413-8B7BB11E1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72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E2F8-63C8-4579-90A3-6F73A2D9C7A2}" type="datetimeFigureOut">
              <a:rPr lang="ru-RU" smtClean="0"/>
              <a:t>21.08.2016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B9A3-C3A7-4622-A413-8B7BB11E1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759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984400"/>
            <a:ext cx="78867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84E2F8-63C8-4579-90A3-6F73A2D9C7A2}" type="datetimeFigureOut">
              <a:rPr lang="ru-RU" smtClean="0"/>
              <a:t>21.08.2016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C9B9A3-C3A7-4622-A413-8B7BB11E1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4378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E2F8-63C8-4579-90A3-6F73A2D9C7A2}" type="datetimeFigureOut">
              <a:rPr lang="ru-RU" smtClean="0"/>
              <a:t>21.08.2016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B9A3-C3A7-4622-A413-8B7BB11E1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535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E2F8-63C8-4579-90A3-6F73A2D9C7A2}" type="datetimeFigureOut">
              <a:rPr lang="ru-RU" smtClean="0"/>
              <a:t>21.08.2016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B9A3-C3A7-4622-A413-8B7BB11E1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26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E2F8-63C8-4579-90A3-6F73A2D9C7A2}" type="datetimeFigureOut">
              <a:rPr lang="ru-RU" smtClean="0"/>
              <a:t>21.08.2016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B9A3-C3A7-4622-A413-8B7BB11E1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63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E2F8-63C8-4579-90A3-6F73A2D9C7A2}" type="datetimeFigureOut">
              <a:rPr lang="ru-RU" smtClean="0"/>
              <a:t>21.08.2016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B9A3-C3A7-4622-A413-8B7BB11E1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224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E2F8-63C8-4579-90A3-6F73A2D9C7A2}" type="datetimeFigureOut">
              <a:rPr lang="ru-RU" smtClean="0"/>
              <a:t>21.08.2016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B9A3-C3A7-4622-A413-8B7BB11E1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211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E2F8-63C8-4579-90A3-6F73A2D9C7A2}" type="datetimeFigureOut">
              <a:rPr lang="ru-RU" smtClean="0"/>
              <a:t>21.08.2016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B9A3-C3A7-4622-A413-8B7BB11E1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604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0384E2F8-63C8-4579-90A3-6F73A2D9C7A2}" type="datetimeFigureOut">
              <a:rPr lang="ru-RU" smtClean="0"/>
              <a:t>21.08.2016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D7C9B9A3-C3A7-4622-A413-8B7BB11E1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6671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4319" y="386500"/>
            <a:ext cx="8603674" cy="4326902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1600" cap="none" dirty="0">
                <a:solidFill>
                  <a:schemeClr val="tx1"/>
                </a:solidFill>
                <a:latin typeface="Arial Black" panose="020B0A04020102020204" pitchFamily="34" charset="0"/>
              </a:rPr>
              <a:t>Литературное чтение</a:t>
            </a:r>
            <a:br>
              <a:rPr lang="ru-RU" sz="1600" cap="none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ru-RU" sz="1600" cap="none" dirty="0">
                <a:solidFill>
                  <a:schemeClr val="tx1"/>
                </a:solidFill>
                <a:latin typeface="Arial Black" panose="020B0A04020102020204" pitchFamily="34" charset="0"/>
              </a:rPr>
              <a:t>УМК «Школа России»</a:t>
            </a:r>
            <a:br>
              <a:rPr lang="ru-RU" sz="1600" cap="none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ru-RU" sz="1600" cap="none" dirty="0">
                <a:solidFill>
                  <a:schemeClr val="tx1"/>
                </a:solidFill>
                <a:latin typeface="Arial Black" panose="020B0A04020102020204" pitchFamily="34" charset="0"/>
              </a:rPr>
              <a:t>2 </a:t>
            </a:r>
            <a:r>
              <a:rPr lang="ru-RU" sz="1600" cap="none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класс</a:t>
            </a:r>
            <a:br>
              <a:rPr lang="ru-RU" sz="1600" cap="none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ru-RU" sz="1600" cap="none" dirty="0">
                <a:solidFill>
                  <a:srgbClr val="8064A2">
                    <a:lumMod val="50000"/>
                  </a:srgbClr>
                </a:solidFill>
                <a:latin typeface="Arial Black" panose="020B0A04020102020204" pitchFamily="34" charset="0"/>
              </a:rPr>
              <a:t/>
            </a:r>
            <a:br>
              <a:rPr lang="ru-RU" sz="1600" cap="none" dirty="0">
                <a:solidFill>
                  <a:srgbClr val="8064A2">
                    <a:lumMod val="50000"/>
                  </a:srgbClr>
                </a:solidFill>
                <a:latin typeface="Arial Black" panose="020B0A04020102020204" pitchFamily="34" charset="0"/>
              </a:rPr>
            </a:br>
            <a:r>
              <a:rPr lang="ru-RU" sz="1600" cap="none" dirty="0" smtClean="0">
                <a:solidFill>
                  <a:srgbClr val="8064A2">
                    <a:lumMod val="50000"/>
                  </a:srgbClr>
                </a:solidFill>
                <a:latin typeface="Arial Black" panose="020B0A04020102020204" pitchFamily="34" charset="0"/>
              </a:rPr>
              <a:t/>
            </a:r>
            <a:br>
              <a:rPr lang="ru-RU" sz="1600" cap="none" dirty="0" smtClean="0">
                <a:solidFill>
                  <a:srgbClr val="8064A2">
                    <a:lumMod val="50000"/>
                  </a:srgbClr>
                </a:solidFill>
                <a:latin typeface="Arial Black" panose="020B0A04020102020204" pitchFamily="34" charset="0"/>
              </a:rPr>
            </a:br>
            <a:r>
              <a:rPr lang="ru-RU" sz="1600" cap="none" dirty="0">
                <a:solidFill>
                  <a:srgbClr val="8064A2">
                    <a:lumMod val="50000"/>
                  </a:srgbClr>
                </a:solidFill>
                <a:latin typeface="Arial Black" panose="020B0A04020102020204" pitchFamily="34" charset="0"/>
              </a:rPr>
              <a:t/>
            </a:r>
            <a:br>
              <a:rPr lang="ru-RU" sz="1600" cap="none" dirty="0">
                <a:solidFill>
                  <a:srgbClr val="8064A2">
                    <a:lumMod val="50000"/>
                  </a:srgbClr>
                </a:solidFill>
                <a:latin typeface="Arial Black" panose="020B0A04020102020204" pitchFamily="34" charset="0"/>
              </a:rPr>
            </a:br>
            <a:r>
              <a:rPr lang="ru-RU" sz="1600" cap="none" dirty="0" smtClean="0">
                <a:solidFill>
                  <a:srgbClr val="8064A2">
                    <a:lumMod val="50000"/>
                  </a:srgbClr>
                </a:solidFill>
                <a:latin typeface="Arial Black" panose="020B0A04020102020204" pitchFamily="34" charset="0"/>
              </a:rPr>
              <a:t/>
            </a:r>
            <a:br>
              <a:rPr lang="ru-RU" sz="1600" cap="none" dirty="0" smtClean="0">
                <a:solidFill>
                  <a:srgbClr val="8064A2">
                    <a:lumMod val="50000"/>
                  </a:srgbClr>
                </a:solidFill>
                <a:latin typeface="Arial Black" panose="020B0A04020102020204" pitchFamily="34" charset="0"/>
              </a:rPr>
            </a:br>
            <a:r>
              <a:rPr lang="ru-RU" sz="1600" cap="none" dirty="0">
                <a:solidFill>
                  <a:srgbClr val="8064A2">
                    <a:lumMod val="50000"/>
                  </a:srgbClr>
                </a:solidFill>
                <a:latin typeface="Arial Black" panose="020B0A04020102020204" pitchFamily="34" charset="0"/>
              </a:rPr>
              <a:t/>
            </a:r>
            <a:br>
              <a:rPr lang="ru-RU" sz="1600" cap="none" dirty="0">
                <a:solidFill>
                  <a:srgbClr val="8064A2">
                    <a:lumMod val="50000"/>
                  </a:srgbClr>
                </a:solidFill>
                <a:latin typeface="Arial Black" panose="020B0A04020102020204" pitchFamily="34" charset="0"/>
              </a:rPr>
            </a:br>
            <a:r>
              <a:rPr lang="ru-RU" sz="4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Тест 5.</a:t>
            </a:r>
            <a:r>
              <a:rPr lang="ru-RU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 детских журналов</a:t>
            </a:r>
            <a:r>
              <a:rPr lang="ru-RU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Вариант 1</a:t>
            </a:r>
            <a:r>
              <a:rPr lang="ru-RU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4722829"/>
            <a:ext cx="7878452" cy="2045616"/>
          </a:xfrm>
        </p:spPr>
        <p:txBody>
          <a:bodyPr>
            <a:normAutofit/>
          </a:bodyPr>
          <a:lstStyle/>
          <a:p>
            <a: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defRPr/>
            </a:pPr>
            <a:r>
              <a:rPr lang="ru-RU" sz="900" cap="all" dirty="0">
                <a:latin typeface="Arial Black" panose="020B0A04020102020204" pitchFamily="34" charset="0"/>
                <a:ea typeface="PMingLiU"/>
              </a:rPr>
              <a:t>Автор материала: Шабанова Марина Геннадьевна,</a:t>
            </a:r>
          </a:p>
          <a:p>
            <a: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defRPr/>
            </a:pPr>
            <a:r>
              <a:rPr lang="ru-RU" sz="900" cap="all" dirty="0">
                <a:latin typeface="Arial Black" panose="020B0A04020102020204" pitchFamily="34" charset="0"/>
                <a:ea typeface="PMingLiU"/>
              </a:rPr>
              <a:t>1 квалификационная категория,</a:t>
            </a:r>
          </a:p>
          <a:p>
            <a: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defRPr/>
            </a:pPr>
            <a:r>
              <a:rPr lang="ru-RU" sz="900" cap="all" dirty="0">
                <a:latin typeface="Arial Black" panose="020B0A04020102020204" pitchFamily="34" charset="0"/>
                <a:ea typeface="PMingLiU"/>
              </a:rPr>
              <a:t>учитель начальных классов </a:t>
            </a:r>
          </a:p>
          <a:p>
            <a: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defRPr/>
            </a:pPr>
            <a:r>
              <a:rPr lang="ru-RU" sz="900" cap="all" dirty="0">
                <a:latin typeface="Arial Black" panose="020B0A04020102020204" pitchFamily="34" charset="0"/>
                <a:ea typeface="PMingLiU"/>
              </a:rPr>
              <a:t>МБОУ </a:t>
            </a:r>
            <a:r>
              <a:rPr lang="ru-RU" sz="900" cap="all" dirty="0" err="1">
                <a:latin typeface="Arial Black" panose="020B0A04020102020204" pitchFamily="34" charset="0"/>
                <a:ea typeface="PMingLiU"/>
              </a:rPr>
              <a:t>Сарасинская</a:t>
            </a:r>
            <a:r>
              <a:rPr lang="ru-RU" sz="900" cap="all" dirty="0">
                <a:latin typeface="Arial Black" panose="020B0A04020102020204" pitchFamily="34" charset="0"/>
                <a:ea typeface="PMingLiU"/>
              </a:rPr>
              <a:t> СОШ </a:t>
            </a:r>
          </a:p>
          <a:p>
            <a: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defRPr/>
            </a:pPr>
            <a:r>
              <a:rPr lang="ru-RU" sz="900" cap="all" dirty="0">
                <a:latin typeface="Arial Black" panose="020B0A04020102020204" pitchFamily="34" charset="0"/>
                <a:ea typeface="PMingLiU"/>
              </a:rPr>
              <a:t>Алтайского района Алтайского края </a:t>
            </a:r>
          </a:p>
          <a:p>
            <a: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defRPr/>
            </a:pPr>
            <a:endParaRPr lang="ru-RU" sz="900" cap="all" dirty="0">
              <a:latin typeface="Arial Black" panose="020B0A04020102020204" pitchFamily="34" charset="0"/>
              <a:ea typeface="PMingLiU"/>
            </a:endParaRPr>
          </a:p>
          <a:p>
            <a:pPr lv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defRPr/>
            </a:pPr>
            <a:r>
              <a:rPr lang="ru-RU" sz="900" cap="all" dirty="0">
                <a:latin typeface="Arial Black" panose="020B0A04020102020204" pitchFamily="34" charset="0"/>
                <a:ea typeface="PMingLiU"/>
              </a:rPr>
              <a:t>с. </a:t>
            </a:r>
            <a:r>
              <a:rPr lang="ru-RU" sz="900" cap="all" dirty="0" err="1">
                <a:latin typeface="Arial Black" panose="020B0A04020102020204" pitchFamily="34" charset="0"/>
                <a:ea typeface="PMingLiU"/>
              </a:rPr>
              <a:t>Сараса</a:t>
            </a:r>
            <a:r>
              <a:rPr lang="ru-RU" sz="900" cap="all" dirty="0">
                <a:latin typeface="Arial Black" panose="020B0A04020102020204" pitchFamily="34" charset="0"/>
                <a:ea typeface="PMingLiU"/>
              </a:rPr>
              <a:t>, 2016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2111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072" y="2036190"/>
            <a:ext cx="8309728" cy="4089973"/>
          </a:xfrm>
        </p:spPr>
        <p:txBody>
          <a:bodyPr>
            <a:normAutofit fontScale="92500" lnSpcReduction="10000"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3700" b="1" dirty="0" smtClean="0">
                <a:latin typeface="Arial Black" panose="020B0A04020102020204" pitchFamily="34" charset="0"/>
                <a:ea typeface="PMingLiU"/>
                <a:cs typeface="Arial"/>
              </a:rPr>
              <a:t>Работа не содержит ошибок – оценка «5»;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3700" b="1" dirty="0" smtClean="0">
                <a:latin typeface="Arial Black" panose="020B0A04020102020204" pitchFamily="34" charset="0"/>
                <a:ea typeface="PMingLiU"/>
                <a:cs typeface="Arial"/>
              </a:rPr>
              <a:t>Выполнено не менее 5% объёма работы – оценка «4»;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3700" b="1" dirty="0" smtClean="0">
                <a:latin typeface="Arial Black" panose="020B0A04020102020204" pitchFamily="34" charset="0"/>
                <a:ea typeface="PMingLiU"/>
                <a:cs typeface="Arial"/>
              </a:rPr>
              <a:t>Выполнено не менее 50% объёма работы – оценка «3»;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3700" b="1" dirty="0" smtClean="0">
                <a:latin typeface="Arial Black" panose="020B0A04020102020204" pitchFamily="34" charset="0"/>
                <a:ea typeface="PMingLiU"/>
                <a:cs typeface="Arial"/>
              </a:rPr>
              <a:t>Выполнено менее 50% объема работы – оценка «2»</a:t>
            </a:r>
            <a:endParaRPr lang="ru-RU" sz="3700" b="1" dirty="0">
              <a:latin typeface="Arial Black" panose="020B0A04020102020204" pitchFamily="34" charset="0"/>
              <a:ea typeface="PMingLiU"/>
              <a:cs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311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kern="0" dirty="0">
                <a:latin typeface="Arial Black" panose="020B0A04020102020204" pitchFamily="34" charset="0"/>
                <a:ea typeface="PMingLiU"/>
                <a:cs typeface="Arial"/>
              </a:rPr>
              <a:t>Используемые источники: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7328" y="2356701"/>
            <a:ext cx="8149472" cy="3769462"/>
          </a:xfrm>
        </p:spPr>
        <p:txBody>
          <a:bodyPr>
            <a:normAutofit/>
          </a:bodyPr>
          <a:lstStyle/>
          <a:p>
            <a:pPr marL="257175" lvl="0" indent="-257175" defTabSz="685800">
              <a:defRPr/>
            </a:pPr>
            <a:r>
              <a:rPr lang="ru-RU" sz="2200" dirty="0">
                <a:latin typeface="Arial Black" panose="020B0A04020102020204" pitchFamily="34" charset="0"/>
              </a:rPr>
              <a:t>«Литературное чтение», КИМ, 2 класс, Москва, «</a:t>
            </a:r>
            <a:r>
              <a:rPr lang="ru-RU" sz="2200" dirty="0" err="1">
                <a:latin typeface="Arial Black" panose="020B0A04020102020204" pitchFamily="34" charset="0"/>
              </a:rPr>
              <a:t>Вако</a:t>
            </a:r>
            <a:r>
              <a:rPr lang="ru-RU" sz="2200" dirty="0">
                <a:latin typeface="Arial Black" panose="020B0A04020102020204" pitchFamily="34" charset="0"/>
              </a:rPr>
              <a:t>», 2016</a:t>
            </a:r>
          </a:p>
          <a:p>
            <a:pPr marL="257175" lvl="0" indent="-257175" defTabSz="685800">
              <a:defRPr/>
            </a:pPr>
            <a:r>
              <a:rPr lang="ru-RU" sz="2200" dirty="0">
                <a:latin typeface="Arial Black" panose="020B0A04020102020204" pitchFamily="34" charset="0"/>
              </a:rPr>
              <a:t>Климанова и др., «Литературное чтение», ч.1, Москва «Просвещение», 2014</a:t>
            </a:r>
          </a:p>
          <a:p>
            <a:pPr marL="257175" lvl="0" indent="-257175" defTabSz="685800">
              <a:defRPr/>
            </a:pPr>
            <a:r>
              <a:rPr lang="ru-RU" sz="2200" dirty="0" err="1">
                <a:latin typeface="Arial Black" panose="020B0A04020102020204" pitchFamily="34" charset="0"/>
              </a:rPr>
              <a:t>Кутявина</a:t>
            </a:r>
            <a:r>
              <a:rPr lang="ru-RU" sz="2200" dirty="0">
                <a:latin typeface="Arial Black" panose="020B0A04020102020204" pitchFamily="34" charset="0"/>
              </a:rPr>
              <a:t> С.В. «Поурочные разработки по литературному чтению», к УМК </a:t>
            </a:r>
            <a:r>
              <a:rPr lang="ru-RU" sz="2200" dirty="0" err="1">
                <a:latin typeface="Arial Black" panose="020B0A04020102020204" pitchFamily="34" charset="0"/>
              </a:rPr>
              <a:t>Л.Ф.Климановой</a:t>
            </a:r>
            <a:r>
              <a:rPr lang="ru-RU" sz="2200" dirty="0">
                <a:latin typeface="Arial Black" panose="020B0A04020102020204" pitchFamily="34" charset="0"/>
              </a:rPr>
              <a:t> и др. («Школа России»), 2 класс, Москва, «</a:t>
            </a:r>
            <a:r>
              <a:rPr lang="ru-RU" sz="2200" dirty="0" err="1">
                <a:latin typeface="Arial Black" panose="020B0A04020102020204" pitchFamily="34" charset="0"/>
              </a:rPr>
              <a:t>Вако</a:t>
            </a:r>
            <a:r>
              <a:rPr lang="ru-RU" sz="2200" dirty="0">
                <a:latin typeface="Arial Black" panose="020B0A04020102020204" pitchFamily="34" charset="0"/>
              </a:rPr>
              <a:t>», </a:t>
            </a:r>
            <a:r>
              <a:rPr lang="ru-RU" sz="2200" dirty="0" smtClean="0">
                <a:latin typeface="Arial Black" panose="020B0A04020102020204" pitchFamily="34" charset="0"/>
              </a:rPr>
              <a:t>2014</a:t>
            </a:r>
            <a:endParaRPr lang="ru-RU" sz="2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82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019" y="284175"/>
            <a:ext cx="7772400" cy="1883989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А1. Какой из этих журналов не является детским?</a:t>
            </a: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4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Ёж»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«Чиж»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«Колобок»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«Здоровье»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4698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5097" y="284175"/>
            <a:ext cx="8212322" cy="1818001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А2. Как расшифровывается название «Ёж»?</a:t>
            </a: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4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Ежедневный </a:t>
            </a:r>
            <a:r>
              <a:rPr lang="ru-RU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журнал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Ежемесячный журнал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Единственный журнал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Единый журнал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8595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3377" y="284176"/>
            <a:ext cx="8184042" cy="150876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А3. Какое стихотворение </a:t>
            </a:r>
            <a:r>
              <a:rPr lang="ru-RU" dirty="0" err="1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Д.Хармс</a:t>
            </a:r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dirty="0" err="1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С.Маршак</a:t>
            </a:r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написали вместе?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«Весёлые чижи»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«Игра»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«Что это было?»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«Весёлый старичок»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7914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8213884" cy="1799148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А4. Кто автор стихотворения «Учёный Петя»?</a:t>
            </a: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400" dirty="0" err="1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Д.Хармс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400" dirty="0" err="1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С.Маршак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400" dirty="0" err="1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А.Введенский</a:t>
            </a:r>
            <a:r>
              <a:rPr lang="ru-RU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400" dirty="0" err="1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Ю.Владимиров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1828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975" y="284176"/>
            <a:ext cx="8325444" cy="150876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В1. Как звучит настоящее имя </a:t>
            </a:r>
            <a:r>
              <a:rPr lang="ru-RU" dirty="0" err="1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Д.Хармса</a:t>
            </a:r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4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Дмитрий </a:t>
            </a:r>
            <a:r>
              <a:rPr lang="ru-RU" sz="2400" dirty="0" err="1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Ювачёв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Даниил Хармс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Даниил </a:t>
            </a:r>
            <a:r>
              <a:rPr lang="ru-RU" sz="2400" dirty="0" err="1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Ювачёв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Дмитрий Хармс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0610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019" y="284175"/>
            <a:ext cx="7772400" cy="1959403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С1. Закончи пословицу.</a:t>
            </a: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i="1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Дерево смотри в плодах, а человека…</a:t>
            </a:r>
            <a:r>
              <a:rPr lang="ru-RU" sz="3600" i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i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4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учёбе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делах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красоте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богатстве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5507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b="1" dirty="0">
                <a:latin typeface="Arial Black" panose="020B0A04020102020204" pitchFamily="34" charset="0"/>
                <a:ea typeface="PMingLiU"/>
                <a:cs typeface="Arial"/>
              </a:rPr>
              <a:t>Ключ к тесту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5425509"/>
              </p:ext>
            </p:extLst>
          </p:nvPr>
        </p:nvGraphicFramePr>
        <p:xfrm>
          <a:off x="827586" y="2337847"/>
          <a:ext cx="7704852" cy="3535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142"/>
                <a:gridCol w="1284142"/>
                <a:gridCol w="1284142"/>
                <a:gridCol w="1284142"/>
                <a:gridCol w="1284142"/>
                <a:gridCol w="1284142"/>
              </a:tblGrid>
              <a:tr h="810791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 Black" panose="020B0A04020102020204" pitchFamily="34" charset="0"/>
                        </a:rPr>
                        <a:t>А1</a:t>
                      </a:r>
                      <a:endParaRPr lang="ru-RU" sz="4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 Black" panose="020B0A04020102020204" pitchFamily="34" charset="0"/>
                        </a:rPr>
                        <a:t>А2</a:t>
                      </a:r>
                      <a:endParaRPr lang="ru-RU" sz="4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 Black" panose="020B0A04020102020204" pitchFamily="34" charset="0"/>
                        </a:rPr>
                        <a:t>А3</a:t>
                      </a:r>
                      <a:endParaRPr lang="ru-RU" sz="4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 Black" panose="020B0A04020102020204" pitchFamily="34" charset="0"/>
                        </a:rPr>
                        <a:t>А4</a:t>
                      </a:r>
                      <a:endParaRPr lang="ru-RU" sz="4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 Black" panose="020B0A04020102020204" pitchFamily="34" charset="0"/>
                        </a:rPr>
                        <a:t>В1</a:t>
                      </a:r>
                      <a:endParaRPr lang="ru-RU" sz="4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 Black" panose="020B0A04020102020204" pitchFamily="34" charset="0"/>
                        </a:rPr>
                        <a:t>С1</a:t>
                      </a:r>
                      <a:endParaRPr lang="ru-RU" sz="4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2724261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bg2"/>
                          </a:solidFill>
                          <a:latin typeface="Arial Black" panose="020B0A04020102020204" pitchFamily="34" charset="0"/>
                        </a:rPr>
                        <a:t>4</a:t>
                      </a:r>
                      <a:endParaRPr lang="ru-RU" sz="5400" dirty="0">
                        <a:solidFill>
                          <a:schemeClr val="bg2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bg2"/>
                          </a:solidFill>
                          <a:latin typeface="Arial Black" panose="020B0A04020102020204" pitchFamily="34" charset="0"/>
                        </a:rPr>
                        <a:t>2</a:t>
                      </a:r>
                      <a:endParaRPr lang="ru-RU" sz="5400" dirty="0">
                        <a:solidFill>
                          <a:schemeClr val="bg2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bg2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5400" dirty="0">
                        <a:solidFill>
                          <a:schemeClr val="bg2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bg2"/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sz="5400" dirty="0">
                        <a:solidFill>
                          <a:schemeClr val="bg2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bg2"/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sz="5400" dirty="0">
                        <a:solidFill>
                          <a:schemeClr val="bg2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bg2"/>
                          </a:solidFill>
                          <a:latin typeface="Arial Black" panose="020B0A04020102020204" pitchFamily="34" charset="0"/>
                        </a:rPr>
                        <a:t>2</a:t>
                      </a:r>
                      <a:endParaRPr lang="ru-RU" sz="5400" dirty="0">
                        <a:solidFill>
                          <a:schemeClr val="bg2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788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019" y="218189"/>
            <a:ext cx="7772400" cy="1508760"/>
          </a:xfrm>
        </p:spPr>
        <p:txBody>
          <a:bodyPr/>
          <a:lstStyle/>
          <a:p>
            <a:pPr algn="ctr"/>
            <a:r>
              <a:rPr lang="ru-RU" sz="4000" b="1" dirty="0">
                <a:latin typeface="Arial Black" panose="020B0A04020102020204" pitchFamily="34" charset="0"/>
                <a:ea typeface="PMingLiU"/>
                <a:cs typeface="Arial"/>
              </a:rPr>
              <a:t>Самооценка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3300" b="1" dirty="0">
                <a:latin typeface="Arial Black" panose="020B0A04020102020204" pitchFamily="34" charset="0"/>
                <a:ea typeface="PMingLiU"/>
                <a:cs typeface="Arial"/>
              </a:rPr>
              <a:t>Задания уровня А оцениваются 1 баллом.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3300" b="1" dirty="0">
                <a:latin typeface="Arial Black" panose="020B0A04020102020204" pitchFamily="34" charset="0"/>
                <a:ea typeface="PMingLiU"/>
                <a:cs typeface="Arial"/>
              </a:rPr>
              <a:t>Задания уровня В – 2 баллами,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3300" b="1" dirty="0">
                <a:latin typeface="Arial Black" panose="020B0A04020102020204" pitchFamily="34" charset="0"/>
                <a:ea typeface="PMingLiU"/>
                <a:cs typeface="Arial"/>
              </a:rPr>
              <a:t>Задания уровня С - 3 баллами (может быть как один, так и несколько ответов).</a:t>
            </a:r>
          </a:p>
        </p:txBody>
      </p:sp>
    </p:spTree>
    <p:extLst>
      <p:ext uri="{BB962C8B-B14F-4D97-AF65-F5344CB8AC3E}">
        <p14:creationId xmlns:p14="http://schemas.microsoft.com/office/powerpoint/2010/main" val="348142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лосы">
  <a:themeElements>
    <a:clrScheme name="Полосы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Полосы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Полосы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TM03090430[[fn=Окаймление]]</Template>
  <TotalTime>11</TotalTime>
  <Words>287</Words>
  <Application>Microsoft Office PowerPoint</Application>
  <PresentationFormat>Экран (4:3)</PresentationFormat>
  <Paragraphs>64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PMingLiU</vt:lpstr>
      <vt:lpstr>Arial</vt:lpstr>
      <vt:lpstr>Arial Black</vt:lpstr>
      <vt:lpstr>Calibri</vt:lpstr>
      <vt:lpstr>Corbel</vt:lpstr>
      <vt:lpstr>Times New Roman</vt:lpstr>
      <vt:lpstr>Wingdings</vt:lpstr>
      <vt:lpstr>Полосы</vt:lpstr>
      <vt:lpstr>Литературное чтение УМК «Школа России» 2 класс      Тест 5. Из детских журналов Вариант 1 </vt:lpstr>
      <vt:lpstr>А1. Какой из этих журналов не является детским? </vt:lpstr>
      <vt:lpstr>А2. Как расшифровывается название «Ёж»? </vt:lpstr>
      <vt:lpstr>А3. Какое стихотворение Д.Хармс и С.Маршак написали вместе?</vt:lpstr>
      <vt:lpstr>А4. Кто автор стихотворения «Учёный Петя»? </vt:lpstr>
      <vt:lpstr>В1. Как звучит настоящее имя Д.Хармса? </vt:lpstr>
      <vt:lpstr>С1. Закончи пословицу. Дерево смотри в плодах, а человека… </vt:lpstr>
      <vt:lpstr>Ключ к тесту</vt:lpstr>
      <vt:lpstr>Самооценка</vt:lpstr>
      <vt:lpstr>Презентация PowerPoint</vt:lpstr>
      <vt:lpstr>Используемые источники: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Литературное чтение УМК «Школа России» 2 класс      Тест 5. Из детских журналов Вариант 1</dc:title>
  <dc:creator>Admin</dc:creator>
  <cp:lastModifiedBy>Admin</cp:lastModifiedBy>
  <cp:revision>2</cp:revision>
  <dcterms:created xsi:type="dcterms:W3CDTF">2016-08-21T01:48:57Z</dcterms:created>
  <dcterms:modified xsi:type="dcterms:W3CDTF">2016-08-21T02:00:52Z</dcterms:modified>
</cp:coreProperties>
</file>